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gF5moaTFcKq7MJIG2AU4WgTmYv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s://www.aepd.es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twitter.com/aepd_es" TargetMode="External"/><Relationship Id="rId6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1">
  <p:cSld name="Portada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title"/>
          </p:nvPr>
        </p:nvSpPr>
        <p:spPr>
          <a:xfrm>
            <a:off x="2495911" y="657256"/>
            <a:ext cx="7555212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1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7557672" y="3906001"/>
            <a:ext cx="4122059" cy="109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+texto+img (3 col)">
  <p:cSld name="titulo+texto+img (3 col)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77627" y="657256"/>
            <a:ext cx="8614896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77627" y="2072021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37762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3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4210874" y="2072021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5" type="body"/>
          </p:nvPr>
        </p:nvSpPr>
        <p:spPr>
          <a:xfrm>
            <a:off x="4210874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8039474" y="2072021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7" type="body"/>
          </p:nvPr>
        </p:nvSpPr>
        <p:spPr>
          <a:xfrm>
            <a:off x="8039474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8" type="body"/>
          </p:nvPr>
        </p:nvSpPr>
        <p:spPr>
          <a:xfrm>
            <a:off x="482484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9" type="body"/>
          </p:nvPr>
        </p:nvSpPr>
        <p:spPr>
          <a:xfrm>
            <a:off x="8134882" y="3653887"/>
            <a:ext cx="3605357" cy="243497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3" type="body"/>
          </p:nvPr>
        </p:nvSpPr>
        <p:spPr>
          <a:xfrm>
            <a:off x="482243" y="3653887"/>
            <a:ext cx="3605357" cy="243497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4" type="body"/>
          </p:nvPr>
        </p:nvSpPr>
        <p:spPr>
          <a:xfrm>
            <a:off x="4312774" y="3653887"/>
            <a:ext cx="3605357" cy="243497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6" name="Google Shape;116;p20"/>
          <p:cNvCxnSpPr/>
          <p:nvPr/>
        </p:nvCxnSpPr>
        <p:spPr>
          <a:xfrm flipH="1">
            <a:off x="482484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7" name="Google Shape;117;p20"/>
          <p:cNvSpPr txBox="1"/>
          <p:nvPr>
            <p:ph idx="15" type="body"/>
          </p:nvPr>
        </p:nvSpPr>
        <p:spPr>
          <a:xfrm>
            <a:off x="4312775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8" name="Google Shape;118;p20"/>
          <p:cNvCxnSpPr/>
          <p:nvPr/>
        </p:nvCxnSpPr>
        <p:spPr>
          <a:xfrm flipH="1">
            <a:off x="4312774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9" name="Google Shape;119;p20"/>
          <p:cNvSpPr txBox="1"/>
          <p:nvPr>
            <p:ph idx="16" type="body"/>
          </p:nvPr>
        </p:nvSpPr>
        <p:spPr>
          <a:xfrm>
            <a:off x="8134881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0" name="Google Shape;120;p20"/>
          <p:cNvCxnSpPr/>
          <p:nvPr/>
        </p:nvCxnSpPr>
        <p:spPr>
          <a:xfrm flipH="1">
            <a:off x="8134881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AEPD_color_original_logo.png" id="121" name="Google Shape;1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final">
  <p:cSld name="Diapositiva final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ctrTitle"/>
          </p:nvPr>
        </p:nvSpPr>
        <p:spPr>
          <a:xfrm>
            <a:off x="1483432" y="3043679"/>
            <a:ext cx="9225136" cy="1109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3001"/>
              <a:buFont typeface="Calibri"/>
              <a:buNone/>
              <a:defRPr sz="3001">
                <a:solidFill>
                  <a:srgbClr val="F6A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EPD_color_original_logo.png" id="124" name="Google Shape;12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0514" y="1659423"/>
            <a:ext cx="3370973" cy="804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1-cursor.png" id="125" name="Google Shape;125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096740" y="5785115"/>
            <a:ext cx="190704" cy="285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2-twitter.png" id="126" name="Google Shape;126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0687" y="5809931"/>
            <a:ext cx="289248" cy="2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6721785" y="6116893"/>
            <a:ext cx="2607103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125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@AEPD_es</a:t>
            </a:r>
            <a:endParaRPr b="0" i="0" sz="1125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2888541" y="6116893"/>
            <a:ext cx="2607103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125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www.aepd.es</a:t>
            </a:r>
            <a:endParaRPr b="0" i="0" sz="1125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ulo + 1 imagen o grafica">
  <p:cSld name="1_titulo + 1 imagen o grafica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8895439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25" spcFirstLastPara="1" rIns="83825" wrap="square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50" u="none" cap="none" strike="noStrike">
              <a:solidFill>
                <a:srgbClr val="F6A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77627" y="1414579"/>
            <a:ext cx="11362995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377629" y="657256"/>
            <a:ext cx="8603753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2" type="body"/>
          </p:nvPr>
        </p:nvSpPr>
        <p:spPr>
          <a:xfrm>
            <a:off x="366781" y="334281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3" type="body"/>
          </p:nvPr>
        </p:nvSpPr>
        <p:spPr>
          <a:xfrm>
            <a:off x="479155" y="2072021"/>
            <a:ext cx="11261084" cy="401683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EPD_color_original_logo.png" id="135" name="Google Shape;13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6" y="430867"/>
            <a:ext cx="2755425" cy="657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97434" y="274638"/>
            <a:ext cx="2796117" cy="66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67117" y="1398250"/>
            <a:ext cx="3605863" cy="483556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lar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483432" y="2308665"/>
            <a:ext cx="9225136" cy="1470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2101"/>
              <a:buFont typeface="Calibri"/>
              <a:buNone/>
              <a:defRPr sz="2101">
                <a:solidFill>
                  <a:srgbClr val="F6A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483432" y="3903685"/>
            <a:ext cx="922513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902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55"/>
              </a:spcBef>
              <a:spcAft>
                <a:spcPts val="0"/>
              </a:spcAft>
              <a:buClr>
                <a:srgbClr val="888888"/>
              </a:buClr>
              <a:buSzPts val="1275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08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02"/>
              </a:spcBef>
              <a:spcAft>
                <a:spcPts val="0"/>
              </a:spcAft>
              <a:buClr>
                <a:srgbClr val="888888"/>
              </a:buClr>
              <a:buSzPts val="68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8"/>
              </a:spcBef>
              <a:spcAft>
                <a:spcPts val="0"/>
              </a:spcAft>
              <a:buClr>
                <a:srgbClr val="888888"/>
              </a:buClr>
              <a:buSzPts val="1838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8"/>
              </a:spcBef>
              <a:spcAft>
                <a:spcPts val="0"/>
              </a:spcAft>
              <a:buClr>
                <a:srgbClr val="888888"/>
              </a:buClr>
              <a:buSzPts val="1838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8"/>
              </a:spcBef>
              <a:spcAft>
                <a:spcPts val="0"/>
              </a:spcAft>
              <a:buClr>
                <a:srgbClr val="888888"/>
              </a:buClr>
              <a:buSzPts val="1838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8"/>
              </a:spcBef>
              <a:spcAft>
                <a:spcPts val="0"/>
              </a:spcAft>
              <a:buClr>
                <a:srgbClr val="888888"/>
              </a:buClr>
              <a:buSzPts val="1838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AEPD_color_original_logo.png" id="18" name="Google Shape;1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(3 col)">
  <p:cSld name="Título y texto (3 col)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377627" y="657256"/>
            <a:ext cx="8503464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377627" y="2072022"/>
            <a:ext cx="3700765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2" type="body"/>
          </p:nvPr>
        </p:nvSpPr>
        <p:spPr>
          <a:xfrm>
            <a:off x="37762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3" type="body"/>
          </p:nvPr>
        </p:nvSpPr>
        <p:spPr>
          <a:xfrm>
            <a:off x="4187887" y="2072022"/>
            <a:ext cx="3700765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4" type="body"/>
          </p:nvPr>
        </p:nvSpPr>
        <p:spPr>
          <a:xfrm>
            <a:off x="8028331" y="2072022"/>
            <a:ext cx="3711908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5" type="body"/>
          </p:nvPr>
        </p:nvSpPr>
        <p:spPr>
          <a:xfrm>
            <a:off x="418788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6" type="body"/>
          </p:nvPr>
        </p:nvSpPr>
        <p:spPr>
          <a:xfrm>
            <a:off x="8026401" y="1414578"/>
            <a:ext cx="3713839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7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EPD_color_original_logo.png"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(1 col) + imagen (2 col)">
  <p:cSld name="texto (1 col) + imagen (2 col)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77627" y="2072022"/>
            <a:ext cx="3700765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2" type="body"/>
          </p:nvPr>
        </p:nvSpPr>
        <p:spPr>
          <a:xfrm>
            <a:off x="37762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type="title"/>
          </p:nvPr>
        </p:nvSpPr>
        <p:spPr>
          <a:xfrm>
            <a:off x="377627" y="657256"/>
            <a:ext cx="8637183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3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4" type="body"/>
          </p:nvPr>
        </p:nvSpPr>
        <p:spPr>
          <a:xfrm>
            <a:off x="4312773" y="6088915"/>
            <a:ext cx="7427467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5" name="Google Shape;35;p14"/>
          <p:cNvCxnSpPr/>
          <p:nvPr/>
        </p:nvCxnSpPr>
        <p:spPr>
          <a:xfrm flipH="1">
            <a:off x="11740240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6" name="Google Shape;36;p14"/>
          <p:cNvSpPr txBox="1"/>
          <p:nvPr>
            <p:ph idx="5" type="body"/>
          </p:nvPr>
        </p:nvSpPr>
        <p:spPr>
          <a:xfrm>
            <a:off x="4312774" y="1526383"/>
            <a:ext cx="7427465" cy="456247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EPD_color_original_logo.png" id="37" name="Google Shape;3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+ 2 imagenes">
  <p:cSld name="texto + 2 imagene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37762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type="title"/>
          </p:nvPr>
        </p:nvSpPr>
        <p:spPr>
          <a:xfrm>
            <a:off x="377627" y="657256"/>
            <a:ext cx="8626039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3" type="body"/>
          </p:nvPr>
        </p:nvSpPr>
        <p:spPr>
          <a:xfrm>
            <a:off x="4203063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4" type="body"/>
          </p:nvPr>
        </p:nvSpPr>
        <p:spPr>
          <a:xfrm>
            <a:off x="8034595" y="2072021"/>
            <a:ext cx="3605357" cy="401683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5" type="body"/>
          </p:nvPr>
        </p:nvSpPr>
        <p:spPr>
          <a:xfrm>
            <a:off x="4190201" y="2072021"/>
            <a:ext cx="3707336" cy="401683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6" type="body"/>
          </p:nvPr>
        </p:nvSpPr>
        <p:spPr>
          <a:xfrm>
            <a:off x="8023453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7" type="body"/>
          </p:nvPr>
        </p:nvSpPr>
        <p:spPr>
          <a:xfrm>
            <a:off x="4312775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15"/>
          <p:cNvCxnSpPr/>
          <p:nvPr/>
        </p:nvCxnSpPr>
        <p:spPr>
          <a:xfrm flipH="1">
            <a:off x="4312774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8" name="Google Shape;48;p15"/>
          <p:cNvSpPr txBox="1"/>
          <p:nvPr>
            <p:ph idx="8" type="body"/>
          </p:nvPr>
        </p:nvSpPr>
        <p:spPr>
          <a:xfrm>
            <a:off x="8134881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9" name="Google Shape;49;p15"/>
          <p:cNvCxnSpPr/>
          <p:nvPr/>
        </p:nvCxnSpPr>
        <p:spPr>
          <a:xfrm flipH="1">
            <a:off x="8134881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0" name="Google Shape;50;p15"/>
          <p:cNvSpPr txBox="1"/>
          <p:nvPr>
            <p:ph idx="9" type="body"/>
          </p:nvPr>
        </p:nvSpPr>
        <p:spPr>
          <a:xfrm>
            <a:off x="377627" y="2072022"/>
            <a:ext cx="3700765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EPD_color_original_logo.png" id="51" name="Google Shape;5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(2col) + imagen (1col)">
  <p:cSld name="texto (2col) + imagen (1col)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377627" y="2072022"/>
            <a:ext cx="3700765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2" type="body"/>
          </p:nvPr>
        </p:nvSpPr>
        <p:spPr>
          <a:xfrm>
            <a:off x="37762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type="title"/>
          </p:nvPr>
        </p:nvSpPr>
        <p:spPr>
          <a:xfrm>
            <a:off x="377627" y="657256"/>
            <a:ext cx="8603752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3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4" type="body"/>
          </p:nvPr>
        </p:nvSpPr>
        <p:spPr>
          <a:xfrm>
            <a:off x="4203063" y="2072022"/>
            <a:ext cx="3700765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5" type="body"/>
          </p:nvPr>
        </p:nvSpPr>
        <p:spPr>
          <a:xfrm>
            <a:off x="4203063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6" type="body"/>
          </p:nvPr>
        </p:nvSpPr>
        <p:spPr>
          <a:xfrm>
            <a:off x="4312773" y="6088915"/>
            <a:ext cx="7427467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0" name="Google Shape;60;p16"/>
          <p:cNvCxnSpPr/>
          <p:nvPr/>
        </p:nvCxnSpPr>
        <p:spPr>
          <a:xfrm flipH="1">
            <a:off x="11740240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1" name="Google Shape;61;p16"/>
          <p:cNvSpPr txBox="1"/>
          <p:nvPr>
            <p:ph idx="7" type="body"/>
          </p:nvPr>
        </p:nvSpPr>
        <p:spPr>
          <a:xfrm>
            <a:off x="8134882" y="1526440"/>
            <a:ext cx="3605357" cy="456247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EPD_color_original_logo.png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nes (titulo + pie)">
  <p:cSld name="3 imagenes (titulo + pie)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37762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type="title"/>
          </p:nvPr>
        </p:nvSpPr>
        <p:spPr>
          <a:xfrm>
            <a:off x="377627" y="657256"/>
            <a:ext cx="8626039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3" type="body"/>
          </p:nvPr>
        </p:nvSpPr>
        <p:spPr>
          <a:xfrm>
            <a:off x="4203063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4" type="body"/>
          </p:nvPr>
        </p:nvSpPr>
        <p:spPr>
          <a:xfrm>
            <a:off x="482484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5" type="body"/>
          </p:nvPr>
        </p:nvSpPr>
        <p:spPr>
          <a:xfrm>
            <a:off x="8034595" y="2072021"/>
            <a:ext cx="3705644" cy="401683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6" type="body"/>
          </p:nvPr>
        </p:nvSpPr>
        <p:spPr>
          <a:xfrm>
            <a:off x="370814" y="2072021"/>
            <a:ext cx="3605357" cy="401683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7" type="body"/>
          </p:nvPr>
        </p:nvSpPr>
        <p:spPr>
          <a:xfrm>
            <a:off x="4201344" y="2072021"/>
            <a:ext cx="3691339" cy="401683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8" type="body"/>
          </p:nvPr>
        </p:nvSpPr>
        <p:spPr>
          <a:xfrm>
            <a:off x="8023452" y="1414578"/>
            <a:ext cx="3716787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3" name="Google Shape;73;p17"/>
          <p:cNvCxnSpPr/>
          <p:nvPr/>
        </p:nvCxnSpPr>
        <p:spPr>
          <a:xfrm flipH="1">
            <a:off x="482484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4" name="Google Shape;74;p17"/>
          <p:cNvSpPr txBox="1"/>
          <p:nvPr>
            <p:ph idx="9" type="body"/>
          </p:nvPr>
        </p:nvSpPr>
        <p:spPr>
          <a:xfrm>
            <a:off x="4312775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5" name="Google Shape;75;p17"/>
          <p:cNvCxnSpPr/>
          <p:nvPr/>
        </p:nvCxnSpPr>
        <p:spPr>
          <a:xfrm flipH="1">
            <a:off x="4312774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6" name="Google Shape;76;p17"/>
          <p:cNvSpPr txBox="1"/>
          <p:nvPr>
            <p:ph idx="13" type="body"/>
          </p:nvPr>
        </p:nvSpPr>
        <p:spPr>
          <a:xfrm>
            <a:off x="8134881" y="6088915"/>
            <a:ext cx="3584763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7" name="Google Shape;77;p17"/>
          <p:cNvCxnSpPr/>
          <p:nvPr/>
        </p:nvCxnSpPr>
        <p:spPr>
          <a:xfrm flipH="1">
            <a:off x="8134881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AEPD_color_original_logo.png" id="78" name="Google Shape;7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+ 1 imagen o grafica">
  <p:cSld name="titulo + 1 imagen o grafic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77628" y="1414578"/>
            <a:ext cx="11362993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900"/>
              <a:buFont typeface="Calibri"/>
              <a:buNone/>
              <a:defRPr b="0" sz="150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377627" y="657256"/>
            <a:ext cx="8603752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479155" y="2072021"/>
            <a:ext cx="11261084" cy="401683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/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479155" y="6088915"/>
            <a:ext cx="11240489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"/>
              <a:buFont typeface="Calibri"/>
              <a:buNone/>
              <a:defRPr sz="900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5" name="Google Shape;85;p18"/>
          <p:cNvCxnSpPr/>
          <p:nvPr/>
        </p:nvCxnSpPr>
        <p:spPr>
          <a:xfrm flipH="1">
            <a:off x="11740620" y="6187723"/>
            <a:ext cx="1" cy="1686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AEPD_color_original_logo.png" id="86" name="Google Shape;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secciones (titulo+texto)">
  <p:cSld name="6 secciones (titulo+texto)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77627" y="657256"/>
            <a:ext cx="8637183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77627" y="2072021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377627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366781" y="334280"/>
            <a:ext cx="4625592" cy="28971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Calibri"/>
              <a:buNone/>
              <a:defRPr sz="975">
                <a:solidFill>
                  <a:schemeClr val="accent2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210874" y="2072021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5" type="body"/>
          </p:nvPr>
        </p:nvSpPr>
        <p:spPr>
          <a:xfrm>
            <a:off x="4210874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6" type="body"/>
          </p:nvPr>
        </p:nvSpPr>
        <p:spPr>
          <a:xfrm>
            <a:off x="8039474" y="2072021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7" type="body"/>
          </p:nvPr>
        </p:nvSpPr>
        <p:spPr>
          <a:xfrm>
            <a:off x="8039474" y="1414578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8" type="body"/>
          </p:nvPr>
        </p:nvSpPr>
        <p:spPr>
          <a:xfrm>
            <a:off x="377627" y="4774487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9" type="body"/>
          </p:nvPr>
        </p:nvSpPr>
        <p:spPr>
          <a:xfrm>
            <a:off x="377627" y="4117044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3" type="body"/>
          </p:nvPr>
        </p:nvSpPr>
        <p:spPr>
          <a:xfrm>
            <a:off x="4210874" y="4774487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4" type="body"/>
          </p:nvPr>
        </p:nvSpPr>
        <p:spPr>
          <a:xfrm>
            <a:off x="4210874" y="4117044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5" type="body"/>
          </p:nvPr>
        </p:nvSpPr>
        <p:spPr>
          <a:xfrm>
            <a:off x="8039474" y="4774487"/>
            <a:ext cx="3700765" cy="1581866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/>
            </a:lvl1pPr>
            <a:lvl2pPr indent="-304800" lvl="1" marL="91440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 sz="12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/>
            </a:lvl3pPr>
            <a:lvl4pPr indent="-297688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8"/>
              <a:buAutoNum type="arabicPeriod"/>
              <a:defRPr/>
            </a:lvl4pPr>
            <a:lvl5pPr indent="-271938" lvl="4" marL="228600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83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6" type="body"/>
          </p:nvPr>
        </p:nvSpPr>
        <p:spPr>
          <a:xfrm>
            <a:off x="8039474" y="4117044"/>
            <a:ext cx="3689620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810"/>
              <a:buFont typeface="Calibri"/>
              <a:buNone/>
              <a:defRPr b="0" sz="1350">
                <a:solidFill>
                  <a:srgbClr val="F6A800"/>
                </a:solidFill>
              </a:defRPr>
            </a:lvl1pPr>
            <a:lvl2pPr indent="-342900" lvl="1" marL="91440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800"/>
              <a:buAutoNum type="arabicPeriod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/>
            </a:lvl4pPr>
            <a:lvl5pPr indent="-302895" lvl="4" marL="228600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117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EPD_color_original_logo.png" id="102" name="Google Shape;10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03955" y="459294"/>
            <a:ext cx="2636284" cy="62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377627" y="657256"/>
            <a:ext cx="9673495" cy="501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1"/>
              <a:buFont typeface="Calibri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367117" y="1398250"/>
            <a:ext cx="3605863" cy="483556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Calibri"/>
              <a:buNone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0037" lvl="1" marL="914400" marR="0" rtl="0" algn="l">
              <a:spcBef>
                <a:spcPts val="902"/>
              </a:spcBef>
              <a:spcAft>
                <a:spcPts val="0"/>
              </a:spcAft>
              <a:buClr>
                <a:srgbClr val="262626"/>
              </a:buClr>
              <a:buSzPts val="1125"/>
              <a:buFont typeface="Calibri"/>
              <a:buAutoNum type="arabicPeriod"/>
              <a:defRPr b="0" i="0" sz="1125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275"/>
              <a:buFont typeface="Calibri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7688" lvl="3" marL="1828800" marR="0" rtl="0" algn="l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88"/>
              <a:buFont typeface="Calibri"/>
              <a:buAutoNum type="arabicPeriod"/>
              <a:defRPr b="0" i="0" sz="1088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1938" lvl="4" marL="2286000" marR="0" rtl="0" algn="l">
              <a:spcBef>
                <a:spcPts val="702"/>
              </a:spcBef>
              <a:spcAft>
                <a:spcPts val="0"/>
              </a:spcAft>
              <a:buClr>
                <a:srgbClr val="7C7C7C"/>
              </a:buClr>
              <a:buSzPts val="683"/>
              <a:buFont typeface="Arial"/>
              <a:buChar char="•"/>
              <a:defRPr b="0" i="0" sz="1050" u="none" cap="none" strike="noStrik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5313" lvl="5" marL="2743200" marR="0" rtl="0" algn="l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1838"/>
              <a:buFont typeface="Arial"/>
              <a:buChar char="•"/>
              <a:defRPr b="0" i="0" sz="18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5313" lvl="6" marL="3200400" marR="0" rtl="0" algn="l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1838"/>
              <a:buFont typeface="Arial"/>
              <a:buChar char="•"/>
              <a:defRPr b="0" i="0" sz="18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5313" lvl="7" marL="3657600" marR="0" rtl="0" algn="l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1838"/>
              <a:buFont typeface="Arial"/>
              <a:buChar char="•"/>
              <a:defRPr b="0" i="0" sz="18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5313" lvl="8" marL="4114800" marR="0" rtl="0" algn="l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1838"/>
              <a:buFont typeface="Arial"/>
              <a:buChar char="•"/>
              <a:defRPr b="0" i="0" sz="18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epd.es/guias/guia-centros-educativos.pdf" TargetMode="External"/><Relationship Id="rId4" Type="http://schemas.openxmlformats.org/officeDocument/2006/relationships/hyperlink" Target="https://www.aepd.es/guias/guia-centros-educativos.pdf" TargetMode="External"/><Relationship Id="rId9" Type="http://schemas.openxmlformats.org/officeDocument/2006/relationships/hyperlink" Target="https://www.aepd.es/guias/guia-centros-educativos.pdf" TargetMode="External"/><Relationship Id="rId5" Type="http://schemas.openxmlformats.org/officeDocument/2006/relationships/hyperlink" Target="https://www.aepd.es/guias/guia-centros-educativos.pdf" TargetMode="External"/><Relationship Id="rId6" Type="http://schemas.openxmlformats.org/officeDocument/2006/relationships/hyperlink" Target="https://www.aepd.es/guias/guia-centros-educativos.pdf" TargetMode="External"/><Relationship Id="rId7" Type="http://schemas.openxmlformats.org/officeDocument/2006/relationships/hyperlink" Target="https://www.aepd.es/guias/guia-centros-educativos.pdf" TargetMode="External"/><Relationship Id="rId8" Type="http://schemas.openxmlformats.org/officeDocument/2006/relationships/hyperlink" Target="https://www.aepd.es/guias/guia-centros-educativos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>
            <p:ph type="title"/>
          </p:nvPr>
        </p:nvSpPr>
        <p:spPr>
          <a:xfrm>
            <a:off x="228600" y="1164772"/>
            <a:ext cx="7048837" cy="4833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s-E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PROTECCIÓN DE DATOS EN EL CENTRO EDUCATIVO</a:t>
            </a:r>
            <a:endParaRPr b="1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3">
            <a:alphaModFix/>
          </a:blip>
          <a:srcRect b="0" l="7327" r="0" t="0"/>
          <a:stretch/>
        </p:blipFill>
        <p:spPr>
          <a:xfrm>
            <a:off x="7195847" y="1088066"/>
            <a:ext cx="3074380" cy="4452939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5640" y="410818"/>
            <a:ext cx="3280514" cy="848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ctrTitle"/>
          </p:nvPr>
        </p:nvSpPr>
        <p:spPr>
          <a:xfrm>
            <a:off x="1483432" y="696686"/>
            <a:ext cx="9225136" cy="1567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2400"/>
              <a:buFont typeface="Calibri"/>
              <a:buNone/>
            </a:pPr>
            <a:r>
              <a:rPr b="1" lang="es-ES" sz="2400"/>
              <a:t>CONCEPTOS BÁSICOS PROTECCIÓN DE DATOS </a:t>
            </a:r>
            <a:br>
              <a:rPr b="1" lang="es-ES" sz="2400"/>
            </a:br>
            <a:endParaRPr b="1" sz="2400"/>
          </a:p>
        </p:txBody>
      </p:sp>
      <p:sp>
        <p:nvSpPr>
          <p:cNvPr id="153" name="Google Shape;153;p2"/>
          <p:cNvSpPr txBox="1"/>
          <p:nvPr>
            <p:ph idx="1" type="subTitle"/>
          </p:nvPr>
        </p:nvSpPr>
        <p:spPr>
          <a:xfrm>
            <a:off x="1" y="1545770"/>
            <a:ext cx="6193970" cy="53122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INTERESADO/A</a:t>
            </a:r>
            <a:r>
              <a:rPr lang="es-ES" sz="2000"/>
              <a:t> Es la persona física titular (propietaria) de los datos personales. Los datos pertenecen únicamente a cada persona física identificada o identificable a la que se refieren (alumnado, profesorado, progenitores, personal de administración y servicios, proveedores, etc.) Si los datos tratados corresponden a menores de 14 años, sus progenitores o tutores legales, en su caso, prestarán el consentimiento en su nombre, pero </a:t>
            </a:r>
            <a:r>
              <a:rPr b="1" lang="es-ES" sz="2000"/>
              <a:t>los datos personales son de los/las menores</a:t>
            </a:r>
            <a:endParaRPr b="1" sz="2000"/>
          </a:p>
        </p:txBody>
      </p:sp>
      <p:pic>
        <p:nvPicPr>
          <p:cNvPr descr="Imagen que contiene Texto&#10;&#10;Descripción generada automáticamente"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1476" y="2438398"/>
            <a:ext cx="4650923" cy="352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/>
          <p:nvPr>
            <p:ph type="ctrTitle"/>
          </p:nvPr>
        </p:nvSpPr>
        <p:spPr>
          <a:xfrm>
            <a:off x="-707571" y="0"/>
            <a:ext cx="11416139" cy="1545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2400"/>
              <a:buFont typeface="Calibri"/>
              <a:buNone/>
            </a:pPr>
            <a:r>
              <a:rPr b="1" lang="es-ES" sz="2400"/>
              <a:t>CONCEPTOS BÁSICOS PROTECCIÓN DE DATOS </a:t>
            </a:r>
            <a:br>
              <a:rPr b="1" lang="es-ES" sz="2400"/>
            </a:br>
            <a:endParaRPr b="1" sz="2400"/>
          </a:p>
        </p:txBody>
      </p:sp>
      <p:sp>
        <p:nvSpPr>
          <p:cNvPr id="160" name="Google Shape;160;p3"/>
          <p:cNvSpPr txBox="1"/>
          <p:nvPr>
            <p:ph idx="1" type="subTitle"/>
          </p:nvPr>
        </p:nvSpPr>
        <p:spPr>
          <a:xfrm>
            <a:off x="1" y="947058"/>
            <a:ext cx="7500256" cy="5910942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 fontScale="700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3200"/>
              <a:t>RESPONSABLE</a:t>
            </a:r>
            <a:r>
              <a:rPr lang="es-ES" sz="3200"/>
              <a:t> (del tratamiento de los datos) Persona física o jurídica, autoridad pública, servicio u organismo que determina los fines y medios del tratamiento que se realiza.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sz="3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lang="es-ES" sz="3200"/>
              <a:t>Responsable tratamientos de datos realizados por los </a:t>
            </a:r>
            <a:r>
              <a:rPr b="1" lang="es-ES" sz="3200"/>
              <a:t>centros educativos públicos</a:t>
            </a:r>
            <a:r>
              <a:rPr lang="es-ES" sz="3200"/>
              <a:t>: Administración Educativa (Consejería de Educación de la Comunidad Autónoma).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sz="3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3200"/>
              <a:t>Ceuta, Melilla y los del Exterior</a:t>
            </a:r>
            <a:r>
              <a:rPr lang="es-ES" sz="3200"/>
              <a:t>: Ministerio de Educación, Formación Profesional y Deportes.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sz="3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3200"/>
              <a:t>Centros concertados y privados</a:t>
            </a:r>
            <a:r>
              <a:rPr lang="es-ES" sz="3200"/>
              <a:t>: el propio centro educativo (fundación, congregación religiosa, cooperativa, etc.)</a:t>
            </a:r>
            <a:endParaRPr b="1" sz="2000"/>
          </a:p>
        </p:txBody>
      </p:sp>
      <p:pic>
        <p:nvPicPr>
          <p:cNvPr descr="Una caricatura de una persona&#10;&#10;Descripción generada automáticamente con confianza media"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5430" y="2363316"/>
            <a:ext cx="3243942" cy="30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ctrTitle"/>
          </p:nvPr>
        </p:nvSpPr>
        <p:spPr>
          <a:xfrm>
            <a:off x="1483432" y="-283028"/>
            <a:ext cx="9225136" cy="1632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2400"/>
              <a:buFont typeface="Calibri"/>
              <a:buNone/>
            </a:pPr>
            <a:r>
              <a:rPr b="1" lang="es-ES" sz="2400"/>
              <a:t>CONCEPTOS BÁSICOS PROTECCIÓN DE DATOS </a:t>
            </a:r>
            <a:br>
              <a:rPr b="1" lang="es-ES" sz="2400"/>
            </a:br>
            <a:endParaRPr b="1" sz="2400"/>
          </a:p>
        </p:txBody>
      </p:sp>
      <p:sp>
        <p:nvSpPr>
          <p:cNvPr id="167" name="Google Shape;167;p4"/>
          <p:cNvSpPr txBox="1"/>
          <p:nvPr>
            <p:ph idx="1" type="subTitle"/>
          </p:nvPr>
        </p:nvSpPr>
        <p:spPr>
          <a:xfrm>
            <a:off x="1" y="685800"/>
            <a:ext cx="7663542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 fontScale="625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3200"/>
              <a:t>ENCARGADO del tratamiento de los datos. </a:t>
            </a:r>
            <a:r>
              <a:rPr lang="es-ES" sz="3200"/>
              <a:t>Persona física o jurídica, autoridad, servicio u organismo que trata los datos por cuenta del responsable.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sz="3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lang="es-ES" sz="3200"/>
              <a:t>El responsable determina a quién le encarga el tratamiento que se va a llevar a cabo. Debe ser elegido por éste únicamente entre los que ofrezcan garantías suficientes de cumplimiento de la normativa de protección de datos.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sz="3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lang="es-ES" sz="3200"/>
              <a:t>El encargado siempre debe actuar en el marco de las instrucciones fijadas por el responsable. El flujo de datos personales entre el responsable y el encargado no constituye una cesión de datos. Ejemplos de encargados en el ámbito educativo: prestadores de servicios tecnológicos, empresas que gestionan el comedor escolar, la ruta escolar, las actividades extraescolares, etc</a:t>
            </a:r>
            <a:endParaRPr b="1" sz="2000"/>
          </a:p>
        </p:txBody>
      </p:sp>
      <p:pic>
        <p:nvPicPr>
          <p:cNvPr descr="Forma&#10;&#10;Descripción generada automáticamente con confianza media"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9857" y="1638299"/>
            <a:ext cx="3833685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type="ctrTitle"/>
          </p:nvPr>
        </p:nvSpPr>
        <p:spPr>
          <a:xfrm>
            <a:off x="737254" y="-283028"/>
            <a:ext cx="9971314" cy="1556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2400"/>
              <a:buFont typeface="Calibri"/>
              <a:buNone/>
            </a:pPr>
            <a:r>
              <a:rPr b="1" lang="es-ES" sz="2400"/>
              <a:t>LEGITIMACIÓN Y RESPONSABILIDAD DE LOS DOCENTES </a:t>
            </a:r>
            <a:endParaRPr/>
          </a:p>
        </p:txBody>
      </p:sp>
      <p:sp>
        <p:nvSpPr>
          <p:cNvPr id="174" name="Google Shape;174;p5"/>
          <p:cNvSpPr txBox="1"/>
          <p:nvPr>
            <p:ph idx="1" type="subTitle"/>
          </p:nvPr>
        </p:nvSpPr>
        <p:spPr>
          <a:xfrm>
            <a:off x="489857" y="979714"/>
            <a:ext cx="9971314" cy="5442857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t/>
            </a:r>
            <a:endParaRPr b="1" sz="20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TRATAMIENTO LÍCITO 				CAUSA DE LEGITIMACIÓN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ÁMBITO EDUCATIVO : FUNCIÓN EDUCATIVA, CONSENTIMIENTO, CONTRATO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t/>
            </a:r>
            <a:endParaRPr b="1" sz="20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t/>
            </a:r>
            <a:endParaRPr b="1" sz="20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ATENCIÓN¡¡¡¡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t/>
            </a:r>
            <a:endParaRPr b="1" sz="20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t/>
            </a:r>
            <a:endParaRPr b="1" sz="20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CUANDO EL DOCENTE SE APARTA DE LAS INSTRUCCIONES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DEL  RESPONSABLE Y ACTÚA POR SU CUENTA, SE CONVIERTE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EN RESPONSABLE EN EL ÁMBITO DEL RGPD </a:t>
            </a: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3145970" y="158478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1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2A2A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bujo animado de un personaje animado&#10;&#10;El contenido generado por IA puede ser incorrecto."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999" y="3045511"/>
            <a:ext cx="2129247" cy="283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El contenido generado por IA puede ser incorrecto." id="177" name="Google Shape;1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9959" y="2557868"/>
            <a:ext cx="1805179" cy="174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type="ctrTitle"/>
          </p:nvPr>
        </p:nvSpPr>
        <p:spPr>
          <a:xfrm>
            <a:off x="-707571" y="0"/>
            <a:ext cx="11416139" cy="1545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2400"/>
              <a:buFont typeface="Calibri"/>
              <a:buNone/>
            </a:pPr>
            <a:r>
              <a:rPr b="1" lang="es-ES" sz="2400"/>
              <a:t>CONCEPTOS BÁSICOS PROTECCIÓN DE DATOS </a:t>
            </a:r>
            <a:br>
              <a:rPr b="1" lang="es-ES" sz="2400"/>
            </a:br>
            <a:endParaRPr b="1" sz="2400"/>
          </a:p>
        </p:txBody>
      </p:sp>
      <p:sp>
        <p:nvSpPr>
          <p:cNvPr id="184" name="Google Shape;184;p6"/>
          <p:cNvSpPr txBox="1"/>
          <p:nvPr>
            <p:ph idx="1" type="subTitle"/>
          </p:nvPr>
        </p:nvSpPr>
        <p:spPr>
          <a:xfrm>
            <a:off x="1" y="772886"/>
            <a:ext cx="8207828" cy="593271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DELEGADO DE PROTECCIÓN DE DATOS (DPD). Es obligatorio. Lo nombra el responsable.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lang="es-ES" sz="2000"/>
              <a:t>Lo nombra la Administración Educativa: centros públicos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lang="es-ES" sz="2000"/>
              <a:t>Lo nombra el centro educativo: centros privados o concertados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b="1" lang="es-ES" sz="2000"/>
              <a:t>En todos</a:t>
            </a:r>
            <a:r>
              <a:rPr lang="es-ES" sz="2000"/>
              <a:t> los centros educativos que ofrecen enseñanzas en cualquiera de los niveles establecidos en la legislación reguladora del derecho a la educación.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</a:pPr>
            <a:r>
              <a:rPr lang="es-ES" sz="2000"/>
              <a:t>Asesora e informa al responsable sobre la aplicación de la normativa de protección de datos y supervisa su cumplimiento. Interlocutor con las personas afectadas para cualquier cuestión de protección de datos, dudas, tanto de las familias como de profesionales de la educación, así como quejas y reclamaciones. Debe realizar tareas de formación al personal.</a:t>
            </a:r>
            <a:endParaRPr/>
          </a:p>
        </p:txBody>
      </p:sp>
      <p:pic>
        <p:nvPicPr>
          <p:cNvPr descr="Imagen que contiene Diagrama&#10;&#10;Descripción generada automáticamente"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829" y="1352550"/>
            <a:ext cx="3559629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idx="3" type="body"/>
          </p:nvPr>
        </p:nvSpPr>
        <p:spPr>
          <a:xfrm>
            <a:off x="1433801" y="2159108"/>
            <a:ext cx="10486056" cy="4284329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/>
          </a:bodyPr>
          <a:lstStyle/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 u="sng">
              <a:solidFill>
                <a:srgbClr val="F6A800"/>
              </a:solidFill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b="1" sz="2400" u="sng">
              <a:solidFill>
                <a:srgbClr val="F6A800"/>
              </a:solidFill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rPr b="1" lang="es-ES" sz="2400" u="sng">
                <a:solidFill>
                  <a:schemeClr val="hlink"/>
                </a:solidFill>
                <a:hlinkClick r:id="rId5"/>
              </a:rPr>
              <a:t>CANAL JOVEN</a:t>
            </a:r>
            <a:endParaRPr/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 u="sng">
              <a:solidFill>
                <a:schemeClr val="hlink"/>
              </a:solidFill>
              <a:hlinkClick r:id="rId6"/>
            </a:endParaRPr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 u="sng">
              <a:solidFill>
                <a:schemeClr val="hlink"/>
              </a:solidFill>
              <a:hlinkClick r:id="rId7"/>
            </a:endParaRPr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 u="sng">
              <a:solidFill>
                <a:schemeClr val="hlink"/>
              </a:solidFill>
              <a:hlinkClick r:id="rId8"/>
            </a:endParaRPr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rPr lang="es-ES" sz="2400" u="sng">
                <a:solidFill>
                  <a:schemeClr val="hlink"/>
                </a:solidFill>
                <a:hlinkClick r:id="rId9"/>
              </a:rPr>
              <a:t>TÚ DECIDES EN INTERNET guia-centros-educativos.pdf</a:t>
            </a:r>
            <a:endParaRPr sz="2400"/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rgbClr val="180909"/>
              </a:buClr>
              <a:buSzPts val="2160"/>
              <a:buFont typeface="Arial"/>
              <a:buNone/>
            </a:pPr>
            <a:r>
              <a:rPr b="1" i="0" lang="es-ES" sz="3600">
                <a:solidFill>
                  <a:srgbClr val="180909"/>
                </a:solidFill>
                <a:latin typeface="Arial"/>
                <a:ea typeface="Arial"/>
                <a:cs typeface="Arial"/>
                <a:sym typeface="Arial"/>
              </a:rPr>
              <a:t>Informes jurídicos de educación y menores</a:t>
            </a:r>
            <a:endParaRPr/>
          </a:p>
          <a:p>
            <a:pPr indent="0" lvl="0" marL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</a:pPr>
            <a:r>
              <a:t/>
            </a:r>
            <a:endParaRPr b="1" sz="36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</a:pPr>
            <a:r>
              <a:t/>
            </a:r>
            <a:endParaRPr b="1" i="0" sz="36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</a:pPr>
            <a:r>
              <a:t/>
            </a:r>
            <a:endParaRPr b="1" sz="36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</a:pPr>
            <a:r>
              <a:t/>
            </a:r>
            <a:endParaRPr b="1" i="0" sz="36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</a:pPr>
            <a:r>
              <a:t/>
            </a:r>
            <a:endParaRPr b="1" sz="36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</a:pPr>
            <a:r>
              <a:t/>
            </a:r>
            <a:endParaRPr b="1" i="0" sz="36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191" name="Google Shape;191;p7"/>
          <p:cNvSpPr txBox="1"/>
          <p:nvPr>
            <p:ph idx="5" type="body"/>
          </p:nvPr>
        </p:nvSpPr>
        <p:spPr>
          <a:xfrm>
            <a:off x="1542658" y="913835"/>
            <a:ext cx="10039742" cy="657445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Autofit/>
          </a:bodyPr>
          <a:lstStyle/>
          <a:p>
            <a:pPr indent="0" lvl="0" marL="0" rtl="0" algn="l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1440"/>
              <a:buFont typeface="Calibri"/>
              <a:buNone/>
            </a:pPr>
            <a:r>
              <a:rPr lang="es-ES" sz="2400"/>
              <a:t>MATERIALES DE LA AEPD PARA EL ÁMBITO EDUCATIVO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8"/>
          <p:cNvGraphicFramePr/>
          <p:nvPr/>
        </p:nvGraphicFramePr>
        <p:xfrm>
          <a:off x="-381000" y="-587828"/>
          <a:ext cx="12572999" cy="8319246"/>
        </p:xfrm>
        <a:graphic>
          <a:graphicData uri="http://schemas.openxmlformats.org/presentationml/2006/ole">
            <mc:AlternateContent>
              <mc:Choice Requires="v">
                <p:oleObj r:id="rId4" imgH="8319246" imgW="12572999" progId="Acrobat.Document.DC" spid="_x0000_s1">
                  <p:embed/>
                </p:oleObj>
              </mc:Choice>
              <mc:Fallback>
                <p:oleObj r:id="rId5" imgH="8319246" imgW="12572999" progId="Acrobat.Document.DC">
                  <p:embed/>
                  <p:pic>
                    <p:nvPicPr>
                      <p:cNvPr id="196" name="Google Shape;196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381000" y="-587828"/>
                        <a:ext cx="12572999" cy="8319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ctrTitle"/>
          </p:nvPr>
        </p:nvSpPr>
        <p:spPr>
          <a:xfrm>
            <a:off x="-402771" y="-435429"/>
            <a:ext cx="11416200" cy="22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75" lIns="223550" spcFirstLastPara="1" rIns="223550" wrap="square" tIns="1117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6A800"/>
              </a:buClr>
              <a:buSzPts val="2400"/>
              <a:buFont typeface="Calibri"/>
              <a:buNone/>
            </a:pPr>
            <a:r>
              <a:rPr b="1" lang="es-ES" sz="2400"/>
              <a:t>CONCEPTOS BÁSICOS PROTECCIÓN DE DATOS </a:t>
            </a:r>
            <a:br>
              <a:rPr b="1" lang="es-ES" sz="2400"/>
            </a:br>
            <a:endParaRPr b="1" sz="2400"/>
          </a:p>
        </p:txBody>
      </p:sp>
      <p:sp>
        <p:nvSpPr>
          <p:cNvPr id="203" name="Google Shape;203;p9"/>
          <p:cNvSpPr txBox="1"/>
          <p:nvPr>
            <p:ph idx="1" type="subTitle"/>
          </p:nvPr>
        </p:nvSpPr>
        <p:spPr>
          <a:xfrm>
            <a:off x="1483431" y="1034143"/>
            <a:ext cx="10360200" cy="55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75" lIns="223550" spcFirstLastPara="1" rIns="223550" wrap="square" tIns="111775">
            <a:normAutofit fontScale="32500" lnSpcReduction="20000"/>
          </a:bodyPr>
          <a:lstStyle/>
          <a:p>
            <a:pPr indent="0" lvl="0" marL="0" rtl="0" algn="ctr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8000"/>
              <a:t>ASESORAMIENTO POR LA AEPD</a:t>
            </a:r>
            <a:endParaRPr/>
          </a:p>
          <a:p>
            <a:pPr indent="0" lvl="0" marL="0" rtl="0" algn="ctr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ctr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8000"/>
              <a:t>AEPD EDUCACIÓN Y MENORES</a:t>
            </a:r>
            <a:endParaRPr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8000"/>
              <a:t>CANAL JOVEN: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0909"/>
              </a:buClr>
              <a:buSzPct val="60000"/>
              <a:buFont typeface="Arial"/>
              <a:buNone/>
            </a:pPr>
            <a:r>
              <a:rPr b="0" i="0" lang="es-ES" sz="7400">
                <a:solidFill>
                  <a:srgbClr val="180909"/>
                </a:solidFill>
                <a:latin typeface="Arial"/>
                <a:ea typeface="Arial"/>
                <a:cs typeface="Arial"/>
                <a:sym typeface="Arial"/>
              </a:rPr>
              <a:t>TELÉFONO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0909"/>
              </a:buClr>
              <a:buSzPct val="60000"/>
              <a:buFont typeface="Arial"/>
              <a:buNone/>
            </a:pPr>
            <a:r>
              <a:rPr b="1" i="0" lang="es-ES" sz="7400">
                <a:solidFill>
                  <a:srgbClr val="180909"/>
                </a:solidFill>
                <a:latin typeface="Arial"/>
                <a:ea typeface="Arial"/>
                <a:cs typeface="Arial"/>
                <a:sym typeface="Arial"/>
              </a:rPr>
              <a:t>900 293 621</a:t>
            </a:r>
            <a:endParaRPr b="0" i="0" sz="74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0909"/>
              </a:buClr>
              <a:buSzPct val="60000"/>
              <a:buFont typeface="Arial"/>
              <a:buNone/>
            </a:pPr>
            <a:r>
              <a:rPr b="0" i="0" lang="es-ES" sz="7400">
                <a:solidFill>
                  <a:srgbClr val="180909"/>
                </a:solidFill>
                <a:latin typeface="Arial"/>
                <a:ea typeface="Arial"/>
                <a:cs typeface="Arial"/>
                <a:sym typeface="Arial"/>
              </a:rPr>
              <a:t>WHATSAPP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0909"/>
              </a:buClr>
              <a:buSzPct val="60000"/>
              <a:buFont typeface="Arial"/>
              <a:buNone/>
            </a:pPr>
            <a:r>
              <a:rPr b="1" i="0" lang="es-ES" sz="7400">
                <a:solidFill>
                  <a:srgbClr val="180909"/>
                </a:solidFill>
                <a:latin typeface="Arial"/>
                <a:ea typeface="Arial"/>
                <a:cs typeface="Arial"/>
                <a:sym typeface="Arial"/>
              </a:rPr>
              <a:t>616 172 204</a:t>
            </a:r>
            <a:endParaRPr b="0" i="0" sz="74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0909"/>
              </a:buClr>
              <a:buSzPct val="60000"/>
              <a:buFont typeface="Arial"/>
              <a:buNone/>
            </a:pPr>
            <a:r>
              <a:rPr b="0" i="0" lang="es-ES" sz="7400">
                <a:solidFill>
                  <a:srgbClr val="180909"/>
                </a:solidFill>
                <a:latin typeface="Arial"/>
                <a:ea typeface="Arial"/>
                <a:cs typeface="Arial"/>
                <a:sym typeface="Arial"/>
              </a:rPr>
              <a:t>CORREO ELECTRÓNICO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0909"/>
              </a:buClr>
              <a:buSzPct val="60000"/>
              <a:buFont typeface="Arial"/>
              <a:buNone/>
            </a:pPr>
            <a:r>
              <a:rPr b="1" i="0" lang="es-ES" sz="7400">
                <a:solidFill>
                  <a:srgbClr val="180909"/>
                </a:solidFill>
                <a:latin typeface="Arial"/>
                <a:ea typeface="Arial"/>
                <a:cs typeface="Arial"/>
                <a:sym typeface="Arial"/>
              </a:rPr>
              <a:t>canaljoven@aepd.es</a:t>
            </a:r>
            <a:endParaRPr b="0" i="0" sz="7400">
              <a:solidFill>
                <a:srgbClr val="1809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8000"/>
              <a:t>GUÍAS</a:t>
            </a:r>
            <a:endParaRPr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8000"/>
              <a:t>INFOGRAFÍAS </a:t>
            </a:r>
            <a:endParaRPr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rPr b="1" lang="es-ES" sz="8000"/>
              <a:t>CANAL PRIORITARIO</a:t>
            </a:r>
            <a:endParaRPr/>
          </a:p>
          <a:p>
            <a:pPr indent="0" lvl="0" marL="0" rtl="0" algn="l">
              <a:lnSpc>
                <a:spcPct val="1687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alibri"/>
              <a:buNone/>
            </a:pPr>
            <a:r>
              <a:t/>
            </a:r>
            <a:endParaRPr b="1" sz="8000"/>
          </a:p>
        </p:txBody>
      </p:sp>
      <p:pic>
        <p:nvPicPr>
          <p:cNvPr descr="Un control remoto y un celular&#10;&#10;Descripción generada automáticamente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7232" y="1583872"/>
            <a:ext cx="4362197" cy="2432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lado de computadora&#10;&#10;Descripción generada automáticamente" id="205" name="Google Shape;20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1257" y="4087587"/>
            <a:ext cx="3396343" cy="235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aepd_presentacion">
  <a:themeElements>
    <a:clrScheme name="AEPD">
      <a:dk1>
        <a:srgbClr val="000000"/>
      </a:dk1>
      <a:lt1>
        <a:srgbClr val="FFFFFF"/>
      </a:lt1>
      <a:dk2>
        <a:srgbClr val="F6A800"/>
      </a:dk2>
      <a:lt2>
        <a:srgbClr val="FFFFFF"/>
      </a:lt2>
      <a:accent1>
        <a:srgbClr val="A6A6A6"/>
      </a:accent1>
      <a:accent2>
        <a:srgbClr val="595959"/>
      </a:accent2>
      <a:accent3>
        <a:srgbClr val="000000"/>
      </a:accent3>
      <a:accent4>
        <a:srgbClr val="A6A6A6"/>
      </a:accent4>
      <a:accent5>
        <a:srgbClr val="595959"/>
      </a:accent5>
      <a:accent6>
        <a:srgbClr val="000000"/>
      </a:accent6>
      <a:hlink>
        <a:srgbClr val="F6A8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2024-12-02T12:55:13Z</dcterms:created>
  <dc:creator>Marta Rico Donovan</dc:creator>
</cp:coreProperties>
</file>