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3" r:id="rId27"/>
    <p:sldId id="282" r:id="rId28"/>
    <p:sldId id="284" r:id="rId2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11" autoAdjust="0"/>
    <p:restoredTop sz="94660"/>
  </p:normalViewPr>
  <p:slideViewPr>
    <p:cSldViewPr snapToGrid="0">
      <p:cViewPr varScale="1">
        <p:scale>
          <a:sx n="68" d="100"/>
          <a:sy n="68" d="100"/>
        </p:scale>
        <p:origin x="6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03B8A5-6B27-4475-A1E6-C25E4047BEFD}" type="datetimeFigureOut">
              <a:rPr lang="es-ES" smtClean="0"/>
              <a:t>04/02/2025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D27F0-594C-4032-A7C0-BDA1366B16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8581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Contenidos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2072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Contenidos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386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s-ES" smtClean="0"/>
              <a:t>Contenidos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9812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s-ES" smtClean="0"/>
              <a:t>Contenidos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0738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s-ES" smtClean="0"/>
              <a:t>Contenidos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708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s-ES" smtClean="0"/>
              <a:t>Contenidos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73856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s-ES" smtClean="0"/>
              <a:t>Contenidos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9919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s-ES" smtClean="0"/>
              <a:t>Contenidos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80694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s-ES" smtClean="0"/>
              <a:t>Contenidos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5506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s-ES" smtClean="0"/>
              <a:t>Contenidos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70129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s-ES" smtClean="0"/>
              <a:t>Contenidos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5743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Contenidos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9404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s-ES" smtClean="0"/>
              <a:t>Contenidos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82777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s-ES" smtClean="0"/>
              <a:t>Contenidos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62037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s-ES" smtClean="0"/>
              <a:t>Contenidos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14690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s-ES" smtClean="0"/>
              <a:t>Contenidos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39123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s-ES" smtClean="0"/>
              <a:t>Contenidos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6360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Contenidos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563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Contenidos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583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Contenidos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723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Contenidos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20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Contenidos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044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Contenidos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036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Contenidos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489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F83C-7201-45DE-B603-90D03F64591E}" type="datetimeFigureOut">
              <a:rPr lang="es-ES" smtClean="0"/>
              <a:t>04/02/2025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986E7-48EB-4290-BEF7-8AC6E2C87C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7147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F83C-7201-45DE-B603-90D03F64591E}" type="datetimeFigureOut">
              <a:rPr lang="es-ES" smtClean="0"/>
              <a:t>04/02/2025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986E7-48EB-4290-BEF7-8AC6E2C87C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535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F83C-7201-45DE-B603-90D03F64591E}" type="datetimeFigureOut">
              <a:rPr lang="es-ES" smtClean="0"/>
              <a:t>04/02/2025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986E7-48EB-4290-BEF7-8AC6E2C87C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3583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CF0D6-BD63-4772-B9C6-14EF54AD9DB8}" type="datetime1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CC057-7244-4194-9C59-EF49CE233DB8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021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AD6A1-75A0-4D45-83C4-A15DDCAFF9AF}" type="datetime1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CC057-7244-4194-9C59-EF49CE233DB8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180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33D3ED-A297-450F-9310-81BBB9FFF594}" type="datetime1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CC057-7244-4194-9C59-EF49CE233DB8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790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DFE5A1-846D-46E8-A6C3-DE7D1CF45A54}" type="datetime1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CC057-7244-4194-9C59-EF49CE233DB8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032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2F44E-9B1B-40BA-9495-B4DCCAA09103}" type="datetime1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CC057-7244-4194-9C59-EF49CE233DB8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631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5C9D03-25CE-409B-995D-57A7CA292981}" type="datetime1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CC057-7244-4194-9C59-EF49CE233DB8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8755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3856F-1525-4AF8-8EF8-C39119CE0236}" type="datetime1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CC057-7244-4194-9C59-EF49CE233DB8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20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01EC40-B74D-4781-B738-0901CAFAE30F}" type="datetime1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CC057-7244-4194-9C59-EF49CE233DB8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583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F83C-7201-45DE-B603-90D03F64591E}" type="datetimeFigureOut">
              <a:rPr lang="es-ES" smtClean="0"/>
              <a:t>04/02/2025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986E7-48EB-4290-BEF7-8AC6E2C87C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29362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7B7ED-57F4-45F3-A63C-0A29F4025FDF}" type="datetime1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CC057-7244-4194-9C59-EF49CE233DB8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287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6C216-2206-4D4B-B67D-549D29AE5764}" type="datetime1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CC057-7244-4194-9C59-EF49CE233DB8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057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DFBEEF-0E32-4853-B42D-760D06697678}" type="datetime1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CC057-7244-4194-9C59-EF49CE233DB8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937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F83C-7201-45DE-B603-90D03F64591E}" type="datetimeFigureOut">
              <a:rPr lang="es-ES" smtClean="0"/>
              <a:t>04/02/2025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986E7-48EB-4290-BEF7-8AC6E2C87C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4096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F83C-7201-45DE-B603-90D03F64591E}" type="datetimeFigureOut">
              <a:rPr lang="es-ES" smtClean="0"/>
              <a:t>04/02/2025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986E7-48EB-4290-BEF7-8AC6E2C87C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25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F83C-7201-45DE-B603-90D03F64591E}" type="datetimeFigureOut">
              <a:rPr lang="es-ES" smtClean="0"/>
              <a:t>04/02/2025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986E7-48EB-4290-BEF7-8AC6E2C87C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9283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F83C-7201-45DE-B603-90D03F64591E}" type="datetimeFigureOut">
              <a:rPr lang="es-ES" smtClean="0"/>
              <a:t>04/02/2025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986E7-48EB-4290-BEF7-8AC6E2C87C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827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F83C-7201-45DE-B603-90D03F64591E}" type="datetimeFigureOut">
              <a:rPr lang="es-ES" smtClean="0"/>
              <a:t>04/02/2025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986E7-48EB-4290-BEF7-8AC6E2C87C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4268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F83C-7201-45DE-B603-90D03F64591E}" type="datetimeFigureOut">
              <a:rPr lang="es-ES" smtClean="0"/>
              <a:t>04/02/2025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986E7-48EB-4290-BEF7-8AC6E2C87C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7870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F83C-7201-45DE-B603-90D03F64591E}" type="datetimeFigureOut">
              <a:rPr lang="es-ES" smtClean="0"/>
              <a:t>04/02/2025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986E7-48EB-4290-BEF7-8AC6E2C87C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296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0F83C-7201-45DE-B603-90D03F64591E}" type="datetimeFigureOut">
              <a:rPr lang="es-ES" smtClean="0"/>
              <a:t>04/02/2025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986E7-48EB-4290-BEF7-8AC6E2C87C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753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C6621-9126-4E55-98F8-659EC916F7CA}" type="datetime1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CC057-7244-4194-9C59-EF49CE233DB8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456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ulia.bifi.es/proyecto-de-investigacion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ulia.bifi.es/proyecto-de-investigacion/" TargetMode="Externa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nuledo.com/es/#delta-ray-elektrony" TargetMode="Externa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nuledo.com/es/#delta-ray-elektrony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aulia.bifi.es/proyecto-de-investigacion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ulia.bifi.es/proyecto-de-investigacion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nlamberto2000.com/hielo-seco-2?taxonomy132084=136755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hyperlink" Target="https://www.carburos.com/gases/dry-ice" TargetMode="External"/><Relationship Id="rId4" Type="http://schemas.openxmlformats.org/officeDocument/2006/relationships/hyperlink" Target="https://es.airliquide.com/gases/hielo-seco-para-transporte-en-frio-y-conservacion-de-productos-sensible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ulia.bifi.es/proyecto-de-investigacion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ulia.bifi.es/proyecto-de-investigacion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678935" y="431256"/>
            <a:ext cx="7971086" cy="1408178"/>
          </a:xfrm>
        </p:spPr>
        <p:txBody>
          <a:bodyPr>
            <a:noAutofit/>
          </a:bodyPr>
          <a:lstStyle/>
          <a:p>
            <a:r>
              <a:rPr lang="es-ES" sz="3000" b="1" i="1" dirty="0"/>
              <a:t>Física de partículas en ESO y Bachillerato:</a:t>
            </a:r>
            <a:br>
              <a:rPr lang="es-ES" sz="3000" b="1" i="1" dirty="0"/>
            </a:br>
            <a:r>
              <a:rPr lang="es-ES" sz="3000" b="1" i="1" dirty="0"/>
              <a:t>Construcción de cámaras de niebla y</a:t>
            </a:r>
            <a:br>
              <a:rPr lang="es-ES" sz="3000" b="1" i="1" dirty="0"/>
            </a:br>
            <a:r>
              <a:rPr lang="es-ES" sz="3000" b="1" i="1" dirty="0"/>
              <a:t>experimentación en el Aula del Futuro.</a:t>
            </a:r>
            <a:endParaRPr lang="es-ES" sz="3000" i="1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2666999" y="869338"/>
            <a:ext cx="6858000" cy="72854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000" b="1" dirty="0"/>
              <a:t> </a:t>
            </a:r>
            <a:endParaRPr lang="es-ES" sz="3000" dirty="0"/>
          </a:p>
        </p:txBody>
      </p:sp>
      <p:sp>
        <p:nvSpPr>
          <p:cNvPr id="8" name="Rectangle 1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525348" y="3719878"/>
            <a:ext cx="6092996" cy="125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es-ES" sz="1600" b="1" dirty="0">
                <a:solidFill>
                  <a:schemeClr val="tx1"/>
                </a:solidFill>
              </a:rPr>
              <a:t>Lugar: </a:t>
            </a:r>
            <a:r>
              <a:rPr lang="es-ES" altLang="es-ES" sz="1600" dirty="0">
                <a:solidFill>
                  <a:schemeClr val="tx1"/>
                </a:solidFill>
              </a:rPr>
              <a:t>Aula del Futuro del CP Juan de </a:t>
            </a:r>
            <a:r>
              <a:rPr lang="es-ES" altLang="es-ES" sz="1600" dirty="0" err="1">
                <a:solidFill>
                  <a:schemeClr val="tx1"/>
                </a:solidFill>
              </a:rPr>
              <a:t>Lanuza</a:t>
            </a:r>
            <a:endParaRPr lang="es-ES" altLang="es-ES" sz="1600" dirty="0">
              <a:solidFill>
                <a:schemeClr val="tx1"/>
              </a:solidFill>
            </a:endParaRPr>
          </a:p>
          <a:p>
            <a:pPr algn="l"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es-ES" sz="1600" b="1" dirty="0">
                <a:solidFill>
                  <a:schemeClr val="tx1"/>
                </a:solidFill>
              </a:rPr>
              <a:t>Dirigido a: </a:t>
            </a:r>
            <a:r>
              <a:rPr lang="es-ES" altLang="es-ES" sz="1600" dirty="0">
                <a:solidFill>
                  <a:schemeClr val="tx1"/>
                </a:solidFill>
              </a:rPr>
              <a:t>Profesorado Secundaria y bachillerato</a:t>
            </a:r>
          </a:p>
          <a:p>
            <a:pPr algn="l"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sz="1600" b="1" dirty="0"/>
              <a:t>Impartido por:</a:t>
            </a:r>
            <a:r>
              <a:rPr lang="es-ES" sz="1600" dirty="0"/>
              <a:t> Jorge Pozuelo Muñoz, profesor del Área de Didáctica de las Ciencias Experimentales de la Facultad de Educación de Zaragoza </a:t>
            </a:r>
            <a:r>
              <a:rPr lang="es-ES" altLang="es-ES" sz="16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12"/>
          <a:stretch/>
        </p:blipFill>
        <p:spPr>
          <a:xfrm>
            <a:off x="1013671" y="431256"/>
            <a:ext cx="2159296" cy="474680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647" y="5812637"/>
            <a:ext cx="2630978" cy="895358"/>
          </a:xfrm>
          <a:prstGeom prst="rect">
            <a:avLst/>
          </a:prstGeom>
        </p:spPr>
      </p:pic>
      <p:pic>
        <p:nvPicPr>
          <p:cNvPr id="1028" name="Picture 4" descr="https://gic.unizar.es/sites/gic/files/identidadCorporativa/logo%20general/Logo%20general%201474/logo%20UZ%20147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66" y="6041939"/>
            <a:ext cx="2365353" cy="66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o 5"/>
          <p:cNvGrpSpPr/>
          <p:nvPr/>
        </p:nvGrpSpPr>
        <p:grpSpPr>
          <a:xfrm>
            <a:off x="4753545" y="2041647"/>
            <a:ext cx="5636603" cy="1239445"/>
            <a:chOff x="4753545" y="2690425"/>
            <a:chExt cx="5636603" cy="1239445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53545" y="2690425"/>
              <a:ext cx="5636603" cy="1239445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83454" y="3487947"/>
              <a:ext cx="127616" cy="263739"/>
            </a:xfrm>
            <a:prstGeom prst="rect">
              <a:avLst/>
            </a:prstGeom>
          </p:spPr>
        </p:pic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1781" y="5962196"/>
            <a:ext cx="3949903" cy="8255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726" y="4931333"/>
            <a:ext cx="1856405" cy="185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4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335359" y="260648"/>
            <a:ext cx="11664857" cy="60471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MU Serif" pitchFamily="2" charset="0"/>
                <a:ea typeface="CMU Serif" pitchFamily="2" charset="0"/>
                <a:cs typeface="CMU Serif" pitchFamily="2" charset="0"/>
              </a:rPr>
              <a:t>2.1. La cámara de niebla: Construcción</a:t>
            </a:r>
            <a:endParaRPr kumimoji="0" lang="es-E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MU Serif" pitchFamily="2" charset="0"/>
              <a:ea typeface="CMU Serif" pitchFamily="2" charset="0"/>
              <a:cs typeface="CMU Serif" pitchFamily="2" charset="0"/>
            </a:endParaRPr>
          </a:p>
        </p:txBody>
      </p:sp>
      <p:sp>
        <p:nvSpPr>
          <p:cNvPr id="15" name="Cuadro de texto 1"/>
          <p:cNvSpPr txBox="1"/>
          <p:nvPr/>
        </p:nvSpPr>
        <p:spPr>
          <a:xfrm>
            <a:off x="176011" y="6475374"/>
            <a:ext cx="4784494" cy="215444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Mangal"/>
              </a:rPr>
              <a:t>Extraído de </a:t>
            </a:r>
            <a:r>
              <a:rPr kumimoji="0" lang="pt-B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Mangal"/>
                <a:hlinkClick r:id="rId3"/>
              </a:rPr>
              <a:t>Pozuelo-Muñoz</a:t>
            </a:r>
            <a:r>
              <a:rPr kumimoji="0" lang="pt-B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Mangal"/>
                <a:hlinkClick r:id="rId3"/>
              </a:rPr>
              <a:t> y Rodríguez-</a:t>
            </a:r>
            <a:r>
              <a:rPr kumimoji="0" lang="pt-B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Mangal"/>
                <a:hlinkClick r:id="rId3"/>
              </a:rPr>
              <a:t>Casals</a:t>
            </a:r>
            <a:r>
              <a:rPr kumimoji="0" lang="pt-B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Mangal"/>
                <a:hlinkClick r:id="rId3"/>
              </a:rPr>
              <a:t> (2024)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Mangal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992" y="1353641"/>
            <a:ext cx="7304558" cy="279557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59" y="1125564"/>
            <a:ext cx="4081109" cy="260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7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 de texto 1"/>
          <p:cNvSpPr txBox="1"/>
          <p:nvPr/>
        </p:nvSpPr>
        <p:spPr>
          <a:xfrm>
            <a:off x="176011" y="6475374"/>
            <a:ext cx="4784494" cy="215444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Mangal"/>
              </a:rPr>
              <a:t>Extraído de </a:t>
            </a:r>
            <a:r>
              <a:rPr kumimoji="0" lang="pt-B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Mangal"/>
                <a:hlinkClick r:id="rId3"/>
              </a:rPr>
              <a:t>Pozuelo-Muñoz</a:t>
            </a:r>
            <a:r>
              <a:rPr kumimoji="0" lang="pt-B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Mangal"/>
                <a:hlinkClick r:id="rId3"/>
              </a:rPr>
              <a:t> y Rodríguez-</a:t>
            </a:r>
            <a:r>
              <a:rPr kumimoji="0" lang="pt-B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Mangal"/>
                <a:hlinkClick r:id="rId3"/>
              </a:rPr>
              <a:t>Casals</a:t>
            </a:r>
            <a:r>
              <a:rPr kumimoji="0" lang="pt-B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Mangal"/>
                <a:hlinkClick r:id="rId3"/>
              </a:rPr>
              <a:t> (2024)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Mangal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b="75969"/>
          <a:stretch/>
        </p:blipFill>
        <p:spPr>
          <a:xfrm>
            <a:off x="4615316" y="1039834"/>
            <a:ext cx="7304558" cy="67180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59" y="1125564"/>
            <a:ext cx="4081109" cy="2600861"/>
          </a:xfrm>
          <a:prstGeom prst="rect">
            <a:avLst/>
          </a:prstGeom>
        </p:spPr>
      </p:pic>
      <p:sp>
        <p:nvSpPr>
          <p:cNvPr id="9" name="Rectángulo redondeado 8"/>
          <p:cNvSpPr/>
          <p:nvPr/>
        </p:nvSpPr>
        <p:spPr>
          <a:xfrm>
            <a:off x="4960505" y="3467792"/>
            <a:ext cx="3535890" cy="7502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 importante que sea este tipo de alcohol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/>
          <a:srcRect l="9126" r="6401"/>
          <a:stretch/>
        </p:blipFill>
        <p:spPr>
          <a:xfrm>
            <a:off x="8642555" y="1499689"/>
            <a:ext cx="3470787" cy="5174741"/>
          </a:xfrm>
          <a:prstGeom prst="rect">
            <a:avLst/>
          </a:prstGeom>
        </p:spPr>
      </p:pic>
      <p:sp>
        <p:nvSpPr>
          <p:cNvPr id="11" name="Rectángulo redondeado 10"/>
          <p:cNvSpPr/>
          <p:nvPr/>
        </p:nvSpPr>
        <p:spPr>
          <a:xfrm>
            <a:off x="150501" y="5294247"/>
            <a:ext cx="6228240" cy="6319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Podemos poner en 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 borde de la cámara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sellar 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mejor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4960505" y="1856086"/>
            <a:ext cx="3535890" cy="143026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Nosotros lo vamos a poner utilizando jeringuillas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¿Cuánto hay que poner? Podemos medirlo…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7"/>
          <a:srcRect l="12647" t="11703" r="16076" b="12766"/>
          <a:stretch/>
        </p:blipFill>
        <p:spPr>
          <a:xfrm>
            <a:off x="305243" y="3304045"/>
            <a:ext cx="1084017" cy="1148734"/>
          </a:xfrm>
          <a:prstGeom prst="rect">
            <a:avLst/>
          </a:prstGeom>
        </p:spPr>
      </p:pic>
      <p:sp>
        <p:nvSpPr>
          <p:cNvPr id="14" name="Rectángulo redondeado 13"/>
          <p:cNvSpPr/>
          <p:nvPr/>
        </p:nvSpPr>
        <p:spPr>
          <a:xfrm>
            <a:off x="176011" y="4510336"/>
            <a:ext cx="6228240" cy="6319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Podemos 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intentar que no se manche demasiado la pecera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335359" y="260648"/>
            <a:ext cx="11664857" cy="60471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000" b="1" dirty="0" smtClean="0">
                <a:solidFill>
                  <a:prstClr val="white"/>
                </a:solidFill>
                <a:latin typeface="CMU Serif" pitchFamily="2" charset="0"/>
                <a:ea typeface="CMU Serif" pitchFamily="2" charset="0"/>
                <a:cs typeface="CMU Serif" pitchFamily="2" charset="0"/>
              </a:rPr>
              <a:t>1. Recordemos:</a:t>
            </a:r>
            <a:r>
              <a:rPr kumimoji="0" lang="es-E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MU Serif" pitchFamily="2" charset="0"/>
                <a:ea typeface="CMU Serif" pitchFamily="2" charset="0"/>
                <a:cs typeface="CMU Serif" pitchFamily="2" charset="0"/>
              </a:rPr>
              <a:t> La cámara de niebla: Construcción</a:t>
            </a:r>
            <a:endParaRPr kumimoji="0" lang="es-E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MU Serif" pitchFamily="2" charset="0"/>
              <a:ea typeface="CMU Serif" pitchFamily="2" charset="0"/>
              <a:cs typeface="CMU Serif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69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1 Rectángulo redondeado"/>
          <p:cNvSpPr/>
          <p:nvPr/>
        </p:nvSpPr>
        <p:spPr>
          <a:xfrm>
            <a:off x="335360" y="1124098"/>
            <a:ext cx="2592288" cy="469732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Construcción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upo 23"/>
          <p:cNvGrpSpPr/>
          <p:nvPr/>
        </p:nvGrpSpPr>
        <p:grpSpPr>
          <a:xfrm>
            <a:off x="4367809" y="1358964"/>
            <a:ext cx="6103453" cy="3085115"/>
            <a:chOff x="2843808" y="1358963"/>
            <a:chExt cx="6103453" cy="3085115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7984" y="1358963"/>
              <a:ext cx="4519277" cy="3085115"/>
            </a:xfrm>
            <a:prstGeom prst="rect">
              <a:avLst/>
            </a:prstGeom>
          </p:spPr>
        </p:pic>
        <p:cxnSp>
          <p:nvCxnSpPr>
            <p:cNvPr id="14" name="Conector recto de flecha 13"/>
            <p:cNvCxnSpPr/>
            <p:nvPr/>
          </p:nvCxnSpPr>
          <p:spPr>
            <a:xfrm flipH="1" flipV="1">
              <a:off x="5436096" y="2132856"/>
              <a:ext cx="617688" cy="2826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ángulo redondeado 14"/>
            <p:cNvSpPr/>
            <p:nvPr/>
          </p:nvSpPr>
          <p:spPr>
            <a:xfrm>
              <a:off x="3491880" y="1459837"/>
              <a:ext cx="1944216" cy="8170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Nosotros los colocaremos en la parte superior</a:t>
              </a:r>
            </a:p>
          </p:txBody>
        </p:sp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43808" y="2636912"/>
              <a:ext cx="1713152" cy="1303537"/>
            </a:xfrm>
            <a:prstGeom prst="rect">
              <a:avLst/>
            </a:prstGeom>
          </p:spPr>
        </p:pic>
        <p:cxnSp>
          <p:nvCxnSpPr>
            <p:cNvPr id="19" name="Conector recto de flecha 18"/>
            <p:cNvCxnSpPr>
              <a:stCxn id="15" idx="2"/>
            </p:cNvCxnSpPr>
            <p:nvPr/>
          </p:nvCxnSpPr>
          <p:spPr>
            <a:xfrm flipH="1">
              <a:off x="4067944" y="2276873"/>
              <a:ext cx="396044" cy="7712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o 29"/>
          <p:cNvGrpSpPr/>
          <p:nvPr/>
        </p:nvGrpSpPr>
        <p:grpSpPr>
          <a:xfrm>
            <a:off x="3439120" y="4405983"/>
            <a:ext cx="8640587" cy="2068553"/>
            <a:chOff x="107876" y="4581128"/>
            <a:chExt cx="8640587" cy="2068553"/>
          </a:xfrm>
        </p:grpSpPr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876" y="4581128"/>
              <a:ext cx="3960068" cy="2068553"/>
            </a:xfrm>
            <a:prstGeom prst="rect">
              <a:avLst/>
            </a:prstGeom>
          </p:spPr>
        </p:pic>
        <p:cxnSp>
          <p:nvCxnSpPr>
            <p:cNvPr id="25" name="Conector recto de flecha 24"/>
            <p:cNvCxnSpPr/>
            <p:nvPr/>
          </p:nvCxnSpPr>
          <p:spPr>
            <a:xfrm flipH="1">
              <a:off x="3932929" y="5661249"/>
              <a:ext cx="990110" cy="5040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de flecha 26"/>
            <p:cNvCxnSpPr/>
            <p:nvPr/>
          </p:nvCxnSpPr>
          <p:spPr>
            <a:xfrm flipH="1">
              <a:off x="728573" y="5661249"/>
              <a:ext cx="4275475" cy="7560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ángulo redondeado 28"/>
            <p:cNvSpPr/>
            <p:nvPr/>
          </p:nvSpPr>
          <p:spPr>
            <a:xfrm>
              <a:off x="4688641" y="4941168"/>
              <a:ext cx="4059822" cy="165618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 siempre hay que usar burlete, pero funciona muy bien.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Un sustituto podría ser plastilina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 hace falta cinta, si conseguimos que quede herméticamente cerrado</a:t>
              </a:r>
            </a:p>
          </p:txBody>
        </p:sp>
      </p:grpSp>
      <p:grpSp>
        <p:nvGrpSpPr>
          <p:cNvPr id="34" name="Grupo 33"/>
          <p:cNvGrpSpPr/>
          <p:nvPr/>
        </p:nvGrpSpPr>
        <p:grpSpPr>
          <a:xfrm>
            <a:off x="1464969" y="2144643"/>
            <a:ext cx="5840127" cy="1711608"/>
            <a:chOff x="-59031" y="2144643"/>
            <a:chExt cx="5840127" cy="1711608"/>
          </a:xfrm>
        </p:grpSpPr>
        <p:cxnSp>
          <p:nvCxnSpPr>
            <p:cNvPr id="31" name="Conector recto de flecha 30"/>
            <p:cNvCxnSpPr/>
            <p:nvPr/>
          </p:nvCxnSpPr>
          <p:spPr>
            <a:xfrm>
              <a:off x="2033718" y="2485503"/>
              <a:ext cx="3747378" cy="7274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ángulo redondeado 32"/>
            <p:cNvSpPr/>
            <p:nvPr/>
          </p:nvSpPr>
          <p:spPr>
            <a:xfrm>
              <a:off x="-59031" y="2144643"/>
              <a:ext cx="2124236" cy="1711608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Nosotros pondremos cinta aislante negra para cubrir la chapa y que se vea mejo</a:t>
              </a:r>
            </a:p>
          </p:txBody>
        </p:sp>
      </p:grpSp>
      <p:sp>
        <p:nvSpPr>
          <p:cNvPr id="2" name="Rectángulo 1"/>
          <p:cNvSpPr/>
          <p:nvPr/>
        </p:nvSpPr>
        <p:spPr>
          <a:xfrm>
            <a:off x="158291" y="5990159"/>
            <a:ext cx="3063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Figuras extraídas de: Barradas-Solas, F. y Alameda-Meléndez, P. (2010). Partículas de verdad: construya su propia cámara de niebla. </a:t>
            </a:r>
            <a:r>
              <a:rPr kumimoji="0" lang="es-E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Science</a:t>
            </a: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es-E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School</a:t>
            </a: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14. 36-40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1 Título"/>
          <p:cNvSpPr txBox="1">
            <a:spLocks/>
          </p:cNvSpPr>
          <p:nvPr/>
        </p:nvSpPr>
        <p:spPr>
          <a:xfrm>
            <a:off x="335359" y="260648"/>
            <a:ext cx="11664857" cy="60471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000" b="1" dirty="0" smtClean="0">
                <a:solidFill>
                  <a:prstClr val="white"/>
                </a:solidFill>
                <a:latin typeface="CMU Serif" pitchFamily="2" charset="0"/>
                <a:ea typeface="CMU Serif" pitchFamily="2" charset="0"/>
                <a:cs typeface="CMU Serif" pitchFamily="2" charset="0"/>
              </a:rPr>
              <a:t>1. Recordemos:</a:t>
            </a:r>
            <a:r>
              <a:rPr kumimoji="0" lang="es-E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MU Serif" pitchFamily="2" charset="0"/>
                <a:ea typeface="CMU Serif" pitchFamily="2" charset="0"/>
                <a:cs typeface="CMU Serif" pitchFamily="2" charset="0"/>
              </a:rPr>
              <a:t> La cámara de niebla: Construcción</a:t>
            </a:r>
            <a:endParaRPr kumimoji="0" lang="es-E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MU Serif" pitchFamily="2" charset="0"/>
              <a:ea typeface="CMU Serif" pitchFamily="2" charset="0"/>
              <a:cs typeface="CMU Serif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54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1 Rectángulo redondeado"/>
          <p:cNvSpPr/>
          <p:nvPr/>
        </p:nvSpPr>
        <p:spPr>
          <a:xfrm>
            <a:off x="335360" y="980728"/>
            <a:ext cx="7632848" cy="4928459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Breve explicación: </a:t>
            </a:r>
            <a:endParaRPr kumimoji="0" lang="es-E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Caja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herméticamente cerrada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y en el interior hay mezcla de vapor de alcohol y aire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Hay que conseguir un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gradiente de temperatura muy elevado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entre la parte superior e inferior de la 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caja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Vapor tan frío en la zona de abajo que está por debajo de su temperatura de condensación (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estado inestable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cuando hay una perturbación, las gotas condensan y vemos alcohol </a:t>
            </a: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líquido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Wingdings" panose="05000000000000000000" pitchFamily="2" charset="2"/>
            </a:endParaRPr>
          </a:p>
          <a:p>
            <a:pPr marL="2857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Eso ocurre cuando esa zona es atravesada por partículas cargadas eléctricamente y con suficiente energía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Así se forman estelas de niebla (de alcohol), muy parecidas a las de los aviones, a lo largo de las trayectorias de las partículas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9"/>
          <a:stretch/>
        </p:blipFill>
        <p:spPr>
          <a:xfrm>
            <a:off x="8184232" y="861780"/>
            <a:ext cx="3723389" cy="2639409"/>
          </a:xfrm>
          <a:prstGeom prst="rect">
            <a:avLst/>
          </a:prstGeom>
        </p:spPr>
      </p:pic>
      <p:sp>
        <p:nvSpPr>
          <p:cNvPr id="10" name="31 Rectángulo redondeado"/>
          <p:cNvSpPr/>
          <p:nvPr/>
        </p:nvSpPr>
        <p:spPr>
          <a:xfrm>
            <a:off x="8616852" y="4619009"/>
            <a:ext cx="3132697" cy="1890570"/>
          </a:xfrm>
          <a:prstGeom prst="roundRect">
            <a:avLst>
              <a:gd name="adj" fmla="val 5925"/>
            </a:avLst>
          </a:prstGeom>
          <a:solidFill>
            <a:srgbClr val="DCE6F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Preguntas clave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¿Por qué usamos hielo seco? </a:t>
            </a:r>
          </a:p>
          <a:p>
            <a:pPr marL="2857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¿Por qué usamos alcohol </a:t>
            </a:r>
            <a:r>
              <a:rPr kumimoji="0" lang="es-E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isopropílico</a:t>
            </a: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335359" y="260648"/>
            <a:ext cx="11664857" cy="60471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000" b="1" dirty="0" smtClean="0">
                <a:solidFill>
                  <a:prstClr val="white"/>
                </a:solidFill>
                <a:latin typeface="CMU Serif" pitchFamily="2" charset="0"/>
                <a:ea typeface="CMU Serif" pitchFamily="2" charset="0"/>
                <a:cs typeface="CMU Serif" pitchFamily="2" charset="0"/>
              </a:rPr>
              <a:t>1. Recordemos:</a:t>
            </a:r>
            <a:r>
              <a:rPr kumimoji="0" lang="es-E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MU Serif" pitchFamily="2" charset="0"/>
                <a:ea typeface="CMU Serif" pitchFamily="2" charset="0"/>
                <a:cs typeface="CMU Serif" pitchFamily="2" charset="0"/>
              </a:rPr>
              <a:t> La cámara de niebla: Construcción</a:t>
            </a:r>
            <a:endParaRPr kumimoji="0" lang="es-E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MU Serif" pitchFamily="2" charset="0"/>
              <a:ea typeface="CMU Serif" pitchFamily="2" charset="0"/>
              <a:cs typeface="CMU Serif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06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1 Rectángulo redondeado"/>
          <p:cNvSpPr/>
          <p:nvPr/>
        </p:nvSpPr>
        <p:spPr>
          <a:xfrm>
            <a:off x="490762" y="1154241"/>
            <a:ext cx="4535768" cy="415859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/>
            <a:r>
              <a:rPr lang="es-ES" dirty="0"/>
              <a:t>Apagamos luces y a observar….</a:t>
            </a:r>
          </a:p>
        </p:txBody>
      </p:sp>
      <p:sp>
        <p:nvSpPr>
          <p:cNvPr id="8" name="31 Rectángulo redondeado"/>
          <p:cNvSpPr/>
          <p:nvPr/>
        </p:nvSpPr>
        <p:spPr>
          <a:xfrm>
            <a:off x="490762" y="1841339"/>
            <a:ext cx="4535768" cy="792088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/>
            <a:r>
              <a:rPr lang="es-ES" dirty="0"/>
              <a:t>Paciencia, pues las partículas pueden tardar hasta 10/15 minutos en empezar a verse…</a:t>
            </a: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263352" y="116633"/>
            <a:ext cx="10965087" cy="86659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algn="just"/>
            <a:r>
              <a:rPr lang="es-ES" sz="2800" b="1" dirty="0" smtClean="0">
                <a:latin typeface="CMU Serif" pitchFamily="2" charset="0"/>
                <a:ea typeface="CMU Serif" pitchFamily="2" charset="0"/>
                <a:cs typeface="CMU Serif" pitchFamily="2" charset="0"/>
              </a:rPr>
              <a:t>2. A observar</a:t>
            </a:r>
            <a:endParaRPr lang="es-ES" sz="2800" b="1" dirty="0">
              <a:latin typeface="CMU Serif" pitchFamily="2" charset="0"/>
              <a:ea typeface="CMU Serif" pitchFamily="2" charset="0"/>
              <a:cs typeface="CMU Serif" pitchFamily="2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6027174" y="5270090"/>
            <a:ext cx="6007510" cy="105205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/>
              <a:t>Pero a veces, no se ven…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02987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1 Rectángulo redondeado"/>
          <p:cNvSpPr/>
          <p:nvPr/>
        </p:nvSpPr>
        <p:spPr>
          <a:xfrm>
            <a:off x="523339" y="1529796"/>
            <a:ext cx="2451196" cy="424332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 algn="ctr"/>
            <a:r>
              <a:rPr lang="es-ES" b="1" dirty="0"/>
              <a:t>Posibles dificultades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9"/>
          <a:stretch/>
        </p:blipFill>
        <p:spPr>
          <a:xfrm>
            <a:off x="9793044" y="4743612"/>
            <a:ext cx="2159363" cy="1530714"/>
          </a:xfrm>
          <a:prstGeom prst="rect">
            <a:avLst/>
          </a:prstGeom>
        </p:spPr>
      </p:pic>
      <p:sp>
        <p:nvSpPr>
          <p:cNvPr id="10" name="31 Rectángulo redondeado"/>
          <p:cNvSpPr/>
          <p:nvPr/>
        </p:nvSpPr>
        <p:spPr>
          <a:xfrm>
            <a:off x="263352" y="2175108"/>
            <a:ext cx="3384036" cy="698942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/>
            <a:r>
              <a:rPr lang="es-ES" b="1" dirty="0"/>
              <a:t>¿Hay el suficiente contacto entre el hielo seco y la chapa metálica?</a:t>
            </a:r>
          </a:p>
        </p:txBody>
      </p:sp>
      <p:sp>
        <p:nvSpPr>
          <p:cNvPr id="11" name="31 Rectángulo redondeado"/>
          <p:cNvSpPr/>
          <p:nvPr/>
        </p:nvSpPr>
        <p:spPr>
          <a:xfrm>
            <a:off x="276612" y="3411270"/>
            <a:ext cx="3384036" cy="698942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/>
            <a:r>
              <a:rPr lang="es-ES" b="1" dirty="0"/>
              <a:t>¿Se generan nubes que hacen que no se vea nada?</a:t>
            </a:r>
          </a:p>
        </p:txBody>
      </p:sp>
      <p:sp>
        <p:nvSpPr>
          <p:cNvPr id="13" name="31 Rectángulo redondeado"/>
          <p:cNvSpPr/>
          <p:nvPr/>
        </p:nvSpPr>
        <p:spPr>
          <a:xfrm>
            <a:off x="276612" y="4743612"/>
            <a:ext cx="3384036" cy="666900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/>
            <a:r>
              <a:rPr lang="es-ES" b="1" dirty="0"/>
              <a:t>¿No se crea la niebla?</a:t>
            </a:r>
          </a:p>
        </p:txBody>
      </p:sp>
      <p:sp>
        <p:nvSpPr>
          <p:cNvPr id="17" name="31 Rectángulo redondeado"/>
          <p:cNvSpPr/>
          <p:nvPr/>
        </p:nvSpPr>
        <p:spPr>
          <a:xfrm>
            <a:off x="4652984" y="1431961"/>
            <a:ext cx="2451196" cy="424332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 algn="ctr"/>
            <a:r>
              <a:rPr lang="es-ES" b="1" dirty="0"/>
              <a:t>Posibles Soluciones</a:t>
            </a:r>
          </a:p>
        </p:txBody>
      </p:sp>
      <p:sp>
        <p:nvSpPr>
          <p:cNvPr id="19" name="31 Rectángulo redondeado"/>
          <p:cNvSpPr/>
          <p:nvPr/>
        </p:nvSpPr>
        <p:spPr>
          <a:xfrm>
            <a:off x="3953184" y="3070094"/>
            <a:ext cx="4680188" cy="978307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/>
            <a:r>
              <a:rPr lang="es-ES" b="1" dirty="0"/>
              <a:t>Asegurarse de que el compartimento es hermético </a:t>
            </a:r>
            <a:r>
              <a:rPr lang="es-ES" b="1" dirty="0">
                <a:sym typeface="Wingdings" panose="05000000000000000000" pitchFamily="2" charset="2"/>
              </a:rPr>
              <a:t> ¿Poner peso encima? ¿Poner burlete?</a:t>
            </a:r>
            <a:endParaRPr lang="es-ES" b="1" dirty="0"/>
          </a:p>
        </p:txBody>
      </p:sp>
      <p:sp>
        <p:nvSpPr>
          <p:cNvPr id="20" name="31 Rectángulo redondeado"/>
          <p:cNvSpPr/>
          <p:nvPr/>
        </p:nvSpPr>
        <p:spPr>
          <a:xfrm>
            <a:off x="3953183" y="2005401"/>
            <a:ext cx="4680189" cy="898808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es-ES" b="1" dirty="0"/>
              <a:t>Colocar hielo seco y empujar el hielo seco todo lo que sea posible contra el hielo</a:t>
            </a:r>
          </a:p>
        </p:txBody>
      </p:sp>
      <p:sp>
        <p:nvSpPr>
          <p:cNvPr id="21" name="31 Rectángulo redondeado"/>
          <p:cNvSpPr/>
          <p:nvPr/>
        </p:nvSpPr>
        <p:spPr>
          <a:xfrm>
            <a:off x="3808205" y="4402662"/>
            <a:ext cx="5670876" cy="2318602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/>
            <a:r>
              <a:rPr lang="es-ES" b="1" dirty="0"/>
              <a:t>¿Hay suficiente gradiente de temperatura? Es posible ayudarse poniendo algo caliente en la parte superior del </a:t>
            </a:r>
            <a:r>
              <a:rPr lang="es-ES" b="1" dirty="0" smtClean="0"/>
              <a:t>compartimento</a:t>
            </a:r>
          </a:p>
          <a:p>
            <a:pPr marL="0" lvl="1" algn="ctr"/>
            <a:endParaRPr lang="es-ES" b="1" dirty="0" smtClean="0"/>
          </a:p>
          <a:p>
            <a:pPr marL="0" lvl="1" algn="ctr"/>
            <a:r>
              <a:rPr lang="es-ES" b="1" dirty="0" smtClean="0"/>
              <a:t>NUEVO </a:t>
            </a:r>
            <a:r>
              <a:rPr lang="es-ES" b="1" dirty="0" smtClean="0">
                <a:sym typeface="Wingdings" panose="05000000000000000000" pitchFamily="2" charset="2"/>
              </a:rPr>
              <a:t> Lugar fresco para llevar a cabo la actividad</a:t>
            </a:r>
          </a:p>
          <a:p>
            <a:pPr marL="0" lvl="1" algn="ctr"/>
            <a:endParaRPr lang="es-ES" b="1" dirty="0">
              <a:sym typeface="Wingdings" panose="05000000000000000000" pitchFamily="2" charset="2"/>
            </a:endParaRPr>
          </a:p>
          <a:p>
            <a:pPr marL="0" lvl="1" algn="ctr"/>
            <a:r>
              <a:rPr lang="es-ES" b="1" dirty="0" smtClean="0">
                <a:sym typeface="Wingdings" panose="05000000000000000000" pitchFamily="2" charset="2"/>
              </a:rPr>
              <a:t>Si la hacemos con estudiantes, es importante ventilar para que la temperatura no suba de los 20ºC aprox.</a:t>
            </a:r>
            <a:endParaRPr lang="es-ES" b="1" dirty="0"/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263352" y="116633"/>
            <a:ext cx="10965087" cy="86659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algn="just"/>
            <a:r>
              <a:rPr lang="es-ES" sz="2800" b="1" dirty="0" smtClean="0">
                <a:latin typeface="CMU Serif" pitchFamily="2" charset="0"/>
                <a:ea typeface="CMU Serif" pitchFamily="2" charset="0"/>
                <a:cs typeface="CMU Serif" pitchFamily="2" charset="0"/>
              </a:rPr>
              <a:t>2.1. La </a:t>
            </a:r>
            <a:r>
              <a:rPr lang="es-ES" sz="2800" b="1" dirty="0" smtClean="0">
                <a:latin typeface="CMU Serif" pitchFamily="2" charset="0"/>
                <a:ea typeface="CMU Serif" pitchFamily="2" charset="0"/>
                <a:cs typeface="CMU Serif" pitchFamily="2" charset="0"/>
              </a:rPr>
              <a:t>Cámara de niebla: Problemas </a:t>
            </a:r>
            <a:r>
              <a:rPr lang="es-ES" sz="2800" b="1" dirty="0">
                <a:latin typeface="CMU Serif" pitchFamily="2" charset="0"/>
                <a:ea typeface="CMU Serif" pitchFamily="2" charset="0"/>
                <a:cs typeface="CMU Serif" pitchFamily="2" charset="0"/>
              </a:rPr>
              <a:t>comunes y posibles soluciones</a:t>
            </a: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2678" b="5377"/>
          <a:stretch/>
        </p:blipFill>
        <p:spPr>
          <a:xfrm>
            <a:off x="9163050" y="1501829"/>
            <a:ext cx="2789357" cy="225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1 Rectángulo redondeado"/>
          <p:cNvSpPr/>
          <p:nvPr/>
        </p:nvSpPr>
        <p:spPr>
          <a:xfrm>
            <a:off x="523339" y="1529796"/>
            <a:ext cx="2451196" cy="424332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 algn="ctr"/>
            <a:r>
              <a:rPr lang="es-ES" b="1" dirty="0"/>
              <a:t>Posibles dificultades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9"/>
          <a:stretch/>
        </p:blipFill>
        <p:spPr>
          <a:xfrm>
            <a:off x="9478048" y="1188771"/>
            <a:ext cx="2159363" cy="1530714"/>
          </a:xfrm>
          <a:prstGeom prst="rect">
            <a:avLst/>
          </a:prstGeom>
        </p:spPr>
      </p:pic>
      <p:sp>
        <p:nvSpPr>
          <p:cNvPr id="10" name="31 Rectángulo redondeado"/>
          <p:cNvSpPr/>
          <p:nvPr/>
        </p:nvSpPr>
        <p:spPr>
          <a:xfrm>
            <a:off x="263352" y="2175108"/>
            <a:ext cx="3384036" cy="698942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/>
            <a:r>
              <a:rPr lang="es-ES" b="1" dirty="0" smtClean="0"/>
              <a:t>¿Refleja mucho el fondo después de un rato?</a:t>
            </a:r>
            <a:endParaRPr lang="es-ES" b="1" dirty="0"/>
          </a:p>
        </p:txBody>
      </p:sp>
      <p:sp>
        <p:nvSpPr>
          <p:cNvPr id="15" name="31 Rectángulo redondeado"/>
          <p:cNvSpPr/>
          <p:nvPr/>
        </p:nvSpPr>
        <p:spPr>
          <a:xfrm>
            <a:off x="311807" y="3420802"/>
            <a:ext cx="3384036" cy="720080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/>
            <a:r>
              <a:rPr lang="es-ES" b="1" dirty="0"/>
              <a:t>¿Hay niebla pero no se ven las partículas?</a:t>
            </a:r>
          </a:p>
        </p:txBody>
      </p:sp>
      <p:sp>
        <p:nvSpPr>
          <p:cNvPr id="17" name="31 Rectángulo redondeado"/>
          <p:cNvSpPr/>
          <p:nvPr/>
        </p:nvSpPr>
        <p:spPr>
          <a:xfrm>
            <a:off x="4652984" y="1431961"/>
            <a:ext cx="2451196" cy="424332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 algn="ctr"/>
            <a:r>
              <a:rPr lang="es-ES" b="1" dirty="0"/>
              <a:t>Posibles Soluciones</a:t>
            </a:r>
          </a:p>
        </p:txBody>
      </p:sp>
      <p:sp>
        <p:nvSpPr>
          <p:cNvPr id="20" name="31 Rectángulo redondeado"/>
          <p:cNvSpPr/>
          <p:nvPr/>
        </p:nvSpPr>
        <p:spPr>
          <a:xfrm>
            <a:off x="3953183" y="2005401"/>
            <a:ext cx="4680189" cy="898808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es-ES" b="1" dirty="0" smtClean="0"/>
              <a:t>El alcohol empieza a condensar en el fondo, habría que abrir la cámara y secar la plancha metálica</a:t>
            </a:r>
            <a:endParaRPr lang="es-ES" b="1" dirty="0"/>
          </a:p>
        </p:txBody>
      </p:sp>
      <p:sp>
        <p:nvSpPr>
          <p:cNvPr id="22" name="31 Rectángulo redondeado"/>
          <p:cNvSpPr/>
          <p:nvPr/>
        </p:nvSpPr>
        <p:spPr>
          <a:xfrm>
            <a:off x="3953184" y="3148915"/>
            <a:ext cx="4680188" cy="1744288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/>
            <a:r>
              <a:rPr lang="es-ES" b="1" dirty="0"/>
              <a:t>Esperar </a:t>
            </a:r>
            <a:r>
              <a:rPr lang="es-ES" b="1" dirty="0" smtClean="0"/>
              <a:t>al menos 10-15 minutos</a:t>
            </a:r>
          </a:p>
          <a:p>
            <a:pPr marL="0" lvl="1" algn="ctr"/>
            <a:endParaRPr lang="es-ES" b="1" dirty="0"/>
          </a:p>
          <a:p>
            <a:pPr marL="0" lvl="1" algn="ctr"/>
            <a:r>
              <a:rPr lang="es-ES" b="1" dirty="0"/>
              <a:t>Asegurar de la niebla es adecuada</a:t>
            </a:r>
          </a:p>
          <a:p>
            <a:pPr marL="0" lvl="1" algn="ctr"/>
            <a:r>
              <a:rPr lang="es-ES" b="1" dirty="0"/>
              <a:t>El fondo metálico es suficientemente “negro y opaco”</a:t>
            </a:r>
          </a:p>
          <a:p>
            <a:pPr marL="0" lvl="1" algn="ctr"/>
            <a:endParaRPr lang="es-ES" b="1" dirty="0"/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263352" y="116633"/>
            <a:ext cx="10965087" cy="86659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algn="just"/>
            <a:r>
              <a:rPr lang="es-ES" sz="2800" b="1" dirty="0" smtClean="0">
                <a:latin typeface="CMU Serif" pitchFamily="2" charset="0"/>
                <a:ea typeface="CMU Serif" pitchFamily="2" charset="0"/>
                <a:cs typeface="CMU Serif" pitchFamily="2" charset="0"/>
              </a:rPr>
              <a:t>2.2 </a:t>
            </a:r>
            <a:r>
              <a:rPr lang="es-ES" sz="2800" b="1" dirty="0" smtClean="0">
                <a:latin typeface="CMU Serif" pitchFamily="2" charset="0"/>
                <a:ea typeface="CMU Serif" pitchFamily="2" charset="0"/>
                <a:cs typeface="CMU Serif" pitchFamily="2" charset="0"/>
              </a:rPr>
              <a:t>La Cámara de niebla: Problemas </a:t>
            </a:r>
            <a:r>
              <a:rPr lang="es-ES" sz="2800" b="1" dirty="0">
                <a:latin typeface="CMU Serif" pitchFamily="2" charset="0"/>
                <a:ea typeface="CMU Serif" pitchFamily="2" charset="0"/>
                <a:cs typeface="CMU Serif" pitchFamily="2" charset="0"/>
              </a:rPr>
              <a:t>comunes y posibles soluciones</a:t>
            </a:r>
          </a:p>
        </p:txBody>
      </p:sp>
      <p:sp>
        <p:nvSpPr>
          <p:cNvPr id="16" name="31 Rectángulo redondeado"/>
          <p:cNvSpPr/>
          <p:nvPr/>
        </p:nvSpPr>
        <p:spPr>
          <a:xfrm>
            <a:off x="311807" y="5311626"/>
            <a:ext cx="3384036" cy="720080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/>
            <a:r>
              <a:rPr lang="es-ES" b="1" dirty="0" smtClean="0"/>
              <a:t>Se ha despegado el fieltro…</a:t>
            </a:r>
            <a:endParaRPr lang="es-ES" b="1" dirty="0"/>
          </a:p>
        </p:txBody>
      </p:sp>
      <p:sp>
        <p:nvSpPr>
          <p:cNvPr id="25" name="31 Rectángulo redondeado"/>
          <p:cNvSpPr/>
          <p:nvPr/>
        </p:nvSpPr>
        <p:spPr>
          <a:xfrm>
            <a:off x="3953182" y="5222262"/>
            <a:ext cx="4680189" cy="898808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es-ES" b="1" dirty="0" smtClean="0"/>
              <a:t>Problema grave para es día. Intentar fijar de manera mecánica (sujetando con algo, o clavado) 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60990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1 Rectángulo redondeado"/>
          <p:cNvSpPr/>
          <p:nvPr/>
        </p:nvSpPr>
        <p:spPr>
          <a:xfrm>
            <a:off x="523339" y="1529796"/>
            <a:ext cx="2451196" cy="424332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 algn="ctr"/>
            <a:r>
              <a:rPr lang="es-ES" b="1" dirty="0"/>
              <a:t>Posibles dificultades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9"/>
          <a:stretch/>
        </p:blipFill>
        <p:spPr>
          <a:xfrm>
            <a:off x="9478048" y="1188771"/>
            <a:ext cx="2159363" cy="1530714"/>
          </a:xfrm>
          <a:prstGeom prst="rect">
            <a:avLst/>
          </a:prstGeom>
        </p:spPr>
      </p:pic>
      <p:sp>
        <p:nvSpPr>
          <p:cNvPr id="10" name="31 Rectángulo redondeado"/>
          <p:cNvSpPr/>
          <p:nvPr/>
        </p:nvSpPr>
        <p:spPr>
          <a:xfrm>
            <a:off x="263352" y="2175108"/>
            <a:ext cx="3384036" cy="698942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/>
            <a:r>
              <a:rPr lang="es-ES" b="1" dirty="0" smtClean="0"/>
              <a:t>¿Refleja mucho el fondo después de un rato?</a:t>
            </a:r>
            <a:endParaRPr lang="es-ES" b="1" dirty="0"/>
          </a:p>
        </p:txBody>
      </p:sp>
      <p:sp>
        <p:nvSpPr>
          <p:cNvPr id="15" name="31 Rectángulo redondeado"/>
          <p:cNvSpPr/>
          <p:nvPr/>
        </p:nvSpPr>
        <p:spPr>
          <a:xfrm>
            <a:off x="311807" y="3420802"/>
            <a:ext cx="3384036" cy="720080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/>
            <a:r>
              <a:rPr lang="es-ES" b="1" dirty="0"/>
              <a:t>¿Hay niebla pero no se ven las partículas?</a:t>
            </a:r>
          </a:p>
        </p:txBody>
      </p:sp>
      <p:sp>
        <p:nvSpPr>
          <p:cNvPr id="17" name="31 Rectángulo redondeado"/>
          <p:cNvSpPr/>
          <p:nvPr/>
        </p:nvSpPr>
        <p:spPr>
          <a:xfrm>
            <a:off x="4652984" y="1431961"/>
            <a:ext cx="2451196" cy="424332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 algn="ctr"/>
            <a:r>
              <a:rPr lang="es-ES" b="1" dirty="0"/>
              <a:t>Posibles Soluciones</a:t>
            </a:r>
          </a:p>
        </p:txBody>
      </p:sp>
      <p:sp>
        <p:nvSpPr>
          <p:cNvPr id="20" name="31 Rectángulo redondeado"/>
          <p:cNvSpPr/>
          <p:nvPr/>
        </p:nvSpPr>
        <p:spPr>
          <a:xfrm>
            <a:off x="3953183" y="2005401"/>
            <a:ext cx="4680189" cy="898808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es-ES" b="1" dirty="0" smtClean="0"/>
              <a:t>El alcohol empieza a condensar en el fondo, habría que abrir la cámara y secar la plancha metálica</a:t>
            </a:r>
            <a:endParaRPr lang="es-ES" b="1" dirty="0"/>
          </a:p>
        </p:txBody>
      </p:sp>
      <p:sp>
        <p:nvSpPr>
          <p:cNvPr id="22" name="31 Rectángulo redondeado"/>
          <p:cNvSpPr/>
          <p:nvPr/>
        </p:nvSpPr>
        <p:spPr>
          <a:xfrm>
            <a:off x="3953184" y="3148915"/>
            <a:ext cx="4680188" cy="1744288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/>
            <a:r>
              <a:rPr lang="es-ES" b="1" dirty="0"/>
              <a:t>Esperar </a:t>
            </a:r>
            <a:r>
              <a:rPr lang="es-ES" b="1" dirty="0" smtClean="0"/>
              <a:t>al menos 10-15 minutos</a:t>
            </a:r>
          </a:p>
          <a:p>
            <a:pPr marL="0" lvl="1" algn="ctr"/>
            <a:endParaRPr lang="es-ES" b="1" dirty="0"/>
          </a:p>
          <a:p>
            <a:pPr marL="0" lvl="1" algn="ctr"/>
            <a:r>
              <a:rPr lang="es-ES" b="1" dirty="0"/>
              <a:t>Asegurar de la niebla es adecuada</a:t>
            </a:r>
          </a:p>
          <a:p>
            <a:pPr marL="0" lvl="1" algn="ctr"/>
            <a:r>
              <a:rPr lang="es-ES" b="1" dirty="0"/>
              <a:t>El fondo metálico es suficientemente “negro y opaco”</a:t>
            </a:r>
          </a:p>
          <a:p>
            <a:pPr marL="0" lvl="1" algn="ctr"/>
            <a:endParaRPr lang="es-ES" b="1" dirty="0"/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263352" y="116633"/>
            <a:ext cx="10965087" cy="86659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algn="just"/>
            <a:r>
              <a:rPr lang="es-ES" sz="2800" b="1" dirty="0" smtClean="0">
                <a:latin typeface="CMU Serif" pitchFamily="2" charset="0"/>
                <a:ea typeface="CMU Serif" pitchFamily="2" charset="0"/>
                <a:cs typeface="CMU Serif" pitchFamily="2" charset="0"/>
              </a:rPr>
              <a:t>2.3 La </a:t>
            </a:r>
            <a:r>
              <a:rPr lang="es-ES" sz="2800" b="1" dirty="0" smtClean="0">
                <a:latin typeface="CMU Serif" pitchFamily="2" charset="0"/>
                <a:ea typeface="CMU Serif" pitchFamily="2" charset="0"/>
                <a:cs typeface="CMU Serif" pitchFamily="2" charset="0"/>
              </a:rPr>
              <a:t>Cámara de niebla: Problemas comunes y posibles soluciones</a:t>
            </a:r>
            <a:endParaRPr lang="es-ES" sz="2800" b="1" dirty="0">
              <a:latin typeface="CMU Serif" pitchFamily="2" charset="0"/>
              <a:ea typeface="CMU Serif" pitchFamily="2" charset="0"/>
              <a:cs typeface="CMU Serif" pitchFamily="2" charset="0"/>
            </a:endParaRPr>
          </a:p>
        </p:txBody>
      </p:sp>
      <p:sp>
        <p:nvSpPr>
          <p:cNvPr id="16" name="31 Rectángulo redondeado"/>
          <p:cNvSpPr/>
          <p:nvPr/>
        </p:nvSpPr>
        <p:spPr>
          <a:xfrm>
            <a:off x="311807" y="5311626"/>
            <a:ext cx="3384036" cy="720080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/>
            <a:r>
              <a:rPr lang="es-ES" b="1" dirty="0" smtClean="0"/>
              <a:t>Se ha despegado el fieltro…</a:t>
            </a:r>
            <a:endParaRPr lang="es-ES" b="1" dirty="0"/>
          </a:p>
        </p:txBody>
      </p:sp>
      <p:sp>
        <p:nvSpPr>
          <p:cNvPr id="25" name="31 Rectángulo redondeado"/>
          <p:cNvSpPr/>
          <p:nvPr/>
        </p:nvSpPr>
        <p:spPr>
          <a:xfrm>
            <a:off x="3953182" y="5222262"/>
            <a:ext cx="4680189" cy="898808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es-ES" b="1" dirty="0" smtClean="0"/>
              <a:t>Problema grave para es día. Intentar fijar de manera mecánica (sujetando con algo, o clavado) 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12792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352" y="152636"/>
            <a:ext cx="11132358" cy="820464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l"/>
            <a:r>
              <a:rPr lang="es-ES" sz="3000" b="1" dirty="0" smtClean="0">
                <a:latin typeface="CMU Serif" pitchFamily="2" charset="0"/>
                <a:ea typeface="CMU Serif" pitchFamily="2" charset="0"/>
                <a:cs typeface="CMU Serif" pitchFamily="2" charset="0"/>
              </a:rPr>
              <a:t>2.4. Preguntas que se pueden ir haciendo mientras observamos</a:t>
            </a:r>
            <a:endParaRPr lang="es-ES" sz="3000" b="1" dirty="0">
              <a:latin typeface="CMU Serif" pitchFamily="2" charset="0"/>
              <a:ea typeface="CMU Serif" pitchFamily="2" charset="0"/>
              <a:cs typeface="CMU Serif" pitchFamily="2" charset="0"/>
            </a:endParaRPr>
          </a:p>
        </p:txBody>
      </p:sp>
      <p:sp>
        <p:nvSpPr>
          <p:cNvPr id="8" name="31 Rectángulo redondeado"/>
          <p:cNvSpPr/>
          <p:nvPr/>
        </p:nvSpPr>
        <p:spPr>
          <a:xfrm>
            <a:off x="9106624" y="1196752"/>
            <a:ext cx="2674640" cy="648072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/>
            <a:r>
              <a:rPr lang="es-ES" dirty="0"/>
              <a:t>Y ahora sí. </a:t>
            </a:r>
          </a:p>
          <a:p>
            <a:pPr marL="0" lvl="1" algn="ctr"/>
            <a:r>
              <a:rPr lang="es-ES" dirty="0"/>
              <a:t>¿qué </a:t>
            </a:r>
            <a:r>
              <a:rPr lang="es-ES" dirty="0" smtClean="0"/>
              <a:t>vemos?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263352" y="1196752"/>
            <a:ext cx="11737304" cy="536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s-E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Vemos realmente las partículas? </a:t>
            </a:r>
            <a:r>
              <a:rPr lang="es-E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¿Qué vemos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s-ES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es-E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¿Todas las trazas son iguales</a:t>
            </a:r>
            <a:r>
              <a:rPr lang="es-E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es-E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¿Qué diferencias </a:t>
            </a:r>
            <a:r>
              <a:rPr lang="es-E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identificas?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es-E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¿A qué se debe que sean distintas? </a:t>
            </a:r>
            <a:endParaRPr lang="es-ES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es-E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¿A partir de su observación, qué podemos hacer</a:t>
            </a:r>
            <a:r>
              <a:rPr lang="es-E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es-E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las trazas observadas, ¿cuáles dirías que corresponden a partículas más energéticas, las rectas y largas o las anchas y cortas? ¿Cómo lo justificas? </a:t>
            </a:r>
            <a:endParaRPr lang="es-ES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es-E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Algunas trazas son irregulares, ¿a qué puede deberse esto? </a:t>
            </a:r>
            <a:endParaRPr lang="es-ES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es-E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Incluso, en algunas ocasiones, </a:t>
            </a:r>
            <a:r>
              <a:rPr lang="es-E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podría observarse que 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 traza se divide en dos, ¿a qué podría deberse? </a:t>
            </a:r>
          </a:p>
        </p:txBody>
      </p:sp>
    </p:spTree>
    <p:extLst>
      <p:ext uri="{BB962C8B-B14F-4D97-AF65-F5344CB8AC3E}">
        <p14:creationId xmlns:p14="http://schemas.microsoft.com/office/powerpoint/2010/main" val="34826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19336" y="838403"/>
            <a:ext cx="11665296" cy="602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¿Qué propiedades fundamentales de las partículas podemos deducir de la observación de sus trazas? </a:t>
            </a:r>
            <a:endParaRPr lang="es-ES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es-E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ejemplo, ¿podríamos diferenciar la traza de un electrón y la de un positrón (electrón con carga negativa</a:t>
            </a:r>
            <a:r>
              <a:rPr lang="es-E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)?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es-E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¿se te ocurre alguna forma de modificar el instrumento para poder diferenciar estas partículas? ¿Cómo y a partir de qué propiedad lo haces?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endParaRPr lang="es-ES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s-E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Podemos ver quarks con la cámara de niebla? ¿Por qué? </a:t>
            </a:r>
            <a:endParaRPr lang="es-ES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es-E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¿Y neutrinos? ¿Por qué</a:t>
            </a:r>
            <a:r>
              <a:rPr lang="es-E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s-E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¿y bosones? ¿Por qué? </a:t>
            </a:r>
            <a:endParaRPr lang="es-ES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es-E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Según este planteamiento, para poder ver partículas con la cámara de niebla, ¿qué propiedad deben tener dichas partículas? </a:t>
            </a:r>
            <a:endParaRPr lang="es-ES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es-E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¿Podrías conseguir que solo entre partículas a la cámara de niebla por uno de los lados? ¿Cómo</a:t>
            </a:r>
            <a:r>
              <a:rPr lang="es-E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263352" y="152636"/>
            <a:ext cx="11132358" cy="68576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3000" b="1" dirty="0" smtClean="0">
                <a:latin typeface="CMU Serif" pitchFamily="2" charset="0"/>
                <a:ea typeface="CMU Serif" pitchFamily="2" charset="0"/>
                <a:cs typeface="CMU Serif" pitchFamily="2" charset="0"/>
              </a:rPr>
              <a:t>2.4. Preguntas que se pueden ir haciendo mientras observamos</a:t>
            </a:r>
            <a:endParaRPr lang="es-ES" sz="3000" b="1" dirty="0">
              <a:latin typeface="CMU Serif" pitchFamily="2" charset="0"/>
              <a:ea typeface="CMU Serif" pitchFamily="2" charset="0"/>
              <a:cs typeface="CMU Serif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92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2666999" y="869338"/>
            <a:ext cx="6858000" cy="72854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000" b="1" dirty="0"/>
              <a:t> </a:t>
            </a:r>
            <a:endParaRPr lang="es-ES" sz="3000" dirty="0"/>
          </a:p>
        </p:txBody>
      </p:sp>
      <p:sp>
        <p:nvSpPr>
          <p:cNvPr id="8" name="Rectangle 1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70417" y="799011"/>
            <a:ext cx="7453775" cy="472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es-ES" sz="1800" b="1" dirty="0">
                <a:solidFill>
                  <a:schemeClr val="tx1"/>
                </a:solidFill>
              </a:rPr>
              <a:t>SESIÓN 1</a:t>
            </a:r>
          </a:p>
          <a:p>
            <a:pPr algn="l"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es-ES" sz="1800" dirty="0">
                <a:solidFill>
                  <a:schemeClr val="tx1"/>
                </a:solidFill>
              </a:rPr>
              <a:t>Introducción al Conocimiento Didáctico del Contenido sobre la enseñanza de la física de partículas y planteamiento del problema: ¿cómo podemos demostrar que las partículas existen? </a:t>
            </a:r>
          </a:p>
          <a:p>
            <a:pPr algn="l"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s-ES" altLang="es-ES" sz="1800" b="1" dirty="0">
              <a:solidFill>
                <a:schemeClr val="tx1"/>
              </a:solidFill>
            </a:endParaRPr>
          </a:p>
          <a:p>
            <a:pPr algn="l"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es-ES" sz="1800" b="1" dirty="0">
                <a:solidFill>
                  <a:schemeClr val="tx1"/>
                </a:solidFill>
              </a:rPr>
              <a:t>SESIÓN 2</a:t>
            </a:r>
          </a:p>
          <a:p>
            <a:pPr algn="l"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es-ES" sz="1800" dirty="0">
                <a:solidFill>
                  <a:schemeClr val="tx1"/>
                </a:solidFill>
              </a:rPr>
              <a:t>La cámara de niebla como objeto didáctico para el diseño de situaciones de aprendizaje. física experimental, termodinámica, electromagnetismo, física de materiales e ingeniería de diseño, programación, circuitos, radiactividad, física de partículas y más.</a:t>
            </a:r>
          </a:p>
          <a:p>
            <a:pPr algn="l"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s-ES" altLang="es-ES" sz="1800" dirty="0">
              <a:solidFill>
                <a:schemeClr val="tx1"/>
              </a:solidFill>
            </a:endParaRPr>
          </a:p>
          <a:p>
            <a:pPr algn="l"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es-ES" sz="1800" b="1" dirty="0">
                <a:solidFill>
                  <a:schemeClr val="tx1"/>
                </a:solidFill>
              </a:rPr>
              <a:t>SESIÓN 3</a:t>
            </a:r>
          </a:p>
          <a:p>
            <a:pPr algn="l"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es-ES" sz="1800" dirty="0">
                <a:solidFill>
                  <a:schemeClr val="tx1"/>
                </a:solidFill>
              </a:rPr>
              <a:t>Observación con las cámaras de niebla, registro de vídeo/fotográfico de trazas, identificación y creación de un catálogo de partículas</a:t>
            </a:r>
            <a:endParaRPr lang="es-ES" altLang="es-ES" sz="1800" b="1" dirty="0">
              <a:solidFill>
                <a:schemeClr val="tx1"/>
              </a:solidFill>
            </a:endParaRPr>
          </a:p>
        </p:txBody>
      </p:sp>
      <p:sp>
        <p:nvSpPr>
          <p:cNvPr id="12" name="Título 1"/>
          <p:cNvSpPr>
            <a:spLocks noGrp="1"/>
          </p:cNvSpPr>
          <p:nvPr>
            <p:ph type="ctrTitle"/>
          </p:nvPr>
        </p:nvSpPr>
        <p:spPr>
          <a:xfrm>
            <a:off x="6081822" y="30293"/>
            <a:ext cx="5000477" cy="625612"/>
          </a:xfrm>
        </p:spPr>
        <p:txBody>
          <a:bodyPr>
            <a:noAutofit/>
          </a:bodyPr>
          <a:lstStyle/>
          <a:p>
            <a:r>
              <a:rPr lang="es-ES" sz="3000" b="1" i="1" dirty="0"/>
              <a:t>¿Qué vamos a hacer y cómo? </a:t>
            </a:r>
            <a:endParaRPr lang="es-ES" sz="3000" i="1" dirty="0"/>
          </a:p>
        </p:txBody>
      </p:sp>
      <p:grpSp>
        <p:nvGrpSpPr>
          <p:cNvPr id="13" name="Grupo 12"/>
          <p:cNvGrpSpPr/>
          <p:nvPr/>
        </p:nvGrpSpPr>
        <p:grpSpPr>
          <a:xfrm>
            <a:off x="8417408" y="757080"/>
            <a:ext cx="2088232" cy="1703107"/>
            <a:chOff x="-711730" y="-151655"/>
            <a:chExt cx="7272808" cy="5723280"/>
          </a:xfrm>
        </p:grpSpPr>
        <p:sp>
          <p:nvSpPr>
            <p:cNvPr id="14" name="Cuadro de texto 1"/>
            <p:cNvSpPr txBox="1"/>
            <p:nvPr/>
          </p:nvSpPr>
          <p:spPr>
            <a:xfrm>
              <a:off x="2382172" y="4951056"/>
              <a:ext cx="4178906" cy="620569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endParaRPr lang="es-ES" sz="1200" i="1" dirty="0">
                <a:latin typeface="Times New Roman" panose="02020603050405020304" pitchFamily="18" charset="0"/>
                <a:ea typeface="Times New Roman" panose="02020603050405020304" pitchFamily="18" charset="0"/>
                <a:cs typeface="Mangal"/>
              </a:endParaRPr>
            </a:p>
          </p:txBody>
        </p:sp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11730" y="-151655"/>
              <a:ext cx="6912768" cy="4981699"/>
            </a:xfrm>
            <a:prstGeom prst="rect">
              <a:avLst/>
            </a:prstGeom>
            <a:noFill/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3009" y="2502618"/>
            <a:ext cx="1573652" cy="161224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25394" r="19242"/>
          <a:stretch/>
        </p:blipFill>
        <p:spPr>
          <a:xfrm>
            <a:off x="8435020" y="4432912"/>
            <a:ext cx="1944217" cy="153042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5623017"/>
            <a:ext cx="3096350" cy="1053731"/>
          </a:xfrm>
          <a:prstGeom prst="rect">
            <a:avLst/>
          </a:prstGeom>
        </p:spPr>
      </p:pic>
      <p:pic>
        <p:nvPicPr>
          <p:cNvPr id="17" name="Picture 4" descr="https://gic.unizar.es/sites/gic/files/identidadCorporativa/logo%20general/Logo%20general%201474/logo%20UZ%20147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98" y="5901280"/>
            <a:ext cx="2753907" cy="77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0245" y="5840574"/>
            <a:ext cx="3949903" cy="825542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399" y="5441006"/>
            <a:ext cx="1346732" cy="134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63352" y="1988840"/>
            <a:ext cx="8363272" cy="2273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s-E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te ocurre alguna manera de conseguir que solo entre las partículas que tienen mucha energía? ¿Cómo? </a:t>
            </a:r>
            <a:endParaRPr lang="es-ES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endParaRPr lang="es-E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Más difícil todavía: ¿se te ocurre alguna manera de dirigir el recorrido de las partículas de una forma concreta? </a:t>
            </a:r>
            <a:endParaRPr lang="es-ES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es-ES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31 Rectángulo redondeado"/>
          <p:cNvSpPr/>
          <p:nvPr/>
        </p:nvSpPr>
        <p:spPr>
          <a:xfrm>
            <a:off x="5089248" y="5321092"/>
            <a:ext cx="6032142" cy="772831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/>
            <a:r>
              <a:rPr lang="es-ES" dirty="0"/>
              <a:t>Y </a:t>
            </a:r>
            <a:r>
              <a:rPr lang="es-ES" dirty="0" smtClean="0"/>
              <a:t>esas preguntas, también nos pueden llevar a crear nuestro propio </a:t>
            </a:r>
            <a:r>
              <a:rPr lang="es-ES" b="1" dirty="0" smtClean="0"/>
              <a:t>CATÁLOGO DE PARTÍCULAS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263352" y="152636"/>
            <a:ext cx="11132358" cy="68576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3000" b="1" dirty="0" smtClean="0">
                <a:latin typeface="CMU Serif" pitchFamily="2" charset="0"/>
                <a:ea typeface="CMU Serif" pitchFamily="2" charset="0"/>
                <a:cs typeface="CMU Serif" pitchFamily="2" charset="0"/>
              </a:rPr>
              <a:t>2.4. Preguntas que se pueden ir haciendo mientras observamos</a:t>
            </a:r>
            <a:endParaRPr lang="es-ES" sz="3000" b="1" dirty="0">
              <a:latin typeface="CMU Serif" pitchFamily="2" charset="0"/>
              <a:ea typeface="CMU Serif" pitchFamily="2" charset="0"/>
              <a:cs typeface="CMU Serif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89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352" y="152636"/>
            <a:ext cx="8363272" cy="576064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/>
            <a:r>
              <a:rPr lang="es-ES" sz="3000" b="1" dirty="0" smtClean="0">
                <a:latin typeface="CMU Serif" pitchFamily="2" charset="0"/>
                <a:ea typeface="CMU Serif" pitchFamily="2" charset="0"/>
                <a:cs typeface="CMU Serif" pitchFamily="2" charset="0"/>
              </a:rPr>
              <a:t>2.5. Nuestro catálogo de partículas</a:t>
            </a:r>
            <a:endParaRPr lang="es-ES" sz="3000" b="1" dirty="0">
              <a:latin typeface="CMU Serif" pitchFamily="2" charset="0"/>
              <a:ea typeface="CMU Serif" pitchFamily="2" charset="0"/>
              <a:cs typeface="CMU Serif" pitchFamily="2" charset="0"/>
            </a:endParaRPr>
          </a:p>
        </p:txBody>
      </p:sp>
      <p:sp>
        <p:nvSpPr>
          <p:cNvPr id="8" name="31 Rectángulo redondeado"/>
          <p:cNvSpPr/>
          <p:nvPr/>
        </p:nvSpPr>
        <p:spPr>
          <a:xfrm>
            <a:off x="983432" y="1556792"/>
            <a:ext cx="2952328" cy="1296144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/>
            <a:r>
              <a:rPr lang="es-ES" sz="2400" b="1" dirty="0"/>
              <a:t>Y ahora sí. </a:t>
            </a:r>
          </a:p>
          <a:p>
            <a:pPr marL="0" lvl="1" algn="ctr"/>
            <a:r>
              <a:rPr lang="es-ES" sz="2400" b="1" dirty="0" smtClean="0"/>
              <a:t>¿qué estamos viendo?</a:t>
            </a:r>
            <a:endParaRPr lang="es-ES" sz="24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708" y="846995"/>
            <a:ext cx="4157831" cy="561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4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326342" y="1428986"/>
            <a:ext cx="2863232" cy="3794769"/>
            <a:chOff x="177256" y="1412776"/>
            <a:chExt cx="2863232" cy="3794769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3"/>
            <a:srcRect r="12939" b="80274"/>
            <a:stretch/>
          </p:blipFill>
          <p:spPr>
            <a:xfrm>
              <a:off x="177256" y="1412776"/>
              <a:ext cx="2710260" cy="961876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4"/>
            <a:srcRect r="17649" b="76652"/>
            <a:stretch/>
          </p:blipFill>
          <p:spPr>
            <a:xfrm>
              <a:off x="179512" y="3284984"/>
              <a:ext cx="2841496" cy="1121411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5"/>
            <a:srcRect r="5803" b="88572"/>
            <a:stretch/>
          </p:blipFill>
          <p:spPr>
            <a:xfrm>
              <a:off x="232176" y="4292086"/>
              <a:ext cx="2808312" cy="915459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6"/>
            <a:srcRect r="26301" b="81543"/>
            <a:stretch/>
          </p:blipFill>
          <p:spPr>
            <a:xfrm>
              <a:off x="188688" y="2374652"/>
              <a:ext cx="2439301" cy="1002550"/>
            </a:xfrm>
            <a:prstGeom prst="rect">
              <a:avLst/>
            </a:prstGeom>
          </p:spPr>
        </p:pic>
      </p:grpSp>
      <p:grpSp>
        <p:nvGrpSpPr>
          <p:cNvPr id="12" name="Grupo 11"/>
          <p:cNvGrpSpPr/>
          <p:nvPr/>
        </p:nvGrpSpPr>
        <p:grpSpPr>
          <a:xfrm>
            <a:off x="3607087" y="1955727"/>
            <a:ext cx="2733675" cy="1957485"/>
            <a:chOff x="3203848" y="2037060"/>
            <a:chExt cx="2733675" cy="1957485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7"/>
            <a:srcRect r="17880" b="79327"/>
            <a:stretch/>
          </p:blipFill>
          <p:spPr>
            <a:xfrm>
              <a:off x="3203848" y="2037060"/>
              <a:ext cx="2448272" cy="913656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03848" y="3032520"/>
              <a:ext cx="2733675" cy="962025"/>
            </a:xfrm>
            <a:prstGeom prst="rect">
              <a:avLst/>
            </a:prstGeom>
          </p:spPr>
        </p:pic>
      </p:grpSp>
      <p:pic>
        <p:nvPicPr>
          <p:cNvPr id="13" name="Imagen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9332" y="875673"/>
            <a:ext cx="4007268" cy="5415229"/>
          </a:xfrm>
          <a:prstGeom prst="rect">
            <a:avLst/>
          </a:prstGeom>
        </p:spPr>
      </p:pic>
      <p:sp>
        <p:nvSpPr>
          <p:cNvPr id="14" name="31 Rectángulo redondeado"/>
          <p:cNvSpPr/>
          <p:nvPr/>
        </p:nvSpPr>
        <p:spPr>
          <a:xfrm>
            <a:off x="341174" y="980728"/>
            <a:ext cx="2880320" cy="347703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/>
            <a:r>
              <a:rPr lang="es-ES" dirty="0"/>
              <a:t>Lo más común</a:t>
            </a:r>
          </a:p>
        </p:txBody>
      </p:sp>
      <p:sp>
        <p:nvSpPr>
          <p:cNvPr id="15" name="31 Rectángulo redondeado"/>
          <p:cNvSpPr/>
          <p:nvPr/>
        </p:nvSpPr>
        <p:spPr>
          <a:xfrm>
            <a:off x="3557148" y="980728"/>
            <a:ext cx="2880320" cy="765900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/>
            <a:r>
              <a:rPr lang="es-ES" dirty="0"/>
              <a:t>Algo más raro, pero también se ven</a:t>
            </a:r>
          </a:p>
        </p:txBody>
      </p:sp>
      <p:sp>
        <p:nvSpPr>
          <p:cNvPr id="17" name="1 Título"/>
          <p:cNvSpPr>
            <a:spLocks noGrp="1"/>
          </p:cNvSpPr>
          <p:nvPr>
            <p:ph type="title"/>
          </p:nvPr>
        </p:nvSpPr>
        <p:spPr>
          <a:xfrm>
            <a:off x="263352" y="152636"/>
            <a:ext cx="8363272" cy="576064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/>
            <a:r>
              <a:rPr lang="es-ES" sz="3000" b="1" dirty="0" smtClean="0">
                <a:latin typeface="CMU Serif" pitchFamily="2" charset="0"/>
                <a:ea typeface="CMU Serif" pitchFamily="2" charset="0"/>
                <a:cs typeface="CMU Serif" pitchFamily="2" charset="0"/>
              </a:rPr>
              <a:t>2.5. Nuestro catálogo de partículas</a:t>
            </a:r>
            <a:endParaRPr lang="es-ES" sz="3000" b="1" dirty="0">
              <a:latin typeface="CMU Serif" pitchFamily="2" charset="0"/>
              <a:ea typeface="CMU Serif" pitchFamily="2" charset="0"/>
              <a:cs typeface="CMU Serif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65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340336" y="935008"/>
            <a:ext cx="7900210" cy="5397216"/>
            <a:chOff x="432048" y="980728"/>
            <a:chExt cx="7900210" cy="5397216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3"/>
            <a:srcRect l="4481" r="32344"/>
            <a:stretch/>
          </p:blipFill>
          <p:spPr>
            <a:xfrm>
              <a:off x="432048" y="980728"/>
              <a:ext cx="5076056" cy="5397216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08104" y="1916832"/>
              <a:ext cx="2824154" cy="3816424"/>
            </a:xfrm>
            <a:prstGeom prst="rect">
              <a:avLst/>
            </a:prstGeom>
          </p:spPr>
        </p:pic>
      </p:grpSp>
      <p:sp>
        <p:nvSpPr>
          <p:cNvPr id="7" name="Rectángulo 6"/>
          <p:cNvSpPr/>
          <p:nvPr/>
        </p:nvSpPr>
        <p:spPr>
          <a:xfrm>
            <a:off x="9118004" y="5589240"/>
            <a:ext cx="2452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hlinkClick r:id="rId5"/>
              </a:rPr>
              <a:t>https://www.nuledo.com/es/#delta-ray-elektrony</a:t>
            </a:r>
            <a:endParaRPr lang="es-ES" b="1" dirty="0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263352" y="152636"/>
            <a:ext cx="8363272" cy="57606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3000" b="1" dirty="0">
                <a:latin typeface="CMU Serif" pitchFamily="2" charset="0"/>
                <a:ea typeface="CMU Serif" pitchFamily="2" charset="0"/>
                <a:cs typeface="CMU Serif" pitchFamily="2" charset="0"/>
              </a:rPr>
              <a:t>2.5. Nuestro catálogo de partículas</a:t>
            </a:r>
          </a:p>
        </p:txBody>
      </p:sp>
    </p:spTree>
    <p:extLst>
      <p:ext uri="{BB962C8B-B14F-4D97-AF65-F5344CB8AC3E}">
        <p14:creationId xmlns:p14="http://schemas.microsoft.com/office/powerpoint/2010/main" val="228371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169" y="1052736"/>
            <a:ext cx="2669197" cy="539837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80578" y="3564579"/>
            <a:ext cx="39644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hlinkClick r:id="rId4"/>
              </a:rPr>
              <a:t>https://www.nuledo.com/es/#delta-ray-elektrony</a:t>
            </a:r>
            <a:endParaRPr lang="es-ES" b="1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263352" y="152636"/>
            <a:ext cx="8363272" cy="57606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3000" b="1" dirty="0">
                <a:latin typeface="CMU Serif" pitchFamily="2" charset="0"/>
                <a:ea typeface="CMU Serif" pitchFamily="2" charset="0"/>
                <a:cs typeface="CMU Serif" pitchFamily="2" charset="0"/>
              </a:rPr>
              <a:t>2.5. Nuestro catálogo de partículas</a:t>
            </a:r>
          </a:p>
        </p:txBody>
      </p:sp>
    </p:spTree>
    <p:extLst>
      <p:ext uri="{BB962C8B-B14F-4D97-AF65-F5344CB8AC3E}">
        <p14:creationId xmlns:p14="http://schemas.microsoft.com/office/powerpoint/2010/main" val="32578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5097" y="116632"/>
            <a:ext cx="10099375" cy="598896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/>
            <a:r>
              <a:rPr lang="es-ES" sz="3000" b="1" dirty="0">
                <a:latin typeface="CMU Serif" pitchFamily="2" charset="0"/>
                <a:ea typeface="CMU Serif" pitchFamily="2" charset="0"/>
                <a:cs typeface="CMU Serif" pitchFamily="2" charset="0"/>
              </a:rPr>
              <a:t>CONCLUSIONES</a:t>
            </a:r>
            <a:endParaRPr lang="es-ES" sz="3000" b="1" dirty="0">
              <a:latin typeface="CMU Serif" pitchFamily="2" charset="0"/>
              <a:ea typeface="CMU Serif" pitchFamily="2" charset="0"/>
              <a:cs typeface="CMU Serif" pitchFamily="2" charset="0"/>
            </a:endParaRPr>
          </a:p>
        </p:txBody>
      </p:sp>
      <p:sp>
        <p:nvSpPr>
          <p:cNvPr id="5" name="31 Rectángulo redondeado"/>
          <p:cNvSpPr/>
          <p:nvPr/>
        </p:nvSpPr>
        <p:spPr>
          <a:xfrm>
            <a:off x="693600" y="1464794"/>
            <a:ext cx="5760640" cy="452570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just"/>
            <a:r>
              <a:rPr lang="es-ES" b="1" dirty="0"/>
              <a:t>¿Es viable trabajar la física de partículas en el aula?</a:t>
            </a:r>
          </a:p>
        </p:txBody>
      </p:sp>
      <p:sp>
        <p:nvSpPr>
          <p:cNvPr id="8" name="31 Rectángulo redondeado"/>
          <p:cNvSpPr/>
          <p:nvPr/>
        </p:nvSpPr>
        <p:spPr>
          <a:xfrm>
            <a:off x="693600" y="2123127"/>
            <a:ext cx="5760640" cy="452570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just"/>
            <a:r>
              <a:rPr lang="es-ES" b="1" dirty="0"/>
              <a:t>¿Merece la pena trabajarla?</a:t>
            </a:r>
          </a:p>
        </p:txBody>
      </p:sp>
      <p:sp>
        <p:nvSpPr>
          <p:cNvPr id="9" name="31 Rectángulo redondeado"/>
          <p:cNvSpPr/>
          <p:nvPr/>
        </p:nvSpPr>
        <p:spPr>
          <a:xfrm>
            <a:off x="693600" y="2862665"/>
            <a:ext cx="5760640" cy="452570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just"/>
            <a:r>
              <a:rPr lang="es-ES" b="1" dirty="0"/>
              <a:t>¿Cómo podría hacerlo con mis estudiantes?</a:t>
            </a:r>
          </a:p>
        </p:txBody>
      </p:sp>
      <p:sp>
        <p:nvSpPr>
          <p:cNvPr id="12" name="31 Rectángulo redondeado"/>
          <p:cNvSpPr/>
          <p:nvPr/>
        </p:nvSpPr>
        <p:spPr>
          <a:xfrm>
            <a:off x="7331704" y="951632"/>
            <a:ext cx="4104456" cy="513162"/>
          </a:xfrm>
          <a:prstGeom prst="roundRect">
            <a:avLst>
              <a:gd name="adj" fmla="val 592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es-ES" b="1" dirty="0"/>
              <a:t>Tienen que ser: Reflexiones didácticas</a:t>
            </a:r>
          </a:p>
        </p:txBody>
      </p:sp>
      <p:sp>
        <p:nvSpPr>
          <p:cNvPr id="13" name="31 Rectángulo redondeado"/>
          <p:cNvSpPr/>
          <p:nvPr/>
        </p:nvSpPr>
        <p:spPr>
          <a:xfrm>
            <a:off x="693600" y="3640406"/>
            <a:ext cx="5760640" cy="654230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just"/>
            <a:r>
              <a:rPr lang="es-ES" b="1" dirty="0" smtClean="0"/>
              <a:t>¿Se pueden trabajar otros fenómenos y realizar otras actividades?</a:t>
            </a:r>
            <a:endParaRPr lang="es-ES" b="1" dirty="0"/>
          </a:p>
        </p:txBody>
      </p:sp>
      <p:sp>
        <p:nvSpPr>
          <p:cNvPr id="15" name="31 Rectángulo redondeado"/>
          <p:cNvSpPr/>
          <p:nvPr/>
        </p:nvSpPr>
        <p:spPr>
          <a:xfrm>
            <a:off x="693600" y="5921233"/>
            <a:ext cx="5760640" cy="452570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just"/>
            <a:r>
              <a:rPr lang="es-ES" b="1" dirty="0"/>
              <a:t>Y otras muchas más</a:t>
            </a:r>
            <a:r>
              <a:rPr lang="es-ES" b="1" dirty="0" smtClean="0"/>
              <a:t>…(excursiones, proyectos,…)</a:t>
            </a:r>
            <a:endParaRPr lang="es-ES" b="1" dirty="0"/>
          </a:p>
        </p:txBody>
      </p:sp>
      <p:sp>
        <p:nvSpPr>
          <p:cNvPr id="11" name="31 Rectángulo redondeado"/>
          <p:cNvSpPr/>
          <p:nvPr/>
        </p:nvSpPr>
        <p:spPr>
          <a:xfrm>
            <a:off x="693600" y="4619807"/>
            <a:ext cx="5760640" cy="452570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just"/>
            <a:r>
              <a:rPr lang="es-ES" b="1" dirty="0"/>
              <a:t>¿Es un tema de </a:t>
            </a:r>
            <a:r>
              <a:rPr lang="es-ES" b="1" dirty="0" smtClean="0"/>
              <a:t>interés y de actualidad?</a:t>
            </a:r>
            <a:endParaRPr lang="es-ES" b="1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610" y="2441753"/>
            <a:ext cx="2145723" cy="3705765"/>
          </a:xfrm>
          <a:prstGeom prst="rect">
            <a:avLst/>
          </a:prstGeom>
        </p:spPr>
      </p:pic>
      <p:sp>
        <p:nvSpPr>
          <p:cNvPr id="20" name="31 Rectángulo redondeado"/>
          <p:cNvSpPr/>
          <p:nvPr/>
        </p:nvSpPr>
        <p:spPr>
          <a:xfrm>
            <a:off x="693600" y="5270520"/>
            <a:ext cx="5760640" cy="452570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just"/>
            <a:r>
              <a:rPr lang="es-ES" b="1" dirty="0" smtClean="0"/>
              <a:t>¿Hemos hecho ciencia y la hemos disfrutado?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50317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3" grpId="0" animBg="1"/>
      <p:bldP spid="15" grpId="0" animBg="1"/>
      <p:bldP spid="11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5097" y="116632"/>
            <a:ext cx="10099375" cy="598896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/>
            <a:r>
              <a:rPr lang="es-ES" sz="3000" b="1" dirty="0" smtClean="0">
                <a:latin typeface="CMU Serif" pitchFamily="2" charset="0"/>
                <a:ea typeface="CMU Serif" pitchFamily="2" charset="0"/>
                <a:cs typeface="CMU Serif" pitchFamily="2" charset="0"/>
              </a:rPr>
              <a:t>Perspectivas de futuro</a:t>
            </a:r>
            <a:endParaRPr lang="es-ES" sz="3000" b="1" dirty="0">
              <a:latin typeface="CMU Serif" pitchFamily="2" charset="0"/>
              <a:ea typeface="CMU Serif" pitchFamily="2" charset="0"/>
              <a:cs typeface="CMU Serif" pitchFamily="2" charset="0"/>
            </a:endParaRPr>
          </a:p>
        </p:txBody>
      </p:sp>
      <p:sp>
        <p:nvSpPr>
          <p:cNvPr id="5" name="31 Rectángulo redondeado"/>
          <p:cNvSpPr/>
          <p:nvPr/>
        </p:nvSpPr>
        <p:spPr>
          <a:xfrm>
            <a:off x="759588" y="1153709"/>
            <a:ext cx="6734721" cy="1061590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just"/>
            <a:r>
              <a:rPr lang="es-ES" sz="3000" b="1" dirty="0" smtClean="0"/>
              <a:t>Investigación sobre la incorporación de otros detectores y materiales específicos</a:t>
            </a:r>
            <a:endParaRPr lang="es-ES" sz="30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7378"/>
          <a:stretch/>
        </p:blipFill>
        <p:spPr>
          <a:xfrm>
            <a:off x="2964257" y="3101987"/>
            <a:ext cx="2742113" cy="159003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572" y="3566825"/>
            <a:ext cx="2592162" cy="140977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0389" y="4415006"/>
            <a:ext cx="3246355" cy="145304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9"/>
          <a:stretch/>
        </p:blipFill>
        <p:spPr>
          <a:xfrm>
            <a:off x="619287" y="2845058"/>
            <a:ext cx="1919972" cy="1361016"/>
          </a:xfrm>
          <a:prstGeom prst="rect">
            <a:avLst/>
          </a:prstGeom>
        </p:spPr>
      </p:pic>
      <p:sp>
        <p:nvSpPr>
          <p:cNvPr id="10" name="Flecha circular 9"/>
          <p:cNvSpPr/>
          <p:nvPr/>
        </p:nvSpPr>
        <p:spPr>
          <a:xfrm rot="2513109">
            <a:off x="2266833" y="2463550"/>
            <a:ext cx="1112362" cy="791852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7" name="Flecha circular 16"/>
          <p:cNvSpPr/>
          <p:nvPr/>
        </p:nvSpPr>
        <p:spPr>
          <a:xfrm rot="2513109">
            <a:off x="5395795" y="2935581"/>
            <a:ext cx="1112362" cy="791852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8" name="Flecha circular 17"/>
          <p:cNvSpPr/>
          <p:nvPr/>
        </p:nvSpPr>
        <p:spPr>
          <a:xfrm rot="2513109">
            <a:off x="8234209" y="3601670"/>
            <a:ext cx="1112362" cy="791852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9" name="31 Rectángulo redondeado"/>
          <p:cNvSpPr/>
          <p:nvPr/>
        </p:nvSpPr>
        <p:spPr>
          <a:xfrm>
            <a:off x="221081" y="5126512"/>
            <a:ext cx="5903982" cy="642328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just"/>
            <a:r>
              <a:rPr lang="es-ES" sz="3000" b="1" dirty="0" smtClean="0"/>
              <a:t>Ciencia escolar y ciencia ciudadana</a:t>
            </a:r>
            <a:endParaRPr lang="es-ES" sz="3000" b="1" dirty="0"/>
          </a:p>
        </p:txBody>
      </p:sp>
      <p:sp>
        <p:nvSpPr>
          <p:cNvPr id="20" name="31 Rectángulo redondeado"/>
          <p:cNvSpPr/>
          <p:nvPr/>
        </p:nvSpPr>
        <p:spPr>
          <a:xfrm>
            <a:off x="125640" y="6110328"/>
            <a:ext cx="11911103" cy="612213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just"/>
            <a:r>
              <a:rPr lang="es-ES" sz="3000" b="1" dirty="0" smtClean="0"/>
              <a:t>Si tienes interés en que tu centro participe </a:t>
            </a:r>
            <a:r>
              <a:rPr lang="es-ES" sz="3000" b="1" dirty="0" smtClean="0">
                <a:sym typeface="Wingdings" panose="05000000000000000000" pitchFamily="2" charset="2"/>
              </a:rPr>
              <a:t> </a:t>
            </a:r>
            <a:r>
              <a:rPr lang="es-ES" sz="3000" b="1" dirty="0" smtClean="0"/>
              <a:t>jpozuelo@unizar.es </a:t>
            </a:r>
            <a:endParaRPr lang="es-ES" sz="3000" b="1" dirty="0"/>
          </a:p>
        </p:txBody>
      </p:sp>
    </p:spTree>
    <p:extLst>
      <p:ext uri="{BB962C8B-B14F-4D97-AF65-F5344CB8AC3E}">
        <p14:creationId xmlns:p14="http://schemas.microsoft.com/office/powerpoint/2010/main" val="283500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9357" y="215429"/>
            <a:ext cx="11800447" cy="710661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/>
            <a:r>
              <a:rPr lang="es-ES" sz="3000" b="1" dirty="0">
                <a:latin typeface="CMU Serif" pitchFamily="2" charset="0"/>
                <a:ea typeface="CMU Serif" pitchFamily="2" charset="0"/>
                <a:cs typeface="CMU Serif" pitchFamily="2" charset="0"/>
              </a:rPr>
              <a:t>Agradecimientos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l="37173"/>
          <a:stretch/>
        </p:blipFill>
        <p:spPr>
          <a:xfrm>
            <a:off x="4590854" y="5697054"/>
            <a:ext cx="7097916" cy="92702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5355" y="1527143"/>
            <a:ext cx="3530967" cy="204561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756" y="1397973"/>
            <a:ext cx="2841489" cy="284148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892" y="5275454"/>
            <a:ext cx="3962897" cy="134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2666999" y="869338"/>
            <a:ext cx="6858000" cy="72854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000" b="1" dirty="0"/>
              <a:t> </a:t>
            </a:r>
            <a:endParaRPr lang="es-ES" sz="3000" dirty="0"/>
          </a:p>
        </p:txBody>
      </p:sp>
      <p:sp>
        <p:nvSpPr>
          <p:cNvPr id="8" name="Rectangle 1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70417" y="799011"/>
            <a:ext cx="7453775" cy="472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es-ES" sz="1800" b="1" dirty="0">
                <a:solidFill>
                  <a:schemeClr val="tx1"/>
                </a:solidFill>
              </a:rPr>
              <a:t>SESIÓN 1</a:t>
            </a:r>
          </a:p>
          <a:p>
            <a:pPr algn="l"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es-ES" sz="1800" dirty="0">
                <a:solidFill>
                  <a:schemeClr val="tx1"/>
                </a:solidFill>
              </a:rPr>
              <a:t>Introducción al Conocimiento Didáctico del Contenido sobre la enseñanza de la física de partículas y planteamiento del problema: ¿cómo podemos demostrar que las partículas existen? </a:t>
            </a:r>
          </a:p>
          <a:p>
            <a:pPr algn="l"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s-ES" altLang="es-ES" sz="1800" b="1" dirty="0">
              <a:solidFill>
                <a:schemeClr val="tx1"/>
              </a:solidFill>
            </a:endParaRPr>
          </a:p>
          <a:p>
            <a:pPr algn="l"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es-ES" sz="1800" b="1" dirty="0">
                <a:solidFill>
                  <a:schemeClr val="tx1"/>
                </a:solidFill>
              </a:rPr>
              <a:t>SESIÓN 2</a:t>
            </a:r>
          </a:p>
          <a:p>
            <a:pPr algn="l"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es-ES" sz="1800" dirty="0">
                <a:solidFill>
                  <a:schemeClr val="tx1"/>
                </a:solidFill>
              </a:rPr>
              <a:t>La cámara de niebla como objeto didáctico para el diseño de situaciones de aprendizaje. física experimental, termodinámica, electromagnetismo, física de materiales e ingeniería de diseño, programación, circuitos, radiactividad, física de partículas y más.</a:t>
            </a:r>
          </a:p>
          <a:p>
            <a:pPr algn="l"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s-ES" altLang="es-ES" sz="1800" dirty="0">
              <a:solidFill>
                <a:schemeClr val="tx1"/>
              </a:solidFill>
            </a:endParaRPr>
          </a:p>
          <a:p>
            <a:pPr algn="l"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es-ES" sz="1800" b="1" dirty="0">
                <a:solidFill>
                  <a:schemeClr val="tx1"/>
                </a:solidFill>
              </a:rPr>
              <a:t>SESIÓN 3</a:t>
            </a:r>
          </a:p>
          <a:p>
            <a:pPr algn="l"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es-ES" sz="1800" b="1" dirty="0">
                <a:solidFill>
                  <a:schemeClr val="tx1"/>
                </a:solidFill>
              </a:rPr>
              <a:t>Observación con las cámaras de niebla, registro de vídeo/fotográfico de trazas, identificación y creación de un catálogo de partículas</a:t>
            </a:r>
          </a:p>
        </p:txBody>
      </p:sp>
      <p:sp>
        <p:nvSpPr>
          <p:cNvPr id="12" name="Título 1"/>
          <p:cNvSpPr>
            <a:spLocks noGrp="1"/>
          </p:cNvSpPr>
          <p:nvPr>
            <p:ph type="ctrTitle"/>
          </p:nvPr>
        </p:nvSpPr>
        <p:spPr>
          <a:xfrm>
            <a:off x="6081822" y="30293"/>
            <a:ext cx="5000477" cy="625612"/>
          </a:xfrm>
        </p:spPr>
        <p:txBody>
          <a:bodyPr>
            <a:noAutofit/>
          </a:bodyPr>
          <a:lstStyle/>
          <a:p>
            <a:r>
              <a:rPr lang="es-ES" sz="3000" b="1" i="1" dirty="0"/>
              <a:t>¿Qué vamos a hacer y cómo? </a:t>
            </a:r>
            <a:endParaRPr lang="es-ES" sz="3000" i="1" dirty="0"/>
          </a:p>
        </p:txBody>
      </p:sp>
      <p:grpSp>
        <p:nvGrpSpPr>
          <p:cNvPr id="13" name="Grupo 12"/>
          <p:cNvGrpSpPr/>
          <p:nvPr/>
        </p:nvGrpSpPr>
        <p:grpSpPr>
          <a:xfrm>
            <a:off x="8417408" y="757080"/>
            <a:ext cx="2088232" cy="1703107"/>
            <a:chOff x="-711730" y="-151655"/>
            <a:chExt cx="7272808" cy="5723280"/>
          </a:xfrm>
        </p:grpSpPr>
        <p:sp>
          <p:nvSpPr>
            <p:cNvPr id="14" name="Cuadro de texto 1"/>
            <p:cNvSpPr txBox="1"/>
            <p:nvPr/>
          </p:nvSpPr>
          <p:spPr>
            <a:xfrm>
              <a:off x="2382172" y="4951056"/>
              <a:ext cx="4178906" cy="620569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endParaRPr lang="es-ES" sz="1200" i="1" dirty="0">
                <a:latin typeface="Times New Roman" panose="02020603050405020304" pitchFamily="18" charset="0"/>
                <a:ea typeface="Times New Roman" panose="02020603050405020304" pitchFamily="18" charset="0"/>
                <a:cs typeface="Mangal"/>
              </a:endParaRPr>
            </a:p>
          </p:txBody>
        </p:sp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11730" y="-151655"/>
              <a:ext cx="6912768" cy="4981699"/>
            </a:xfrm>
            <a:prstGeom prst="rect">
              <a:avLst/>
            </a:prstGeom>
            <a:noFill/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3009" y="2502618"/>
            <a:ext cx="1573652" cy="161224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25394" r="19242"/>
          <a:stretch/>
        </p:blipFill>
        <p:spPr>
          <a:xfrm>
            <a:off x="8435020" y="4432912"/>
            <a:ext cx="1944217" cy="153042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5623017"/>
            <a:ext cx="3096350" cy="1053731"/>
          </a:xfrm>
          <a:prstGeom prst="rect">
            <a:avLst/>
          </a:prstGeom>
        </p:spPr>
      </p:pic>
      <p:pic>
        <p:nvPicPr>
          <p:cNvPr id="17" name="Picture 4" descr="https://gic.unizar.es/sites/gic/files/identidadCorporativa/logo%20general/Logo%20general%201474/logo%20UZ%20147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98" y="5901280"/>
            <a:ext cx="2753907" cy="77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0245" y="5840574"/>
            <a:ext cx="3949903" cy="825542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399" y="5441006"/>
            <a:ext cx="1346732" cy="134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4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335359" y="260648"/>
            <a:ext cx="11664857" cy="60471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000" b="1" dirty="0" smtClean="0">
                <a:solidFill>
                  <a:prstClr val="white"/>
                </a:solidFill>
                <a:latin typeface="CMU Serif" pitchFamily="2" charset="0"/>
                <a:ea typeface="CMU Serif" pitchFamily="2" charset="0"/>
                <a:cs typeface="CMU Serif" pitchFamily="2" charset="0"/>
              </a:rPr>
              <a:t>1. Recordemos:</a:t>
            </a:r>
            <a:r>
              <a:rPr kumimoji="0" lang="es-E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MU Serif" pitchFamily="2" charset="0"/>
                <a:ea typeface="CMU Serif" pitchFamily="2" charset="0"/>
                <a:cs typeface="CMU Serif" pitchFamily="2" charset="0"/>
              </a:rPr>
              <a:t> La cámara de niebla: Construcción</a:t>
            </a:r>
            <a:endParaRPr kumimoji="0" lang="es-E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MU Serif" pitchFamily="2" charset="0"/>
              <a:ea typeface="CMU Serif" pitchFamily="2" charset="0"/>
              <a:cs typeface="CMU Serif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59" y="865358"/>
            <a:ext cx="11464755" cy="5365893"/>
          </a:xfrm>
          <a:prstGeom prst="rect">
            <a:avLst/>
          </a:prstGeom>
        </p:spPr>
      </p:pic>
      <p:sp>
        <p:nvSpPr>
          <p:cNvPr id="15" name="Cuadro de texto 1"/>
          <p:cNvSpPr txBox="1"/>
          <p:nvPr/>
        </p:nvSpPr>
        <p:spPr>
          <a:xfrm>
            <a:off x="176011" y="6475374"/>
            <a:ext cx="4784494" cy="215444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Mangal"/>
              </a:rPr>
              <a:t>Extraído de </a:t>
            </a:r>
            <a:r>
              <a:rPr kumimoji="0" lang="pt-B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Mangal"/>
                <a:hlinkClick r:id="rId4"/>
              </a:rPr>
              <a:t>Pozuelo-Muñoz</a:t>
            </a:r>
            <a:r>
              <a:rPr kumimoji="0" lang="pt-B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Mangal"/>
                <a:hlinkClick r:id="rId4"/>
              </a:rPr>
              <a:t> y Rodríguez-</a:t>
            </a:r>
            <a:r>
              <a:rPr kumimoji="0" lang="pt-B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Mangal"/>
                <a:hlinkClick r:id="rId4"/>
              </a:rPr>
              <a:t>Casals</a:t>
            </a:r>
            <a:r>
              <a:rPr kumimoji="0" lang="pt-B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Mangal"/>
                <a:hlinkClick r:id="rId4"/>
              </a:rPr>
              <a:t> (2024)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Mangal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4109884" y="4011560"/>
            <a:ext cx="7492181" cy="1936955"/>
          </a:xfrm>
          <a:prstGeom prst="roundRect">
            <a:avLst>
              <a:gd name="adj" fmla="val 8038"/>
            </a:avLst>
          </a:prstGeom>
          <a:solidFill>
            <a:srgbClr val="DCE6F2">
              <a:alpha val="54118"/>
            </a:srgb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45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 de texto 1"/>
          <p:cNvSpPr txBox="1"/>
          <p:nvPr/>
        </p:nvSpPr>
        <p:spPr>
          <a:xfrm>
            <a:off x="176011" y="6475374"/>
            <a:ext cx="4784494" cy="215444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Mangal"/>
              </a:rPr>
              <a:t>Extraído de </a:t>
            </a:r>
            <a:r>
              <a:rPr kumimoji="0" lang="pt-B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Mangal"/>
                <a:hlinkClick r:id="rId3"/>
              </a:rPr>
              <a:t>Pozuelo-Muñoz</a:t>
            </a:r>
            <a:r>
              <a:rPr kumimoji="0" lang="pt-B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Mangal"/>
                <a:hlinkClick r:id="rId3"/>
              </a:rPr>
              <a:t> y Rodríguez-</a:t>
            </a:r>
            <a:r>
              <a:rPr kumimoji="0" lang="pt-B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Mangal"/>
                <a:hlinkClick r:id="rId3"/>
              </a:rPr>
              <a:t>Casals</a:t>
            </a:r>
            <a:r>
              <a:rPr kumimoji="0" lang="pt-B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Mangal"/>
                <a:hlinkClick r:id="rId3"/>
              </a:rPr>
              <a:t> (2024)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Mang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666" y="1015708"/>
            <a:ext cx="8548334" cy="3215149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3795251" y="2768620"/>
            <a:ext cx="7737988" cy="584180"/>
          </a:xfrm>
          <a:prstGeom prst="roundRect">
            <a:avLst>
              <a:gd name="adj" fmla="val 8038"/>
            </a:avLst>
          </a:prstGeom>
          <a:solidFill>
            <a:srgbClr val="DCE6F2">
              <a:alpha val="54118"/>
            </a:srgb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63192"/>
            <a:ext cx="3362632" cy="505815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3666" y="4230857"/>
            <a:ext cx="7194765" cy="1600305"/>
          </a:xfrm>
          <a:prstGeom prst="rect">
            <a:avLst/>
          </a:prstGeom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335359" y="260648"/>
            <a:ext cx="11664857" cy="60471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000" b="1" dirty="0" smtClean="0">
                <a:solidFill>
                  <a:prstClr val="white"/>
                </a:solidFill>
                <a:latin typeface="CMU Serif" pitchFamily="2" charset="0"/>
                <a:ea typeface="CMU Serif" pitchFamily="2" charset="0"/>
                <a:cs typeface="CMU Serif" pitchFamily="2" charset="0"/>
              </a:rPr>
              <a:t>1. Recordemos:</a:t>
            </a:r>
            <a:r>
              <a:rPr kumimoji="0" lang="es-E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MU Serif" pitchFamily="2" charset="0"/>
                <a:ea typeface="CMU Serif" pitchFamily="2" charset="0"/>
                <a:cs typeface="CMU Serif" pitchFamily="2" charset="0"/>
              </a:rPr>
              <a:t> La cámara de niebla: Construcción</a:t>
            </a:r>
            <a:endParaRPr kumimoji="0" lang="es-E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MU Serif" pitchFamily="2" charset="0"/>
              <a:ea typeface="CMU Serif" pitchFamily="2" charset="0"/>
              <a:cs typeface="CMU Serif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86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redondeado 27"/>
          <p:cNvSpPr/>
          <p:nvPr/>
        </p:nvSpPr>
        <p:spPr>
          <a:xfrm>
            <a:off x="8064491" y="3165112"/>
            <a:ext cx="3456384" cy="33488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No. Hay muchas empresas que lo venden (incluso online). Dejo enlace a algunas de ellas.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San Lamberto 2000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(en Cuarte de Huerva)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Air Liquide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(en Zaragoza)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Carburos Metálicos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(en Zaragoza)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 seguro que hay muchas otras</a:t>
            </a:r>
          </a:p>
        </p:txBody>
      </p:sp>
      <p:sp>
        <p:nvSpPr>
          <p:cNvPr id="6" name="31 Rectángulo redondeado"/>
          <p:cNvSpPr/>
          <p:nvPr/>
        </p:nvSpPr>
        <p:spPr>
          <a:xfrm>
            <a:off x="534209" y="1115807"/>
            <a:ext cx="4535768" cy="415859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 ahora, el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HIELO SECO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Aspectos prácticos</a:t>
            </a:r>
          </a:p>
        </p:txBody>
      </p:sp>
      <p:sp>
        <p:nvSpPr>
          <p:cNvPr id="21" name="Rectángulo redondeado 20"/>
          <p:cNvSpPr/>
          <p:nvPr/>
        </p:nvSpPr>
        <p:spPr>
          <a:xfrm>
            <a:off x="9030628" y="2115058"/>
            <a:ext cx="2175472" cy="9195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¿Es difícil conseguirlo?</a:t>
            </a:r>
          </a:p>
        </p:txBody>
      </p:sp>
      <p:sp>
        <p:nvSpPr>
          <p:cNvPr id="22" name="Rectángulo redondeado 21"/>
          <p:cNvSpPr/>
          <p:nvPr/>
        </p:nvSpPr>
        <p:spPr>
          <a:xfrm>
            <a:off x="402301" y="1949703"/>
            <a:ext cx="2232248" cy="9195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¿Cuánto necesitamos?</a:t>
            </a:r>
          </a:p>
        </p:txBody>
      </p:sp>
      <p:sp>
        <p:nvSpPr>
          <p:cNvPr id="26" name="Rectángulo redondeado 25"/>
          <p:cNvSpPr/>
          <p:nvPr/>
        </p:nvSpPr>
        <p:spPr>
          <a:xfrm>
            <a:off x="4320279" y="2004332"/>
            <a:ext cx="2333364" cy="9195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¿Dónde conservarlo y cuánto tiempo dura?</a:t>
            </a:r>
          </a:p>
        </p:txBody>
      </p:sp>
      <p:sp>
        <p:nvSpPr>
          <p:cNvPr id="32" name="Rectángulo redondeado 31"/>
          <p:cNvSpPr/>
          <p:nvPr/>
        </p:nvSpPr>
        <p:spPr>
          <a:xfrm>
            <a:off x="402301" y="3057757"/>
            <a:ext cx="2232248" cy="9195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 una sesión de 2horas nos debe bastar con unos 2 kg</a:t>
            </a:r>
          </a:p>
        </p:txBody>
      </p:sp>
      <p:sp>
        <p:nvSpPr>
          <p:cNvPr id="35" name="Rectángulo redondeado 34"/>
          <p:cNvSpPr/>
          <p:nvPr/>
        </p:nvSpPr>
        <p:spPr>
          <a:xfrm>
            <a:off x="4320279" y="3140969"/>
            <a:ext cx="2333364" cy="9195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Puede durar unos 2 días guardado en nevera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478" y="4713828"/>
            <a:ext cx="2399619" cy="150517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1369" y="4682875"/>
            <a:ext cx="2572274" cy="1567077"/>
          </a:xfrm>
          <a:prstGeom prst="rect">
            <a:avLst/>
          </a:prstGeom>
        </p:spPr>
      </p:pic>
      <p:sp>
        <p:nvSpPr>
          <p:cNvPr id="36" name="Rectángulo redondeado 35"/>
          <p:cNvSpPr/>
          <p:nvPr/>
        </p:nvSpPr>
        <p:spPr>
          <a:xfrm>
            <a:off x="430689" y="4165812"/>
            <a:ext cx="3055543" cy="33665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¿Sirven todos los tipos? Sí</a:t>
            </a:r>
          </a:p>
        </p:txBody>
      </p:sp>
      <p:sp>
        <p:nvSpPr>
          <p:cNvPr id="13" name="Explosión 1 12"/>
          <p:cNvSpPr/>
          <p:nvPr/>
        </p:nvSpPr>
        <p:spPr>
          <a:xfrm>
            <a:off x="7410448" y="656692"/>
            <a:ext cx="3240360" cy="1381174"/>
          </a:xfrm>
          <a:prstGeom prst="irregularSeal1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PRECAUCIÓN: Proteger piel y ojos por quemaduras</a:t>
            </a:r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335359" y="260648"/>
            <a:ext cx="11664857" cy="60471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000" b="1" dirty="0" smtClean="0">
                <a:solidFill>
                  <a:prstClr val="white"/>
                </a:solidFill>
                <a:latin typeface="CMU Serif" pitchFamily="2" charset="0"/>
                <a:ea typeface="CMU Serif" pitchFamily="2" charset="0"/>
                <a:cs typeface="CMU Serif" pitchFamily="2" charset="0"/>
              </a:rPr>
              <a:t>1. Recordemos:</a:t>
            </a:r>
            <a:r>
              <a:rPr kumimoji="0" lang="es-E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MU Serif" pitchFamily="2" charset="0"/>
                <a:ea typeface="CMU Serif" pitchFamily="2" charset="0"/>
                <a:cs typeface="CMU Serif" pitchFamily="2" charset="0"/>
              </a:rPr>
              <a:t> La cámara de niebla: Construcción</a:t>
            </a:r>
            <a:endParaRPr kumimoji="0" lang="es-E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MU Serif" pitchFamily="2" charset="0"/>
              <a:ea typeface="CMU Serif" pitchFamily="2" charset="0"/>
              <a:cs typeface="CMU Serif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29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1" grpId="0" animBg="1"/>
      <p:bldP spid="22" grpId="0" animBg="1"/>
      <p:bldP spid="26" grpId="0" animBg="1"/>
      <p:bldP spid="32" grpId="0" animBg="1"/>
      <p:bldP spid="35" grpId="0" animBg="1"/>
      <p:bldP spid="36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 de texto 1"/>
          <p:cNvSpPr txBox="1"/>
          <p:nvPr/>
        </p:nvSpPr>
        <p:spPr>
          <a:xfrm>
            <a:off x="176011" y="6475374"/>
            <a:ext cx="4784494" cy="215444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Mangal"/>
              </a:rPr>
              <a:t>Extraído de </a:t>
            </a:r>
            <a:r>
              <a:rPr kumimoji="0" lang="pt-B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Mangal"/>
                <a:hlinkClick r:id="rId3"/>
              </a:rPr>
              <a:t>Pozuelo-Muñoz</a:t>
            </a:r>
            <a:r>
              <a:rPr kumimoji="0" lang="pt-B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Mangal"/>
                <a:hlinkClick r:id="rId3"/>
              </a:rPr>
              <a:t> y Rodríguez-</a:t>
            </a:r>
            <a:r>
              <a:rPr kumimoji="0" lang="pt-B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Mangal"/>
                <a:hlinkClick r:id="rId3"/>
              </a:rPr>
              <a:t>Casals</a:t>
            </a:r>
            <a:r>
              <a:rPr kumimoji="0" lang="pt-B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Mangal"/>
                <a:hlinkClick r:id="rId3"/>
              </a:rPr>
              <a:t> (2024)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Mang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b="49651"/>
          <a:stretch/>
        </p:blipFill>
        <p:spPr>
          <a:xfrm>
            <a:off x="3777338" y="1097074"/>
            <a:ext cx="8212123" cy="325861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2" y="1215236"/>
            <a:ext cx="3518679" cy="2639009"/>
          </a:xfrm>
          <a:prstGeom prst="rect">
            <a:avLst/>
          </a:prstGeom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335359" y="260648"/>
            <a:ext cx="11664857" cy="60471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000" b="1" dirty="0" smtClean="0">
                <a:solidFill>
                  <a:prstClr val="white"/>
                </a:solidFill>
                <a:latin typeface="CMU Serif" pitchFamily="2" charset="0"/>
                <a:ea typeface="CMU Serif" pitchFamily="2" charset="0"/>
                <a:cs typeface="CMU Serif" pitchFamily="2" charset="0"/>
              </a:rPr>
              <a:t>1. Recordemos:</a:t>
            </a:r>
            <a:r>
              <a:rPr kumimoji="0" lang="es-E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MU Serif" pitchFamily="2" charset="0"/>
                <a:ea typeface="CMU Serif" pitchFamily="2" charset="0"/>
                <a:cs typeface="CMU Serif" pitchFamily="2" charset="0"/>
              </a:rPr>
              <a:t> La cámara de niebla: Construcción</a:t>
            </a:r>
            <a:endParaRPr kumimoji="0" lang="es-E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MU Serif" pitchFamily="2" charset="0"/>
              <a:ea typeface="CMU Serif" pitchFamily="2" charset="0"/>
              <a:cs typeface="CMU Serif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28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/>
          <a:srcRect b="76580"/>
          <a:stretch/>
        </p:blipFill>
        <p:spPr>
          <a:xfrm>
            <a:off x="4616375" y="1158330"/>
            <a:ext cx="7282871" cy="562315"/>
          </a:xfrm>
          <a:prstGeom prst="rect">
            <a:avLst/>
          </a:prstGeom>
        </p:spPr>
      </p:pic>
      <p:pic>
        <p:nvPicPr>
          <p:cNvPr id="9" name="VID-20231101-WA004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2937" y="1843240"/>
            <a:ext cx="6371431" cy="3606470"/>
          </a:xfrm>
          <a:prstGeom prst="rect">
            <a:avLst/>
          </a:prstGeom>
        </p:spPr>
      </p:pic>
      <p:sp>
        <p:nvSpPr>
          <p:cNvPr id="10" name="Explosión 1 9"/>
          <p:cNvSpPr/>
          <p:nvPr/>
        </p:nvSpPr>
        <p:spPr>
          <a:xfrm>
            <a:off x="8099130" y="3103678"/>
            <a:ext cx="2736304" cy="1872208"/>
          </a:xfrm>
          <a:prstGeom prst="irregularSeal1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 metal “chilla”…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Otra pregunta que surge…. </a:t>
            </a:r>
          </a:p>
        </p:txBody>
      </p:sp>
      <p:sp>
        <p:nvSpPr>
          <p:cNvPr id="11" name="31 Rectángulo redondeado"/>
          <p:cNvSpPr/>
          <p:nvPr/>
        </p:nvSpPr>
        <p:spPr>
          <a:xfrm>
            <a:off x="7243203" y="6042774"/>
            <a:ext cx="4448157" cy="632289"/>
          </a:xfrm>
          <a:prstGeom prst="roundRect">
            <a:avLst>
              <a:gd name="adj" fmla="val 59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¿¿Por qué “grita” el metal??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¿¿</a:t>
            </a:r>
            <a:r>
              <a:rPr kumimoji="0" lang="es-E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quéee</a:t>
            </a:r>
            <a:r>
              <a:rPr kumimoji="0" lang="es-E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Creemos haber encontrado la respuesta…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335359" y="260648"/>
            <a:ext cx="11664857" cy="60471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000" b="1" dirty="0" smtClean="0">
                <a:solidFill>
                  <a:prstClr val="white"/>
                </a:solidFill>
                <a:latin typeface="CMU Serif" pitchFamily="2" charset="0"/>
                <a:ea typeface="CMU Serif" pitchFamily="2" charset="0"/>
                <a:cs typeface="CMU Serif" pitchFamily="2" charset="0"/>
              </a:rPr>
              <a:t>1. Recordemos:</a:t>
            </a:r>
            <a:r>
              <a:rPr kumimoji="0" lang="es-E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MU Serif" pitchFamily="2" charset="0"/>
                <a:ea typeface="CMU Serif" pitchFamily="2" charset="0"/>
                <a:cs typeface="CMU Serif" pitchFamily="2" charset="0"/>
              </a:rPr>
              <a:t> La cámara de niebla: Construcción</a:t>
            </a:r>
            <a:endParaRPr kumimoji="0" lang="es-E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MU Serif" pitchFamily="2" charset="0"/>
              <a:ea typeface="CMU Serif" pitchFamily="2" charset="0"/>
              <a:cs typeface="CMU Serif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88199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335359" y="260648"/>
            <a:ext cx="11664857" cy="60471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MU Serif" pitchFamily="2" charset="0"/>
                <a:ea typeface="CMU Serif" pitchFamily="2" charset="0"/>
                <a:cs typeface="CMU Serif" pitchFamily="2" charset="0"/>
              </a:rPr>
              <a:t>2.1. La cámara de niebla: Construcción</a:t>
            </a:r>
            <a:endParaRPr kumimoji="0" lang="es-E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MU Serif" pitchFamily="2" charset="0"/>
              <a:ea typeface="CMU Serif" pitchFamily="2" charset="0"/>
              <a:cs typeface="CMU Serif" pitchFamily="2" charset="0"/>
            </a:endParaRPr>
          </a:p>
        </p:txBody>
      </p:sp>
      <p:sp>
        <p:nvSpPr>
          <p:cNvPr id="15" name="Cuadro de texto 1"/>
          <p:cNvSpPr txBox="1"/>
          <p:nvPr/>
        </p:nvSpPr>
        <p:spPr>
          <a:xfrm>
            <a:off x="176011" y="6475374"/>
            <a:ext cx="4784494" cy="215444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Mangal"/>
              </a:rPr>
              <a:t>Extraído de </a:t>
            </a:r>
            <a:r>
              <a:rPr kumimoji="0" lang="pt-B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Mangal"/>
                <a:hlinkClick r:id="rId3"/>
              </a:rPr>
              <a:t>Pozuelo-Muñoz</a:t>
            </a:r>
            <a:r>
              <a:rPr kumimoji="0" lang="pt-B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Mangal"/>
                <a:hlinkClick r:id="rId3"/>
              </a:rPr>
              <a:t> y Rodríguez-</a:t>
            </a:r>
            <a:r>
              <a:rPr kumimoji="0" lang="pt-B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Mangal"/>
                <a:hlinkClick r:id="rId3"/>
              </a:rPr>
              <a:t>Casals</a:t>
            </a:r>
            <a:r>
              <a:rPr kumimoji="0" lang="pt-B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Mangal"/>
                <a:hlinkClick r:id="rId3"/>
              </a:rPr>
              <a:t> (2024)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Mangal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4616375" y="1158330"/>
            <a:ext cx="7383841" cy="3471947"/>
            <a:chOff x="4616375" y="1158330"/>
            <a:chExt cx="7383841" cy="3471947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16375" y="1158330"/>
              <a:ext cx="7282871" cy="2400947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5"/>
            <a:srcRect t="9353"/>
            <a:stretch/>
          </p:blipFill>
          <p:spPr>
            <a:xfrm>
              <a:off x="4702067" y="3382297"/>
              <a:ext cx="7298149" cy="1247980"/>
            </a:xfrm>
            <a:prstGeom prst="rect">
              <a:avLst/>
            </a:prstGeom>
          </p:spPr>
        </p:pic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9" y="1433634"/>
            <a:ext cx="4053392" cy="304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2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1654</Words>
  <Application>Microsoft Office PowerPoint</Application>
  <PresentationFormat>Panorámica</PresentationFormat>
  <Paragraphs>214</Paragraphs>
  <Slides>27</Slides>
  <Notes>24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CMU Serif</vt:lpstr>
      <vt:lpstr>Mangal</vt:lpstr>
      <vt:lpstr>Times New Roman</vt:lpstr>
      <vt:lpstr>Wingdings</vt:lpstr>
      <vt:lpstr>Tema de Office</vt:lpstr>
      <vt:lpstr>1_Tema de Office</vt:lpstr>
      <vt:lpstr>Física de partículas en ESO y Bachillerato: Construcción de cámaras de niebla y experimentación en el Aula del Futuro.</vt:lpstr>
      <vt:lpstr>¿Qué vamos a hacer y cómo? </vt:lpstr>
      <vt:lpstr>¿Qué vamos a hacer y cómo?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2.4. Preguntas que se pueden ir haciendo mientras observamos</vt:lpstr>
      <vt:lpstr>Presentación de PowerPoint</vt:lpstr>
      <vt:lpstr>Presentación de PowerPoint</vt:lpstr>
      <vt:lpstr>2.5. Nuestro catálogo de partículas</vt:lpstr>
      <vt:lpstr>2.5. Nuestro catálogo de partículas</vt:lpstr>
      <vt:lpstr>Presentación de PowerPoint</vt:lpstr>
      <vt:lpstr>Presentación de PowerPoint</vt:lpstr>
      <vt:lpstr>CONCLUSIONES</vt:lpstr>
      <vt:lpstr>Perspectivas de futuro</vt:lpstr>
      <vt:lpstr>Agradecimientos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Física de partículas en ESO y Bachillerato: Construcción de cámaras de niebla y experimentación en el Aula del Futuro.</dc:title>
  <dc:creator>usuario</dc:creator>
  <cp:lastModifiedBy>usuario</cp:lastModifiedBy>
  <cp:revision>3</cp:revision>
  <dcterms:created xsi:type="dcterms:W3CDTF">2025-02-04T11:31:02Z</dcterms:created>
  <dcterms:modified xsi:type="dcterms:W3CDTF">2025-02-04T11:40:44Z</dcterms:modified>
</cp:coreProperties>
</file>