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20" roundtripDataSignature="AMtx7miXXwB7N0JD7gbz2iTzJf1L8xU+M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228" y="114"/>
      </p:cViewPr>
      <p:guideLst>
        <p:guide orient="horz" pos="2160"/>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customschemas.google.com/relationships/presentationmetadata" Target="meta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10: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6"/>
        <p:cNvGrpSpPr/>
        <p:nvPr/>
      </p:nvGrpSpPr>
      <p:grpSpPr>
        <a:xfrm>
          <a:off x="0" y="0"/>
          <a:ext cx="0" cy="0"/>
          <a:chOff x="0" y="0"/>
          <a:chExt cx="0" cy="0"/>
        </a:xfrm>
      </p:grpSpPr>
      <p:sp>
        <p:nvSpPr>
          <p:cNvPr id="1317" name="Google Shape;1317;p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8" name="Google Shape;1318;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9" name="Google Shape;1319;p100: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Google Shape;1326;p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7" name="Google Shape;1327;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8" name="Google Shape;1328;p101: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p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8" name="Google Shape;1338;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9" name="Google Shape;1339;p102: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p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8" name="Google Shape;1348;p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9" name="Google Shape;1349;p103: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4" name="Google Shape;1364;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5" name="Google Shape;1365;p104: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Google Shape;1373;p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4" name="Google Shape;1374;p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5" name="Google Shape;1375;p105: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p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2" name="Google Shape;1382;p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3" name="Google Shape;1383;p106: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3"/>
        <p:cNvGrpSpPr/>
        <p:nvPr/>
      </p:nvGrpSpPr>
      <p:grpSpPr>
        <a:xfrm>
          <a:off x="0" y="0"/>
          <a:ext cx="0" cy="0"/>
          <a:chOff x="0" y="0"/>
          <a:chExt cx="0" cy="0"/>
        </a:xfrm>
      </p:grpSpPr>
      <p:sp>
        <p:nvSpPr>
          <p:cNvPr id="1394" name="Google Shape;1394;p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5" name="Google Shape;1395;p1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6" name="Google Shape;1396;p107: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p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6" name="Google Shape;1406;p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7" name="Google Shape;1407;p108: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p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6" name="Google Shape;1416;p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7" name="Google Shape;1417;p109: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11: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5"/>
        <p:cNvGrpSpPr/>
        <p:nvPr/>
      </p:nvGrpSpPr>
      <p:grpSpPr>
        <a:xfrm>
          <a:off x="0" y="0"/>
          <a:ext cx="0" cy="0"/>
          <a:chOff x="0" y="0"/>
          <a:chExt cx="0" cy="0"/>
        </a:xfrm>
      </p:grpSpPr>
      <p:sp>
        <p:nvSpPr>
          <p:cNvPr id="1426" name="Google Shape;1426;p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7" name="Google Shape;1427;p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8" name="Google Shape;1428;p110: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p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7" name="Google Shape;1437;p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8" name="Google Shape;1438;p111: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p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1" name="Google Shape;1451;p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2" name="Google Shape;1452;p112: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Google Shape;1463;p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4" name="Google Shape;1464;p1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5" name="Google Shape;1465;p113: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0"/>
        <p:cNvGrpSpPr/>
        <p:nvPr/>
      </p:nvGrpSpPr>
      <p:grpSpPr>
        <a:xfrm>
          <a:off x="0" y="0"/>
          <a:ext cx="0" cy="0"/>
          <a:chOff x="0" y="0"/>
          <a:chExt cx="0" cy="0"/>
        </a:xfrm>
      </p:grpSpPr>
      <p:sp>
        <p:nvSpPr>
          <p:cNvPr id="1481" name="Google Shape;1481;p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2" name="Google Shape;1482;p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3" name="Google Shape;1483;p114: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12: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13: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14: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15: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16: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17: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18: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p19: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20: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 name="Google Shape;341;p21: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 name="Google Shape;364;p22: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3" name="Google Shape;373;p23: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24: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p25: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p26: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2" name="Google Shape;442;p27: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3" name="Google Shape;473;p28: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2" name="Google Shape;482;p29: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4" name="Google Shape;494;p30: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0" name="Google Shape;510;p31: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p32: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7" name="Google Shape;537;p33: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7" name="Google Shape;547;p34: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 name="Google Shape;556;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7" name="Google Shape;557;p35: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 name="Google Shape;575;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6" name="Google Shape;576;p36: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4" name="Google Shape;584;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p37: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0" name="Google Shape;610;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1" name="Google Shape;611;p38: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9" name="Google Shape;639;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0" name="Google Shape;640;p39: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9" name="Google Shape;669;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0" name="Google Shape;670;p40: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7" name="Google Shape;687;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8" name="Google Shape;688;p41: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7" name="Google Shape;707;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8" name="Google Shape;708;p42: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4" name="Google Shape;724;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5" name="Google Shape;725;p43: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0" name="Google Shape;740;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1" name="Google Shape;741;p44: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4" name="Google Shape;754;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5" name="Google Shape;755;p45: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6" name="Google Shape;766;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7" name="Google Shape;767;p46: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5" name="Google Shape;775;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6" name="Google Shape;776;p47: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3" name="Google Shape;793;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4" name="Google Shape;794;p48: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8" name="Google Shape;808;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9" name="Google Shape;809;p49: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5: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6" name="Google Shape;816;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7" name="Google Shape;817;p50: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9" name="Google Shape;829;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0" name="Google Shape;830;p51: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5" name="Google Shape;835;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6" name="Google Shape;836;p52: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5" name="Google Shape;845;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6" name="Google Shape;846;p53: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6" name="Google Shape;856;p54: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5" name="Google Shape;865;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6" name="Google Shape;866;p55: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7" name="Google Shape;877;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8" name="Google Shape;878;p56: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9" name="Google Shape;889;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0" name="Google Shape;890;p57: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2" name="Google Shape;902;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3" name="Google Shape;903;p58: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1" name="Google Shape;921;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2" name="Google Shape;922;p59: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3.- No se puede trabajar cualquier cosa ni tampoco hace un PPT para contárselo. </a:t>
            </a:r>
            <a:endParaRPr/>
          </a:p>
        </p:txBody>
      </p:sp>
      <p:sp>
        <p:nvSpPr>
          <p:cNvPr id="133" name="Google Shape;133;p6: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2" name="Google Shape;932;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3" name="Google Shape;933;p60: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1" name="Google Shape;941;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2" name="Google Shape;942;p61: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3" name="Google Shape;953;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4" name="Google Shape;954;p62: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5" name="Google Shape;965;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6" name="Google Shape;966;p63: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8" name="Google Shape;978;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9" name="Google Shape;979;p64: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7" name="Google Shape;987;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8" name="Google Shape;988;p65: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6" name="Google Shape;996;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7" name="Google Shape;997;p66: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4" name="Google Shape;1004;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5" name="Google Shape;1005;p67: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2" name="Google Shape;1012;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3" name="Google Shape;1013;p68: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0" name="Google Shape;1020;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1" name="Google Shape;1021;p69: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3.- No se puede trabajar cualquier cosa ni tampoco hace un PPT para contárselo. </a:t>
            </a:r>
            <a:endParaRPr/>
          </a:p>
        </p:txBody>
      </p:sp>
      <p:sp>
        <p:nvSpPr>
          <p:cNvPr id="154" name="Google Shape;154;p7: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8" name="Google Shape;1028;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9" name="Google Shape;1029;p70: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0" name="Google Shape;1040;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1" name="Google Shape;1041;p71: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1" name="Google Shape;1051;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2" name="Google Shape;1052;p72: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6" name="Google Shape;1066;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7" name="Google Shape;1067;p73: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5" name="Google Shape;1075;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6" name="Google Shape;1076;p74: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4" name="Google Shape;1084;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5" name="Google Shape;1085;p75: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3" name="Google Shape;1093;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4" name="Google Shape;1094;p76: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3" name="Google Shape;1103;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4" name="Google Shape;1104;p77: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2" name="Google Shape;1112;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3" name="Google Shape;1113;p78: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1" name="Google Shape;1121;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2" name="Google Shape;1122;p79: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8: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9" name="Google Shape;1129;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0" name="Google Shape;1130;p80: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7" name="Google Shape;1137;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8" name="Google Shape;1138;p81: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p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8" name="Google Shape;1148;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9" name="Google Shape;1149;p82: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8" name="Google Shape;1158;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9" name="Google Shape;1159;p83: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9" name="Google Shape;1169;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0" name="Google Shape;1170;p84: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p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8" name="Google Shape;1178;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9" name="Google Shape;1179;p85: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8" name="Google Shape;1188;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9" name="Google Shape;1189;p86: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7" name="Google Shape;1197;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8" name="Google Shape;1198;p87: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p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6" name="Google Shape;1206;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7" name="Google Shape;1207;p88: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Google Shape;1215;p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6" name="Google Shape;1216;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7" name="Google Shape;1217;p89: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p9: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6" name="Google Shape;1226;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7" name="Google Shape;1227;p90: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p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4" name="Google Shape;1234;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5" name="Google Shape;1235;p91: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p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2" name="Google Shape;1242;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3" name="Google Shape;1243;p92: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p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0" name="Google Shape;1250;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1" name="Google Shape;1251;p93: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p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8" name="Google Shape;1258;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9" name="Google Shape;1259;p94: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Google Shape;1265;p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6" name="Google Shape;1266;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7" name="Google Shape;1267;p95: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p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3" name="Google Shape;1273;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4" name="Google Shape;1274;p96: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9"/>
        <p:cNvGrpSpPr/>
        <p:nvPr/>
      </p:nvGrpSpPr>
      <p:grpSpPr>
        <a:xfrm>
          <a:off x="0" y="0"/>
          <a:ext cx="0" cy="0"/>
          <a:chOff x="0" y="0"/>
          <a:chExt cx="0" cy="0"/>
        </a:xfrm>
      </p:grpSpPr>
      <p:sp>
        <p:nvSpPr>
          <p:cNvPr id="1280" name="Google Shape;1280;p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1" name="Google Shape;1281;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2" name="Google Shape;1282;p97: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p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3" name="Google Shape;1293;p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4" name="Google Shape;1294;p98: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Google Shape;1306;p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7" name="Google Shape;1307;p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8" name="Google Shape;1308;p99: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Contenidos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5"/>
        <p:cNvGrpSpPr/>
        <p:nvPr/>
      </p:nvGrpSpPr>
      <p:grpSpPr>
        <a:xfrm>
          <a:off x="0" y="0"/>
          <a:ext cx="0" cy="0"/>
          <a:chOff x="0" y="0"/>
          <a:chExt cx="0" cy="0"/>
        </a:xfrm>
      </p:grpSpPr>
      <p:sp>
        <p:nvSpPr>
          <p:cNvPr id="16" name="Google Shape;16;p116"/>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16"/>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11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1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1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2"/>
        <p:cNvGrpSpPr/>
        <p:nvPr/>
      </p:nvGrpSpPr>
      <p:grpSpPr>
        <a:xfrm>
          <a:off x="0" y="0"/>
          <a:ext cx="0" cy="0"/>
          <a:chOff x="0" y="0"/>
          <a:chExt cx="0" cy="0"/>
        </a:xfrm>
      </p:grpSpPr>
      <p:sp>
        <p:nvSpPr>
          <p:cNvPr id="73" name="Google Shape;73;p12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25"/>
          <p:cNvSpPr txBox="1">
            <a:spLocks noGrp="1"/>
          </p:cNvSpPr>
          <p:nvPr>
            <p:ph type="body" idx="1"/>
          </p:nvPr>
        </p:nvSpPr>
        <p:spPr>
          <a:xfrm rot="5400000">
            <a:off x="3833019" y="-1623218"/>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2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2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2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8"/>
        <p:cNvGrpSpPr/>
        <p:nvPr/>
      </p:nvGrpSpPr>
      <p:grpSpPr>
        <a:xfrm>
          <a:off x="0" y="0"/>
          <a:ext cx="0" cy="0"/>
          <a:chOff x="0" y="0"/>
          <a:chExt cx="0" cy="0"/>
        </a:xfrm>
      </p:grpSpPr>
      <p:sp>
        <p:nvSpPr>
          <p:cNvPr id="79" name="Google Shape;79;p126"/>
          <p:cNvSpPr txBox="1">
            <a:spLocks noGrp="1"/>
          </p:cNvSpPr>
          <p:nvPr>
            <p:ph type="title"/>
          </p:nvPr>
        </p:nvSpPr>
        <p:spPr>
          <a:xfrm rot="5400000">
            <a:off x="7285038" y="1828802"/>
            <a:ext cx="5851525"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6"/>
          <p:cNvSpPr txBox="1">
            <a:spLocks noGrp="1"/>
          </p:cNvSpPr>
          <p:nvPr>
            <p:ph type="body" idx="1"/>
          </p:nvPr>
        </p:nvSpPr>
        <p:spPr>
          <a:xfrm rot="5400000">
            <a:off x="1697038"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1"/>
        <p:cNvGrpSpPr/>
        <p:nvPr/>
      </p:nvGrpSpPr>
      <p:grpSpPr>
        <a:xfrm>
          <a:off x="0" y="0"/>
          <a:ext cx="0" cy="0"/>
          <a:chOff x="0" y="0"/>
          <a:chExt cx="0" cy="0"/>
        </a:xfrm>
      </p:grpSpPr>
      <p:sp>
        <p:nvSpPr>
          <p:cNvPr id="22" name="Google Shape;22;p11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17"/>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11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1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1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7"/>
        <p:cNvGrpSpPr/>
        <p:nvPr/>
      </p:nvGrpSpPr>
      <p:grpSpPr>
        <a:xfrm>
          <a:off x="0" y="0"/>
          <a:ext cx="0" cy="0"/>
          <a:chOff x="0" y="0"/>
          <a:chExt cx="0" cy="0"/>
        </a:xfrm>
      </p:grpSpPr>
      <p:sp>
        <p:nvSpPr>
          <p:cNvPr id="28" name="Google Shape;28;p118"/>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18"/>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11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1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1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3"/>
        <p:cNvGrpSpPr/>
        <p:nvPr/>
      </p:nvGrpSpPr>
      <p:grpSpPr>
        <a:xfrm>
          <a:off x="0" y="0"/>
          <a:ext cx="0" cy="0"/>
          <a:chOff x="0" y="0"/>
          <a:chExt cx="0" cy="0"/>
        </a:xfrm>
      </p:grpSpPr>
      <p:sp>
        <p:nvSpPr>
          <p:cNvPr id="34" name="Google Shape;34;p11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19"/>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119"/>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11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1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1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0"/>
        <p:cNvGrpSpPr/>
        <p:nvPr/>
      </p:nvGrpSpPr>
      <p:grpSpPr>
        <a:xfrm>
          <a:off x="0" y="0"/>
          <a:ext cx="0" cy="0"/>
          <a:chOff x="0" y="0"/>
          <a:chExt cx="0" cy="0"/>
        </a:xfrm>
      </p:grpSpPr>
      <p:sp>
        <p:nvSpPr>
          <p:cNvPr id="41" name="Google Shape;41;p12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20"/>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120"/>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120"/>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120"/>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12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2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2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49"/>
        <p:cNvGrpSpPr/>
        <p:nvPr/>
      </p:nvGrpSpPr>
      <p:grpSpPr>
        <a:xfrm>
          <a:off x="0" y="0"/>
          <a:ext cx="0" cy="0"/>
          <a:chOff x="0" y="0"/>
          <a:chExt cx="0" cy="0"/>
        </a:xfrm>
      </p:grpSpPr>
      <p:sp>
        <p:nvSpPr>
          <p:cNvPr id="50" name="Google Shape;50;p12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2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2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2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4"/>
        <p:cNvGrpSpPr/>
        <p:nvPr/>
      </p:nvGrpSpPr>
      <p:grpSpPr>
        <a:xfrm>
          <a:off x="0" y="0"/>
          <a:ext cx="0" cy="0"/>
          <a:chOff x="0" y="0"/>
          <a:chExt cx="0" cy="0"/>
        </a:xfrm>
      </p:grpSpPr>
      <p:sp>
        <p:nvSpPr>
          <p:cNvPr id="55" name="Google Shape;55;p1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8"/>
        <p:cNvGrpSpPr/>
        <p:nvPr/>
      </p:nvGrpSpPr>
      <p:grpSpPr>
        <a:xfrm>
          <a:off x="0" y="0"/>
          <a:ext cx="0" cy="0"/>
          <a:chOff x="0" y="0"/>
          <a:chExt cx="0" cy="0"/>
        </a:xfrm>
      </p:grpSpPr>
      <p:sp>
        <p:nvSpPr>
          <p:cNvPr id="59" name="Google Shape;59;p123"/>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23"/>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123"/>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12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2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2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5"/>
        <p:cNvGrpSpPr/>
        <p:nvPr/>
      </p:nvGrpSpPr>
      <p:grpSpPr>
        <a:xfrm>
          <a:off x="0" y="0"/>
          <a:ext cx="0" cy="0"/>
          <a:chOff x="0" y="0"/>
          <a:chExt cx="0" cy="0"/>
        </a:xfrm>
      </p:grpSpPr>
      <p:sp>
        <p:nvSpPr>
          <p:cNvPr id="66" name="Google Shape;66;p124"/>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24"/>
          <p:cNvSpPr>
            <a:spLocks noGrp="1"/>
          </p:cNvSpPr>
          <p:nvPr>
            <p:ph type="pic" idx="2"/>
          </p:nvPr>
        </p:nvSpPr>
        <p:spPr>
          <a:xfrm>
            <a:off x="2389717" y="612775"/>
            <a:ext cx="7315200" cy="4114800"/>
          </a:xfrm>
          <a:prstGeom prst="rect">
            <a:avLst/>
          </a:prstGeom>
          <a:noFill/>
          <a:ln>
            <a:noFill/>
          </a:ln>
        </p:spPr>
      </p:sp>
      <p:sp>
        <p:nvSpPr>
          <p:cNvPr id="68" name="Google Shape;68;p124"/>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2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2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2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15"/>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1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1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1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scielo.org.mx/scielo.php?script=sci_arttext&amp;pid=S0187-893X2022000200181" TargetMode="External"/></Relationships>
</file>

<file path=ppt/slides/_rels/slide100.xml.rels><?xml version="1.0" encoding="UTF-8" standalone="yes"?>
<Relationships xmlns="http://schemas.openxmlformats.org/package/2006/relationships"><Relationship Id="rId3" Type="http://schemas.openxmlformats.org/officeDocument/2006/relationships/hyperlink" Target="https://particleadventure.org/other/othersites.html" TargetMode="External"/><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10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image" Target="../media/image163.png"/><Relationship Id="rId4" Type="http://schemas.openxmlformats.org/officeDocument/2006/relationships/image" Target="../media/image162.png"/></Relationships>
</file>

<file path=ppt/slides/_rels/slide10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164.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hyperlink" Target="https://www.nuledo.com/es/" TargetMode="Externa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image" Target="../media/image169.jpg"/><Relationship Id="rId5" Type="http://schemas.openxmlformats.org/officeDocument/2006/relationships/image" Target="../media/image168.jpg"/><Relationship Id="rId4" Type="http://schemas.openxmlformats.org/officeDocument/2006/relationships/image" Target="../media/image167.jp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https://home.cern/news/news/experiments/how-make-your-own-cloud-chamber" TargetMode="External"/><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hyperlink" Target="https://www.youtube.com/watch?v=D77MWTbufbs"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image" Target="../media/image173.jpg"/><Relationship Id="rId5" Type="http://schemas.openxmlformats.org/officeDocument/2006/relationships/image" Target="../media/image172.jpg"/><Relationship Id="rId4" Type="http://schemas.openxmlformats.org/officeDocument/2006/relationships/image" Target="../media/image171.jp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10.xml"/><Relationship Id="rId1" Type="http://schemas.openxmlformats.org/officeDocument/2006/relationships/slideLayout" Target="../slideLayouts/slideLayout2.xml"/><Relationship Id="rId5" Type="http://schemas.openxmlformats.org/officeDocument/2006/relationships/image" Target="../media/image176.png"/><Relationship Id="rId4" Type="http://schemas.openxmlformats.org/officeDocument/2006/relationships/image" Target="../media/image175.png"/></Relationships>
</file>

<file path=ppt/slides/_rels/slide111.xml.rels><?xml version="1.0" encoding="UTF-8" standalone="yes"?>
<Relationships xmlns="http://schemas.openxmlformats.org/package/2006/relationships"><Relationship Id="rId8" Type="http://schemas.openxmlformats.org/officeDocument/2006/relationships/image" Target="../media/image182.jpg"/><Relationship Id="rId3" Type="http://schemas.openxmlformats.org/officeDocument/2006/relationships/image" Target="../media/image177.png"/><Relationship Id="rId7" Type="http://schemas.openxmlformats.org/officeDocument/2006/relationships/image" Target="../media/image181.png"/><Relationship Id="rId2" Type="http://schemas.openxmlformats.org/officeDocument/2006/relationships/notesSlide" Target="../notesSlides/notesSlide111.xml"/><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 Id="rId9" Type="http://schemas.openxmlformats.org/officeDocument/2006/relationships/image" Target="../media/image183.png"/></Relationships>
</file>

<file path=ppt/slides/_rels/slide112.xml.rels><?xml version="1.0" encoding="UTF-8" standalone="yes"?>
<Relationships xmlns="http://schemas.openxmlformats.org/package/2006/relationships"><Relationship Id="rId3" Type="http://schemas.openxmlformats.org/officeDocument/2006/relationships/image" Target="../media/image184.png"/><Relationship Id="rId7" Type="http://schemas.openxmlformats.org/officeDocument/2006/relationships/image" Target="../media/image188.png"/><Relationship Id="rId2" Type="http://schemas.openxmlformats.org/officeDocument/2006/relationships/notesSlide" Target="../notesSlides/notesSlide112.xml"/><Relationship Id="rId1" Type="http://schemas.openxmlformats.org/officeDocument/2006/relationships/slideLayout" Target="../slideLayouts/slideLayout2.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s>
</file>

<file path=ppt/slides/_rels/slide113.xml.rels><?xml version="1.0" encoding="UTF-8" standalone="yes"?>
<Relationships xmlns="http://schemas.openxmlformats.org/package/2006/relationships"><Relationship Id="rId8" Type="http://schemas.openxmlformats.org/officeDocument/2006/relationships/image" Target="../media/image194.jpg"/><Relationship Id="rId3" Type="http://schemas.openxmlformats.org/officeDocument/2006/relationships/image" Target="../media/image189.jpg"/><Relationship Id="rId7" Type="http://schemas.openxmlformats.org/officeDocument/2006/relationships/image" Target="../media/image193.jpg"/><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image" Target="../media/image192.jpg"/><Relationship Id="rId5" Type="http://schemas.openxmlformats.org/officeDocument/2006/relationships/image" Target="../media/image191.jpg"/><Relationship Id="rId4" Type="http://schemas.openxmlformats.org/officeDocument/2006/relationships/image" Target="../media/image190.jpg"/></Relationships>
</file>

<file path=ppt/slides/_rels/slide114.xml.rels><?xml version="1.0" encoding="UTF-8" standalone="yes"?>
<Relationships xmlns="http://schemas.openxmlformats.org/package/2006/relationships"><Relationship Id="rId3" Type="http://schemas.openxmlformats.org/officeDocument/2006/relationships/image" Target="../media/image195.png"/><Relationship Id="rId7" Type="http://schemas.openxmlformats.org/officeDocument/2006/relationships/image" Target="../media/image199.png"/><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aulia.bifi.es/proyecto-de-investigacion/" TargetMode="Externa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htwins.net/scale2/" TargetMode="Externa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7.gif"/><Relationship Id="rId7"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hyperlink" Target="https://aziza-physics.com/en/heisenberg-and-schrodinger-are-driving-together-one-da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png"/><Relationship Id="rId7"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png"/><Relationship Id="rId9"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6.png"/><Relationship Id="rId4" Type="http://schemas.openxmlformats.org/officeDocument/2006/relationships/image" Target="../media/image35.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41.png"/><Relationship Id="rId21" Type="http://schemas.openxmlformats.org/officeDocument/2006/relationships/image" Target="../media/image59.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notesSlide" Target="../notesSlides/notesSlide27.xml"/><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24" Type="http://schemas.openxmlformats.org/officeDocument/2006/relationships/image" Target="../media/image61.png"/><Relationship Id="rId5" Type="http://schemas.openxmlformats.org/officeDocument/2006/relationships/image" Target="../media/image43.png"/><Relationship Id="rId15" Type="http://schemas.openxmlformats.org/officeDocument/2006/relationships/image" Target="../media/image53.png"/><Relationship Id="rId23" Type="http://schemas.openxmlformats.org/officeDocument/2006/relationships/image" Target="../media/image60.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 Id="rId22" Type="http://schemas.openxmlformats.org/officeDocument/2006/relationships/hyperlink" Target="https://grupobcc.com/speakers/alvaro-de-rujula/"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5.png"/><Relationship Id="rId7"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7.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7.pn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hyperlink" Target="https://home.cern/resources/video/physics/standard-model-animated"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home.cern/resources/video/physics/standard-model-animated"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hyperlink" Target="https://home.cern/resources/video/physics/standard-model-animated"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htwins.net/scale2/"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10.png"/><Relationship Id="rId4" Type="http://schemas.openxmlformats.org/officeDocument/2006/relationships/image" Target="../media/image72.png"/><Relationship Id="rId9" Type="http://schemas.openxmlformats.org/officeDocument/2006/relationships/image" Target="../media/image77.png"/></Relationships>
</file>

<file path=ppt/slides/_rels/slide3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10.png"/><Relationship Id="rId4" Type="http://schemas.openxmlformats.org/officeDocument/2006/relationships/image" Target="../media/image72.png"/><Relationship Id="rId9" Type="http://schemas.openxmlformats.org/officeDocument/2006/relationships/image" Target="../media/image77.png"/></Relationships>
</file>

<file path=ppt/slides/_rels/slide3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10.png"/><Relationship Id="rId4" Type="http://schemas.openxmlformats.org/officeDocument/2006/relationships/image" Target="../media/image72.png"/><Relationship Id="rId9" Type="http://schemas.openxmlformats.org/officeDocument/2006/relationships/image" Target="../media/image78.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1.jpg"/><Relationship Id="rId7" Type="http://schemas.openxmlformats.org/officeDocument/2006/relationships/image" Target="../media/image85.jp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home.cern/resources/video/physics/standard-model-animated"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hyperlink" Target="https://aulia.bifi.es/proyecto-de-investigacion/"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home.cern/resources/video/physics/standard-model-animated"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92.jpg"/><Relationship Id="rId4" Type="http://schemas.openxmlformats.org/officeDocument/2006/relationships/image" Target="../media/image10.png"/></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s://www.youtube.com/watch?v=pAK_phiroYk"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1.jpg"/><Relationship Id="rId4" Type="http://schemas.openxmlformats.org/officeDocument/2006/relationships/image" Target="../media/image95.jpg"/></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00.jpg"/></Relationships>
</file>

<file path=ppt/slides/_rels/slide56.xml.rels><?xml version="1.0" encoding="UTF-8" standalone="yes"?>
<Relationships xmlns="http://schemas.openxmlformats.org/package/2006/relationships"><Relationship Id="rId3" Type="http://schemas.openxmlformats.org/officeDocument/2006/relationships/hyperlink" Target="https://www.mapa.gob.es/gl/pesca/temas/innovacion/mapa_icts.aspx"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01.jpg"/></Relationships>
</file>

<file path=ppt/slides/_rels/slide57.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jpg"/></Relationships>
</file>

<file path=ppt/slides/_rels/slide58.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jpg"/></Relationships>
</file>

<file path=ppt/slides/_rels/slide5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hyperlink" Target="https://www.i-cpan.es/es/content/cient%C3%ADficos-de-la-universidad-de-zaragoza-lideran-la-b%C3%BAsqueda-m%C3%A1s-precisa-de-axiones-una"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hyperlink" Target="https://indico.cern.ch/event/447027/contributions/1111311/attachments/1156272/1662210/intro_fis_particulas_2015.pdf" TargetMode="External"/><Relationship Id="rId4" Type="http://schemas.openxmlformats.org/officeDocument/2006/relationships/image" Target="../media/image116.png"/></Relationships>
</file>

<file path=ppt/slides/_rels/slide6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hyperlink" Target="https://indico.cern.ch/event/447027/contributions/1111311/attachments/1156272/1662210/intro_fis_particulas_2015.pdf" TargetMode="External"/><Relationship Id="rId4" Type="http://schemas.openxmlformats.org/officeDocument/2006/relationships/image" Target="../media/image118.png"/></Relationships>
</file>

<file path=ppt/slides/_rels/slide63.xml.rels><?xml version="1.0" encoding="UTF-8" standalone="yes"?>
<Relationships xmlns="http://schemas.openxmlformats.org/package/2006/relationships"><Relationship Id="rId3" Type="http://schemas.openxmlformats.org/officeDocument/2006/relationships/hyperlink" Target="https://indico.cern.ch/event/447027/contributions/1111311/attachments/1156272/1662210/intro_fis_particulas_2015.pdf"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hyperlink" Target="https://aulia.bifi.es/proyecto-de-investigacion/" TargetMode="External"/><Relationship Id="rId5" Type="http://schemas.openxmlformats.org/officeDocument/2006/relationships/image" Target="../media/image120.png"/><Relationship Id="rId4" Type="http://schemas.openxmlformats.org/officeDocument/2006/relationships/image" Target="../media/image119.png"/></Relationships>
</file>

<file path=ppt/slides/_rels/slide64.xml.rels><?xml version="1.0" encoding="UTF-8" standalone="yes"?>
<Relationships xmlns="http://schemas.openxmlformats.org/package/2006/relationships"><Relationship Id="rId3" Type="http://schemas.openxmlformats.org/officeDocument/2006/relationships/hyperlink" Target="https://indico.cern.ch/event/447027/contributions/1111311/attachments/1156272/1662210/intro_fis_particulas_2015.pdf"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6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hyperlink" Target="https://educagob.educacionyfp.gob.es/curriculo/curriculo-lomloe/menu-curriculos-basicos/ed-secundaria-obligatoria/materias/fisica-quimica/criterios-eval-primer-tercer-curso.html" TargetMode="External"/><Relationship Id="rId5" Type="http://schemas.openxmlformats.org/officeDocument/2006/relationships/image" Target="../media/image130.png"/><Relationship Id="rId4" Type="http://schemas.openxmlformats.org/officeDocument/2006/relationships/image" Target="../media/image129.png"/></Relationships>
</file>

<file path=ppt/slides/_rels/slide7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7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hyperlink" Target="https://educagob.educacionyfp.gob.es/curriculo/curriculo-lomloe/menu-curriculos-basicos/ed-secundaria-obligatoria/materias/fisica-quimica/criterios-eval-primer-tercer-curso.html"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educagob.educacionyfp.gob.es/curriculo/curriculo-lomloe/menu-curriculos-basicos/ed-secundaria-obligatoria/materias/fisica-quimica/criterios-eval-primer-tercer-curso.html"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7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7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hyperlink" Target="https://www.iesbajoaragon.com/~fisica/apuntes.html" TargetMode="Externa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42.jpg"/></Relationships>
</file>

<file path=ppt/slides/_rels/slide84.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145.jpg"/></Relationships>
</file>

<file path=ppt/slides/_rels/slide86.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48.jpg"/></Relationships>
</file>

<file path=ppt/slides/_rels/slide88.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hyperlink" Target="https://www.scielo.org.mx/scielo.php?script=sci_arttext&amp;pid=S0187-893X2022000200181"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s://www.youtube.com/watch?v=2pQbYlCPAKM" TargetMode="External"/><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media/image157.png"/><Relationship Id="rId5" Type="http://schemas.openxmlformats.org/officeDocument/2006/relationships/hyperlink" Target="https://www.youtube.com/watch?v=Ngd7b3rnDZU" TargetMode="External"/><Relationship Id="rId4" Type="http://schemas.openxmlformats.org/officeDocument/2006/relationships/image" Target="../media/image156.jpg"/></Relationships>
</file>

<file path=ppt/slides/_rels/slide98.xml.rels><?xml version="1.0" encoding="UTF-8" standalone="yes"?>
<Relationships xmlns="http://schemas.openxmlformats.org/package/2006/relationships"><Relationship Id="rId3" Type="http://schemas.openxmlformats.org/officeDocument/2006/relationships/hyperlink" Target="https://visits.web.cern.ch/" TargetMode="External"/><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99.xml.rels><?xml version="1.0" encoding="UTF-8" standalone="yes"?>
<Relationships xmlns="http://schemas.openxmlformats.org/package/2006/relationships"><Relationship Id="rId3" Type="http://schemas.openxmlformats.org/officeDocument/2006/relationships/hyperlink" Target="https://opendata.cern.ch/record/545" TargetMode="External"/><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4151784" y="431255"/>
            <a:ext cx="6516216" cy="191683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000"/>
              <a:buFont typeface="Calibri"/>
              <a:buNone/>
            </a:pPr>
            <a:r>
              <a:rPr lang="es-ES" sz="3000" b="1" i="1"/>
              <a:t>Física de partículas en ESO y Bachillerato:</a:t>
            </a:r>
            <a:br>
              <a:rPr lang="es-ES" sz="3000" b="1" i="1"/>
            </a:br>
            <a:r>
              <a:rPr lang="es-ES" sz="3000" b="1" i="1"/>
              <a:t>Construcción de cámaras de niebla y</a:t>
            </a:r>
            <a:br>
              <a:rPr lang="es-ES" sz="3000" b="1" i="1"/>
            </a:br>
            <a:r>
              <a:rPr lang="es-ES" sz="3000" b="1" i="1"/>
              <a:t>experimentación en el Aula del Futuro.</a:t>
            </a:r>
            <a:endParaRPr sz="3000" i="1" dirty="0"/>
          </a:p>
        </p:txBody>
      </p:sp>
      <p:sp>
        <p:nvSpPr>
          <p:cNvPr id="89" name="Google Shape;89;p1"/>
          <p:cNvSpPr txBox="1"/>
          <p:nvPr/>
        </p:nvSpPr>
        <p:spPr>
          <a:xfrm>
            <a:off x="2666999" y="869338"/>
            <a:ext cx="6858000" cy="728545"/>
          </a:xfrm>
          <a:prstGeom prst="rect">
            <a:avLst/>
          </a:prstGeom>
          <a:noFill/>
          <a:ln>
            <a:noFill/>
          </a:ln>
        </p:spPr>
        <p:txBody>
          <a:bodyPr spcFirstLastPara="1" wrap="square" lIns="68575" tIns="34275" rIns="68575" bIns="34275" anchor="b" anchorCtr="0">
            <a:noAutofit/>
          </a:bodyPr>
          <a:lstStyle/>
          <a:p>
            <a:pPr marL="0" marR="0" lvl="0" indent="0" algn="ctr" rtl="0">
              <a:lnSpc>
                <a:spcPct val="90000"/>
              </a:lnSpc>
              <a:spcBef>
                <a:spcPts val="0"/>
              </a:spcBef>
              <a:spcAft>
                <a:spcPts val="0"/>
              </a:spcAft>
              <a:buClr>
                <a:schemeClr val="dk1"/>
              </a:buClr>
              <a:buSzPts val="3000"/>
              <a:buFont typeface="Calibri"/>
              <a:buNone/>
            </a:pPr>
            <a:r>
              <a:rPr lang="es-ES" sz="3000" b="1" i="0" u="none" strike="noStrike" cap="none">
                <a:solidFill>
                  <a:schemeClr val="dk1"/>
                </a:solidFill>
                <a:latin typeface="Calibri"/>
                <a:ea typeface="Calibri"/>
                <a:cs typeface="Calibri"/>
                <a:sym typeface="Calibri"/>
              </a:rPr>
              <a:t> </a:t>
            </a:r>
            <a:endParaRPr sz="3000" b="0" i="0" u="none" strike="noStrike" cap="none">
              <a:solidFill>
                <a:schemeClr val="dk1"/>
              </a:solidFill>
              <a:latin typeface="Calibri"/>
              <a:ea typeface="Calibri"/>
              <a:cs typeface="Calibri"/>
              <a:sym typeface="Calibri"/>
            </a:endParaRPr>
          </a:p>
        </p:txBody>
      </p:sp>
      <p:sp>
        <p:nvSpPr>
          <p:cNvPr id="90" name="Google Shape;90;p1"/>
          <p:cNvSpPr txBox="1">
            <a:spLocks noGrp="1"/>
          </p:cNvSpPr>
          <p:nvPr>
            <p:ph type="subTitle" idx="1"/>
          </p:nvPr>
        </p:nvSpPr>
        <p:spPr>
          <a:xfrm>
            <a:off x="4297152" y="4072077"/>
            <a:ext cx="7645466" cy="1546547"/>
          </a:xfrm>
          <a:prstGeom prst="rect">
            <a:avLst/>
          </a:prstGeom>
          <a:noFill/>
          <a:ln>
            <a:noFill/>
          </a:ln>
        </p:spPr>
        <p:txBody>
          <a:bodyPr spcFirstLastPara="1" wrap="square" lIns="68575" tIns="34275" rIns="68575" bIns="34275" anchor="ctr" anchorCtr="0">
            <a:spAutoFit/>
          </a:bodyPr>
          <a:lstStyle/>
          <a:p>
            <a:pPr marL="0" lvl="0" indent="0" algn="l" rtl="0">
              <a:lnSpc>
                <a:spcPct val="120000"/>
              </a:lnSpc>
              <a:spcBef>
                <a:spcPts val="0"/>
              </a:spcBef>
              <a:spcAft>
                <a:spcPts val="0"/>
              </a:spcAft>
              <a:buClr>
                <a:schemeClr val="dk1"/>
              </a:buClr>
              <a:buSzPts val="1600"/>
              <a:buNone/>
            </a:pPr>
            <a:r>
              <a:rPr lang="es-ES" sz="1600" b="1" dirty="0">
                <a:solidFill>
                  <a:schemeClr val="dk1"/>
                </a:solidFill>
              </a:rPr>
              <a:t>Lugar: </a:t>
            </a:r>
            <a:r>
              <a:rPr lang="es-ES" sz="1600" dirty="0">
                <a:solidFill>
                  <a:schemeClr val="dk1"/>
                </a:solidFill>
              </a:rPr>
              <a:t>Aula del Futuro del CP Juan de Lanuza</a:t>
            </a:r>
            <a:endParaRPr sz="1600" dirty="0">
              <a:solidFill>
                <a:schemeClr val="dk1"/>
              </a:solidFill>
            </a:endParaRPr>
          </a:p>
          <a:p>
            <a:pPr marL="0" lvl="0" indent="0" algn="l" rtl="0">
              <a:lnSpc>
                <a:spcPct val="120000"/>
              </a:lnSpc>
              <a:spcBef>
                <a:spcPts val="0"/>
              </a:spcBef>
              <a:spcAft>
                <a:spcPts val="0"/>
              </a:spcAft>
              <a:buClr>
                <a:schemeClr val="dk1"/>
              </a:buClr>
              <a:buSzPts val="1600"/>
              <a:buNone/>
            </a:pPr>
            <a:r>
              <a:rPr lang="es-ES" sz="1600" b="1" dirty="0">
                <a:solidFill>
                  <a:schemeClr val="dk1"/>
                </a:solidFill>
              </a:rPr>
              <a:t>Dirigido a: </a:t>
            </a:r>
            <a:r>
              <a:rPr lang="es-ES" sz="1600" dirty="0">
                <a:solidFill>
                  <a:schemeClr val="dk1"/>
                </a:solidFill>
              </a:rPr>
              <a:t>Profesorado Secundaria y bachillerato</a:t>
            </a:r>
            <a:endParaRPr dirty="0"/>
          </a:p>
          <a:p>
            <a:pPr marL="0" lvl="0" indent="0" algn="l" rtl="0">
              <a:lnSpc>
                <a:spcPct val="120000"/>
              </a:lnSpc>
              <a:spcBef>
                <a:spcPts val="0"/>
              </a:spcBef>
              <a:spcAft>
                <a:spcPts val="0"/>
              </a:spcAft>
              <a:buClr>
                <a:srgbClr val="888888"/>
              </a:buClr>
              <a:buSzPts val="1600"/>
              <a:buNone/>
            </a:pPr>
            <a:r>
              <a:rPr lang="es-ES" sz="1600" b="1" dirty="0"/>
              <a:t>Impartido por:</a:t>
            </a:r>
            <a:r>
              <a:rPr lang="es-ES" sz="1600" dirty="0"/>
              <a:t> Jorge Pozuelo Muñoz, profesor del Área de Didáctica de las Ciencias Experimentales de la Facultad de Educación de Zaragoza </a:t>
            </a:r>
            <a:r>
              <a:rPr lang="es-ES" sz="1600" dirty="0">
                <a:solidFill>
                  <a:schemeClr val="dk1"/>
                </a:solidFill>
              </a:rPr>
              <a:t> </a:t>
            </a:r>
          </a:p>
          <a:p>
            <a:pPr marL="0" lvl="0" indent="0" algn="l" rtl="0">
              <a:lnSpc>
                <a:spcPct val="120000"/>
              </a:lnSpc>
              <a:spcBef>
                <a:spcPts val="0"/>
              </a:spcBef>
              <a:spcAft>
                <a:spcPts val="0"/>
              </a:spcAft>
              <a:buClr>
                <a:srgbClr val="888888"/>
              </a:buClr>
              <a:buSzPts val="1600"/>
              <a:buNone/>
            </a:pPr>
            <a:r>
              <a:rPr lang="es-ES" sz="1400" b="1" dirty="0">
                <a:solidFill>
                  <a:schemeClr val="dk1"/>
                </a:solidFill>
              </a:rPr>
              <a:t>Coordina:</a:t>
            </a:r>
            <a:r>
              <a:rPr lang="es-ES" sz="1400" dirty="0">
                <a:solidFill>
                  <a:schemeClr val="dk1"/>
                </a:solidFill>
              </a:rPr>
              <a:t> Carmen </a:t>
            </a:r>
            <a:r>
              <a:rPr lang="es-ES" sz="1400" dirty="0" err="1">
                <a:solidFill>
                  <a:schemeClr val="dk1"/>
                </a:solidFill>
              </a:rPr>
              <a:t>Julve</a:t>
            </a:r>
            <a:r>
              <a:rPr lang="es-ES" sz="1400" dirty="0">
                <a:solidFill>
                  <a:schemeClr val="dk1"/>
                </a:solidFill>
              </a:rPr>
              <a:t> Tiestos-Asesoría STEAM CP Juan de Lanuza</a:t>
            </a:r>
            <a:endParaRPr sz="1400" dirty="0"/>
          </a:p>
        </p:txBody>
      </p:sp>
      <p:pic>
        <p:nvPicPr>
          <p:cNvPr id="91" name="Google Shape;91;p1"/>
          <p:cNvPicPr preferRelativeResize="0"/>
          <p:nvPr/>
        </p:nvPicPr>
        <p:blipFill rotWithShape="1">
          <a:blip r:embed="rId3">
            <a:alphaModFix/>
          </a:blip>
          <a:srcRect r="74412"/>
          <a:stretch/>
        </p:blipFill>
        <p:spPr>
          <a:xfrm>
            <a:off x="2026763" y="775377"/>
            <a:ext cx="1964040" cy="4317569"/>
          </a:xfrm>
          <a:prstGeom prst="rect">
            <a:avLst/>
          </a:prstGeom>
          <a:noFill/>
          <a:ln>
            <a:noFill/>
          </a:ln>
        </p:spPr>
      </p:pic>
      <p:pic>
        <p:nvPicPr>
          <p:cNvPr id="92" name="Google Shape;92;p1"/>
          <p:cNvPicPr preferRelativeResize="0"/>
          <p:nvPr/>
        </p:nvPicPr>
        <p:blipFill rotWithShape="1">
          <a:blip r:embed="rId4">
            <a:alphaModFix/>
          </a:blip>
          <a:srcRect/>
          <a:stretch/>
        </p:blipFill>
        <p:spPr>
          <a:xfrm>
            <a:off x="7824192" y="5753074"/>
            <a:ext cx="2904066" cy="988294"/>
          </a:xfrm>
          <a:prstGeom prst="rect">
            <a:avLst/>
          </a:prstGeom>
          <a:noFill/>
          <a:ln>
            <a:noFill/>
          </a:ln>
        </p:spPr>
      </p:pic>
      <p:pic>
        <p:nvPicPr>
          <p:cNvPr id="93" name="Google Shape;93;p1" descr="https://gic.unizar.es/sites/gic/files/identidadCorporativa/logo%20general/Logo%20general%201474/logo%20UZ%201474.png"/>
          <p:cNvPicPr preferRelativeResize="0"/>
          <p:nvPr/>
        </p:nvPicPr>
        <p:blipFill rotWithShape="1">
          <a:blip r:embed="rId5">
            <a:alphaModFix/>
          </a:blip>
          <a:srcRect/>
          <a:stretch/>
        </p:blipFill>
        <p:spPr>
          <a:xfrm>
            <a:off x="1826107" y="5910338"/>
            <a:ext cx="2365353" cy="66605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0"/>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196" name="Google Shape;196;p10"/>
          <p:cNvSpPr/>
          <p:nvPr/>
        </p:nvSpPr>
        <p:spPr>
          <a:xfrm>
            <a:off x="1631504" y="836712"/>
            <a:ext cx="5184576" cy="386640"/>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Y hay un reflejo en el alumnado…</a:t>
            </a:r>
            <a:endParaRPr/>
          </a:p>
        </p:txBody>
      </p:sp>
      <p:pic>
        <p:nvPicPr>
          <p:cNvPr id="197" name="Google Shape;197;p10"/>
          <p:cNvPicPr preferRelativeResize="0"/>
          <p:nvPr/>
        </p:nvPicPr>
        <p:blipFill rotWithShape="1">
          <a:blip r:embed="rId3">
            <a:alphaModFix/>
          </a:blip>
          <a:srcRect/>
          <a:stretch/>
        </p:blipFill>
        <p:spPr>
          <a:xfrm>
            <a:off x="1632075" y="1367368"/>
            <a:ext cx="4929162" cy="4471508"/>
          </a:xfrm>
          <a:prstGeom prst="rect">
            <a:avLst/>
          </a:prstGeom>
          <a:noFill/>
          <a:ln>
            <a:noFill/>
          </a:ln>
        </p:spPr>
      </p:pic>
      <p:sp>
        <p:nvSpPr>
          <p:cNvPr id="198" name="Google Shape;198;p10"/>
          <p:cNvSpPr/>
          <p:nvPr/>
        </p:nvSpPr>
        <p:spPr>
          <a:xfrm>
            <a:off x="1771087" y="5728554"/>
            <a:ext cx="5184576"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a:solidFill>
                  <a:srgbClr val="222222"/>
                </a:solidFill>
                <a:latin typeface="Arial"/>
                <a:ea typeface="Arial"/>
                <a:cs typeface="Arial"/>
                <a:sym typeface="Arial"/>
              </a:rPr>
              <a:t>Modelos atómicos dibujados por alumnado de 4º de ESO. Imagen extraída del trabajo de </a:t>
            </a:r>
            <a:r>
              <a:rPr lang="es-ES" sz="1800" u="sng">
                <a:solidFill>
                  <a:srgbClr val="222222"/>
                </a:solidFill>
                <a:latin typeface="Arial"/>
                <a:ea typeface="Arial"/>
                <a:cs typeface="Arial"/>
                <a:sym typeface="Arial"/>
                <a:hlinkClick r:id="rId4">
                  <a:extLst>
                    <a:ext uri="{A12FA001-AC4F-418D-AE19-62706E023703}">
                      <ahyp:hlinkClr xmlns:ahyp="http://schemas.microsoft.com/office/drawing/2018/hyperlinkcolor" val="tx"/>
                    </a:ext>
                  </a:extLst>
                </a:hlinkClick>
              </a:rPr>
              <a:t>Cascarosa </a:t>
            </a:r>
            <a:r>
              <a:rPr lang="es-ES" sz="1800" i="1" u="sng">
                <a:solidFill>
                  <a:srgbClr val="222222"/>
                </a:solidFill>
                <a:latin typeface="Arial"/>
                <a:ea typeface="Arial"/>
                <a:cs typeface="Arial"/>
                <a:sym typeface="Arial"/>
                <a:hlinkClick r:id="rId4">
                  <a:extLst>
                    <a:ext uri="{A12FA001-AC4F-418D-AE19-62706E023703}">
                      <ahyp:hlinkClr xmlns:ahyp="http://schemas.microsoft.com/office/drawing/2018/hyperlinkcolor" val="tx"/>
                    </a:ext>
                  </a:extLst>
                </a:hlinkClick>
              </a:rPr>
              <a:t>et al., 2022</a:t>
            </a:r>
            <a:endParaRPr sz="1800">
              <a:solidFill>
                <a:schemeClr val="dk1"/>
              </a:solidFill>
              <a:latin typeface="Calibri"/>
              <a:ea typeface="Calibri"/>
              <a:cs typeface="Calibri"/>
              <a:sym typeface="Calibri"/>
            </a:endParaRPr>
          </a:p>
        </p:txBody>
      </p:sp>
      <p:sp>
        <p:nvSpPr>
          <p:cNvPr id="199" name="Google Shape;199;p10"/>
          <p:cNvSpPr/>
          <p:nvPr/>
        </p:nvSpPr>
        <p:spPr>
          <a:xfrm>
            <a:off x="6601237" y="6389106"/>
            <a:ext cx="4018055" cy="290778"/>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Hasta aquí, más o menos bien...</a:t>
            </a:r>
            <a:endParaRPr/>
          </a:p>
        </p:txBody>
      </p:sp>
      <p:sp>
        <p:nvSpPr>
          <p:cNvPr id="200" name="Google Shape;200;p10"/>
          <p:cNvSpPr/>
          <p:nvPr/>
        </p:nvSpPr>
        <p:spPr>
          <a:xfrm>
            <a:off x="6514835" y="2670627"/>
            <a:ext cx="4104456" cy="1818434"/>
          </a:xfrm>
          <a:prstGeom prst="roundRect">
            <a:avLst>
              <a:gd name="adj" fmla="val 5925"/>
            </a:avLst>
          </a:prstGeom>
          <a:solidFill>
            <a:srgbClr val="E5DFEC"/>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El desarrollo del modelo atómico es una parte ideal de las ciencias para poder trabajar la propia </a:t>
            </a:r>
            <a:r>
              <a:rPr lang="es-ES" sz="1800" b="1" i="0" u="none" strike="noStrike" cap="none">
                <a:solidFill>
                  <a:schemeClr val="dk1"/>
                </a:solidFill>
                <a:latin typeface="Calibri"/>
                <a:ea typeface="Calibri"/>
                <a:cs typeface="Calibri"/>
                <a:sym typeface="Calibri"/>
              </a:rPr>
              <a:t>naturaleza de la ciencia</a:t>
            </a:r>
            <a:r>
              <a:rPr lang="es-ES" sz="1800" b="0" i="0" u="none" strike="noStrike" cap="none">
                <a:solidFill>
                  <a:schemeClr val="dk1"/>
                </a:solidFill>
                <a:latin typeface="Calibri"/>
                <a:ea typeface="Calibri"/>
                <a:cs typeface="Calibri"/>
                <a:sym typeface="Calibri"/>
              </a:rPr>
              <a:t>. En este caso, el desarrollo de la teoría (modelos atómicos) frente a la práctica (lo que se descubre)</a:t>
            </a:r>
            <a:endParaRPr sz="1800" b="1" i="0" u="none" strike="noStrike" cap="none">
              <a:solidFill>
                <a:schemeClr val="dk1"/>
              </a:solidFill>
              <a:latin typeface="Calibri"/>
              <a:ea typeface="Calibri"/>
              <a:cs typeface="Calibri"/>
              <a:sym typeface="Calibri"/>
            </a:endParaRPr>
          </a:p>
        </p:txBody>
      </p:sp>
      <p:sp>
        <p:nvSpPr>
          <p:cNvPr id="201" name="Google Shape;201;p10"/>
          <p:cNvSpPr/>
          <p:nvPr/>
        </p:nvSpPr>
        <p:spPr>
          <a:xfrm>
            <a:off x="7393288" y="2023678"/>
            <a:ext cx="2433951" cy="336084"/>
          </a:xfrm>
          <a:prstGeom prst="roundRect">
            <a:avLst>
              <a:gd name="adj" fmla="val 5925"/>
            </a:avLst>
          </a:prstGeom>
          <a:solidFill>
            <a:srgbClr val="E5DFEC"/>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Reflexiones didácticas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320"/>
        <p:cNvGrpSpPr/>
        <p:nvPr/>
      </p:nvGrpSpPr>
      <p:grpSpPr>
        <a:xfrm>
          <a:off x="0" y="0"/>
          <a:ext cx="0" cy="0"/>
          <a:chOff x="0" y="0"/>
          <a:chExt cx="0" cy="0"/>
        </a:xfrm>
      </p:grpSpPr>
      <p:sp>
        <p:nvSpPr>
          <p:cNvPr id="1321" name="Google Shape;1321;p100"/>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1322" name="Google Shape;1322;p100"/>
          <p:cNvSpPr/>
          <p:nvPr/>
        </p:nvSpPr>
        <p:spPr>
          <a:xfrm>
            <a:off x="1631504" y="871305"/>
            <a:ext cx="3744416" cy="720080"/>
          </a:xfrm>
          <a:prstGeom prst="roundRect">
            <a:avLst>
              <a:gd name="adj" fmla="val 5925"/>
            </a:avLst>
          </a:prstGeom>
          <a:solidFill>
            <a:srgbClr val="E5DFEC"/>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¿Y materiales educativos? </a:t>
            </a:r>
            <a:endParaRPr/>
          </a:p>
        </p:txBody>
      </p:sp>
      <p:sp>
        <p:nvSpPr>
          <p:cNvPr id="1323" name="Google Shape;1323;p100"/>
          <p:cNvSpPr/>
          <p:nvPr/>
        </p:nvSpPr>
        <p:spPr>
          <a:xfrm>
            <a:off x="1657851" y="6237312"/>
            <a:ext cx="518457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Web con recursos</a:t>
            </a:r>
            <a:r>
              <a:rPr lang="es-ES" sz="1800">
                <a:solidFill>
                  <a:schemeClr val="dk1"/>
                </a:solidFill>
                <a:latin typeface="Calibri"/>
                <a:ea typeface="Calibri"/>
                <a:cs typeface="Calibri"/>
                <a:sym typeface="Calibri"/>
              </a:rPr>
              <a:t>  pero nada de interés extremo..</a:t>
            </a:r>
            <a:endParaRPr/>
          </a:p>
        </p:txBody>
      </p:sp>
      <p:pic>
        <p:nvPicPr>
          <p:cNvPr id="1324" name="Google Shape;1324;p100"/>
          <p:cNvPicPr preferRelativeResize="0"/>
          <p:nvPr/>
        </p:nvPicPr>
        <p:blipFill rotWithShape="1">
          <a:blip r:embed="rId4">
            <a:alphaModFix/>
          </a:blip>
          <a:srcRect/>
          <a:stretch/>
        </p:blipFill>
        <p:spPr>
          <a:xfrm>
            <a:off x="1633895" y="1750056"/>
            <a:ext cx="8867021" cy="3911193"/>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1330" name="Google Shape;1330;p101"/>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1331" name="Google Shape;1331;p101"/>
          <p:cNvSpPr/>
          <p:nvPr/>
        </p:nvSpPr>
        <p:spPr>
          <a:xfrm>
            <a:off x="1631504" y="871306"/>
            <a:ext cx="3600400" cy="397455"/>
          </a:xfrm>
          <a:prstGeom prst="roundRect">
            <a:avLst>
              <a:gd name="adj" fmla="val 5925"/>
            </a:avLst>
          </a:prstGeom>
          <a:solidFill>
            <a:srgbClr val="E5DFEC"/>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¿Y materiales educativos? </a:t>
            </a:r>
            <a:endParaRPr/>
          </a:p>
        </p:txBody>
      </p:sp>
      <p:pic>
        <p:nvPicPr>
          <p:cNvPr id="1332" name="Google Shape;1332;p101"/>
          <p:cNvPicPr preferRelativeResize="0"/>
          <p:nvPr/>
        </p:nvPicPr>
        <p:blipFill rotWithShape="1">
          <a:blip r:embed="rId3">
            <a:alphaModFix/>
          </a:blip>
          <a:srcRect/>
          <a:stretch/>
        </p:blipFill>
        <p:spPr>
          <a:xfrm>
            <a:off x="1775520" y="1447369"/>
            <a:ext cx="3672408" cy="5067752"/>
          </a:xfrm>
          <a:prstGeom prst="rect">
            <a:avLst/>
          </a:prstGeom>
          <a:noFill/>
          <a:ln w="9525" cap="flat" cmpd="sng">
            <a:solidFill>
              <a:schemeClr val="dk1"/>
            </a:solidFill>
            <a:prstDash val="solid"/>
            <a:round/>
            <a:headEnd type="none" w="sm" len="sm"/>
            <a:tailEnd type="none" w="sm" len="sm"/>
          </a:ln>
        </p:spPr>
      </p:pic>
      <p:pic>
        <p:nvPicPr>
          <p:cNvPr id="1333" name="Google Shape;1333;p101"/>
          <p:cNvPicPr preferRelativeResize="0"/>
          <p:nvPr/>
        </p:nvPicPr>
        <p:blipFill rotWithShape="1">
          <a:blip r:embed="rId4">
            <a:alphaModFix/>
          </a:blip>
          <a:srcRect/>
          <a:stretch/>
        </p:blipFill>
        <p:spPr>
          <a:xfrm>
            <a:off x="7845936" y="2996953"/>
            <a:ext cx="2808312" cy="3009531"/>
          </a:xfrm>
          <a:prstGeom prst="rect">
            <a:avLst/>
          </a:prstGeom>
          <a:noFill/>
          <a:ln>
            <a:noFill/>
          </a:ln>
        </p:spPr>
      </p:pic>
      <p:pic>
        <p:nvPicPr>
          <p:cNvPr id="1334" name="Google Shape;1334;p101"/>
          <p:cNvPicPr preferRelativeResize="0"/>
          <p:nvPr/>
        </p:nvPicPr>
        <p:blipFill rotWithShape="1">
          <a:blip r:embed="rId5">
            <a:alphaModFix/>
          </a:blip>
          <a:srcRect/>
          <a:stretch/>
        </p:blipFill>
        <p:spPr>
          <a:xfrm>
            <a:off x="5447928" y="870170"/>
            <a:ext cx="3024336" cy="2680220"/>
          </a:xfrm>
          <a:prstGeom prst="rect">
            <a:avLst/>
          </a:prstGeom>
          <a:noFill/>
          <a:ln>
            <a:noFill/>
          </a:ln>
        </p:spPr>
      </p:pic>
      <p:sp>
        <p:nvSpPr>
          <p:cNvPr id="1335" name="Google Shape;1335;p101"/>
          <p:cNvSpPr/>
          <p:nvPr/>
        </p:nvSpPr>
        <p:spPr>
          <a:xfrm>
            <a:off x="5087888" y="5677173"/>
            <a:ext cx="3384376" cy="1016559"/>
          </a:xfrm>
          <a:prstGeom prst="roundRect">
            <a:avLst>
              <a:gd name="adj" fmla="val 5925"/>
            </a:avLst>
          </a:prstGeom>
          <a:solidFill>
            <a:srgbClr val="E5DFEC"/>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Libro hecho a partir de un curso inicial que hicimos para docentes y tuvo muy buena acogida</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340"/>
        <p:cNvGrpSpPr/>
        <p:nvPr/>
      </p:nvGrpSpPr>
      <p:grpSpPr>
        <a:xfrm>
          <a:off x="0" y="0"/>
          <a:ext cx="0" cy="0"/>
          <a:chOff x="0" y="0"/>
          <a:chExt cx="0" cy="0"/>
        </a:xfrm>
      </p:grpSpPr>
      <p:sp>
        <p:nvSpPr>
          <p:cNvPr id="1341" name="Google Shape;1341;p102"/>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1342" name="Google Shape;1342;p102"/>
          <p:cNvSpPr/>
          <p:nvPr/>
        </p:nvSpPr>
        <p:spPr>
          <a:xfrm>
            <a:off x="1631504" y="871306"/>
            <a:ext cx="3600400" cy="397455"/>
          </a:xfrm>
          <a:prstGeom prst="roundRect">
            <a:avLst>
              <a:gd name="adj" fmla="val 5925"/>
            </a:avLst>
          </a:prstGeom>
          <a:solidFill>
            <a:srgbClr val="E5DFEC"/>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¿Y materiales educativos? </a:t>
            </a:r>
            <a:endParaRPr/>
          </a:p>
        </p:txBody>
      </p:sp>
      <p:pic>
        <p:nvPicPr>
          <p:cNvPr id="1343" name="Google Shape;1343;p102"/>
          <p:cNvPicPr preferRelativeResize="0"/>
          <p:nvPr/>
        </p:nvPicPr>
        <p:blipFill rotWithShape="1">
          <a:blip r:embed="rId3">
            <a:alphaModFix/>
          </a:blip>
          <a:srcRect/>
          <a:stretch/>
        </p:blipFill>
        <p:spPr>
          <a:xfrm>
            <a:off x="1775520" y="1447369"/>
            <a:ext cx="3672408" cy="5067752"/>
          </a:xfrm>
          <a:prstGeom prst="rect">
            <a:avLst/>
          </a:prstGeom>
          <a:noFill/>
          <a:ln w="9525" cap="flat" cmpd="sng">
            <a:solidFill>
              <a:schemeClr val="dk1"/>
            </a:solidFill>
            <a:prstDash val="solid"/>
            <a:round/>
            <a:headEnd type="none" w="sm" len="sm"/>
            <a:tailEnd type="none" w="sm" len="sm"/>
          </a:ln>
        </p:spPr>
      </p:pic>
      <p:pic>
        <p:nvPicPr>
          <p:cNvPr id="1344" name="Google Shape;1344;p102"/>
          <p:cNvPicPr preferRelativeResize="0"/>
          <p:nvPr/>
        </p:nvPicPr>
        <p:blipFill rotWithShape="1">
          <a:blip r:embed="rId4">
            <a:alphaModFix/>
          </a:blip>
          <a:srcRect/>
          <a:stretch/>
        </p:blipFill>
        <p:spPr>
          <a:xfrm>
            <a:off x="5663952" y="980728"/>
            <a:ext cx="4850668" cy="4850668"/>
          </a:xfrm>
          <a:prstGeom prst="rect">
            <a:avLst/>
          </a:prstGeom>
          <a:noFill/>
          <a:ln>
            <a:noFill/>
          </a:ln>
        </p:spPr>
      </p:pic>
      <p:sp>
        <p:nvSpPr>
          <p:cNvPr id="1345" name="Google Shape;1345;p102"/>
          <p:cNvSpPr/>
          <p:nvPr/>
        </p:nvSpPr>
        <p:spPr>
          <a:xfrm>
            <a:off x="6096000" y="6021288"/>
            <a:ext cx="4248472" cy="692560"/>
          </a:xfrm>
          <a:prstGeom prst="roundRect">
            <a:avLst>
              <a:gd name="adj" fmla="val 5925"/>
            </a:avLst>
          </a:prstGeom>
          <a:solidFill>
            <a:srgbClr val="E5DFEC"/>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Ahora estamos trabajando en intentar ampliar y mejorar</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350"/>
        <p:cNvGrpSpPr/>
        <p:nvPr/>
      </p:nvGrpSpPr>
      <p:grpSpPr>
        <a:xfrm>
          <a:off x="0" y="0"/>
          <a:ext cx="0" cy="0"/>
          <a:chOff x="0" y="0"/>
          <a:chExt cx="0" cy="0"/>
        </a:xfrm>
      </p:grpSpPr>
      <p:sp>
        <p:nvSpPr>
          <p:cNvPr id="1351" name="Google Shape;1351;p103"/>
          <p:cNvSpPr txBox="1">
            <a:spLocks noGrp="1"/>
          </p:cNvSpPr>
          <p:nvPr>
            <p:ph type="title"/>
          </p:nvPr>
        </p:nvSpPr>
        <p:spPr>
          <a:xfrm>
            <a:off x="1981200" y="116632"/>
            <a:ext cx="8363272" cy="1080120"/>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3. ¿Y cómo trabajar la física de partículas en el aula?</a:t>
            </a:r>
            <a:endParaRPr/>
          </a:p>
        </p:txBody>
      </p:sp>
      <p:sp>
        <p:nvSpPr>
          <p:cNvPr id="1352" name="Google Shape;1352;p103"/>
          <p:cNvSpPr/>
          <p:nvPr/>
        </p:nvSpPr>
        <p:spPr>
          <a:xfrm>
            <a:off x="1981200" y="1412776"/>
            <a:ext cx="4032448" cy="1368152"/>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3200" b="1">
                <a:solidFill>
                  <a:schemeClr val="dk1"/>
                </a:solidFill>
                <a:latin typeface="Calibri"/>
                <a:ea typeface="Calibri"/>
                <a:cs typeface="Calibri"/>
                <a:sym typeface="Calibri"/>
              </a:rPr>
              <a:t>Muchas opciones</a:t>
            </a:r>
            <a:endParaRPr/>
          </a:p>
          <a:p>
            <a:pPr marL="0" marR="0" lvl="0" indent="0" algn="ctr" rtl="0">
              <a:spcBef>
                <a:spcPts val="0"/>
              </a:spcBef>
              <a:spcAft>
                <a:spcPts val="0"/>
              </a:spcAft>
              <a:buNone/>
            </a:pPr>
            <a:r>
              <a:rPr lang="es-ES" sz="1200" b="1">
                <a:solidFill>
                  <a:schemeClr val="dk1"/>
                </a:solidFill>
                <a:latin typeface="Calibri"/>
                <a:ea typeface="Calibri"/>
                <a:cs typeface="Calibri"/>
                <a:sym typeface="Calibri"/>
              </a:rPr>
              <a:t>(como con todo…)</a:t>
            </a:r>
            <a:endParaRPr/>
          </a:p>
        </p:txBody>
      </p:sp>
      <p:sp>
        <p:nvSpPr>
          <p:cNvPr id="1353" name="Google Shape;1353;p103"/>
          <p:cNvSpPr/>
          <p:nvPr/>
        </p:nvSpPr>
        <p:spPr>
          <a:xfrm>
            <a:off x="6006256" y="2096852"/>
            <a:ext cx="4032448" cy="2304256"/>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3200" b="1">
                <a:solidFill>
                  <a:schemeClr val="dk1"/>
                </a:solidFill>
                <a:latin typeface="Calibri"/>
                <a:ea typeface="Calibri"/>
                <a:cs typeface="Calibri"/>
                <a:sym typeface="Calibri"/>
              </a:rPr>
              <a:t>Optamos por una manera experimental</a:t>
            </a:r>
            <a:endParaRPr/>
          </a:p>
        </p:txBody>
      </p:sp>
      <p:sp>
        <p:nvSpPr>
          <p:cNvPr id="1354" name="Google Shape;1354;p103"/>
          <p:cNvSpPr/>
          <p:nvPr/>
        </p:nvSpPr>
        <p:spPr>
          <a:xfrm>
            <a:off x="1599064" y="3987062"/>
            <a:ext cx="4439344" cy="2628292"/>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3200" b="1">
                <a:solidFill>
                  <a:schemeClr val="dk1"/>
                </a:solidFill>
                <a:latin typeface="Calibri"/>
                <a:ea typeface="Calibri"/>
                <a:cs typeface="Calibri"/>
                <a:sym typeface="Calibri"/>
              </a:rPr>
              <a:t>Cuya dificultad podremos adaptar al alumnado</a:t>
            </a:r>
            <a:endParaRPr/>
          </a:p>
          <a:p>
            <a:pPr marL="0" marR="0" lvl="0" indent="0" algn="ctr" rtl="0">
              <a:spcBef>
                <a:spcPts val="0"/>
              </a:spcBef>
              <a:spcAft>
                <a:spcPts val="0"/>
              </a:spcAft>
              <a:buNone/>
            </a:pPr>
            <a:r>
              <a:rPr lang="es-ES" sz="1600" b="1">
                <a:solidFill>
                  <a:schemeClr val="dk1"/>
                </a:solidFill>
                <a:latin typeface="Calibri"/>
                <a:ea typeface="Calibri"/>
                <a:cs typeface="Calibri"/>
                <a:sym typeface="Calibri"/>
              </a:rPr>
              <a:t>(Curso, características, intereses, dificultades…)</a:t>
            </a:r>
            <a:endParaRPr/>
          </a:p>
        </p:txBody>
      </p:sp>
      <p:sp>
        <p:nvSpPr>
          <p:cNvPr id="1355" name="Google Shape;1355;p103"/>
          <p:cNvSpPr/>
          <p:nvPr/>
        </p:nvSpPr>
        <p:spPr>
          <a:xfrm>
            <a:off x="6568452" y="4617132"/>
            <a:ext cx="3776020" cy="936104"/>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Hagamos perceptible lo imperceptible (y sin ningún dispositivo electrónicos</a:t>
            </a:r>
            <a:endParaRPr/>
          </a:p>
        </p:txBody>
      </p:sp>
      <p:sp>
        <p:nvSpPr>
          <p:cNvPr id="1356" name="Google Shape;1356;p103"/>
          <p:cNvSpPr/>
          <p:nvPr/>
        </p:nvSpPr>
        <p:spPr>
          <a:xfrm rot="1438113">
            <a:off x="5919047" y="1538790"/>
            <a:ext cx="1298813" cy="468052"/>
          </a:xfrm>
          <a:prstGeom prst="curvedDownArrow">
            <a:avLst>
              <a:gd name="adj1" fmla="val 25000"/>
              <a:gd name="adj2" fmla="val 58752"/>
              <a:gd name="adj3" fmla="val 25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57" name="Google Shape;1357;p103"/>
          <p:cNvSpPr/>
          <p:nvPr/>
        </p:nvSpPr>
        <p:spPr>
          <a:xfrm rot="-1438113" flipH="1">
            <a:off x="4668373" y="3279003"/>
            <a:ext cx="1298813" cy="468052"/>
          </a:xfrm>
          <a:prstGeom prst="curvedDownArrow">
            <a:avLst>
              <a:gd name="adj1" fmla="val 25000"/>
              <a:gd name="adj2" fmla="val 58752"/>
              <a:gd name="adj3" fmla="val 25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58" name="Google Shape;1358;p103"/>
          <p:cNvSpPr/>
          <p:nvPr/>
        </p:nvSpPr>
        <p:spPr>
          <a:xfrm rot="1438113">
            <a:off x="5631016" y="4237489"/>
            <a:ext cx="1298813" cy="468052"/>
          </a:xfrm>
          <a:prstGeom prst="curvedDownArrow">
            <a:avLst>
              <a:gd name="adj1" fmla="val 25000"/>
              <a:gd name="adj2" fmla="val 58752"/>
              <a:gd name="adj3" fmla="val 25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59" name="Google Shape;1359;p103"/>
          <p:cNvSpPr/>
          <p:nvPr/>
        </p:nvSpPr>
        <p:spPr>
          <a:xfrm>
            <a:off x="6868069" y="5838071"/>
            <a:ext cx="3176786" cy="743276"/>
          </a:xfrm>
          <a:prstGeom prst="roundRect">
            <a:avLst>
              <a:gd name="adj" fmla="val 5925"/>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LA CÁMARA DE NIEBLA</a:t>
            </a:r>
            <a:endParaRPr/>
          </a:p>
        </p:txBody>
      </p:sp>
      <p:cxnSp>
        <p:nvCxnSpPr>
          <p:cNvPr id="1360" name="Google Shape;1360;p103"/>
          <p:cNvCxnSpPr>
            <a:stCxn id="1354" idx="1"/>
          </p:cNvCxnSpPr>
          <p:nvPr/>
        </p:nvCxnSpPr>
        <p:spPr>
          <a:xfrm rot="10800000">
            <a:off x="2135491" y="3870066"/>
            <a:ext cx="113700" cy="501900"/>
          </a:xfrm>
          <a:prstGeom prst="straightConnector1">
            <a:avLst/>
          </a:prstGeom>
          <a:noFill/>
          <a:ln w="9525" cap="flat" cmpd="sng">
            <a:solidFill>
              <a:srgbClr val="BD4B48"/>
            </a:solidFill>
            <a:prstDash val="solid"/>
            <a:round/>
            <a:headEnd type="none" w="sm" len="sm"/>
            <a:tailEnd type="triangle" w="med" len="med"/>
          </a:ln>
        </p:spPr>
      </p:cxnSp>
      <p:sp>
        <p:nvSpPr>
          <p:cNvPr id="1361" name="Google Shape;1361;p103"/>
          <p:cNvSpPr/>
          <p:nvPr/>
        </p:nvSpPr>
        <p:spPr>
          <a:xfrm>
            <a:off x="1524000" y="3068355"/>
            <a:ext cx="3015534" cy="801694"/>
          </a:xfrm>
          <a:prstGeom prst="roundRect">
            <a:avLst>
              <a:gd name="adj" fmla="val 16667"/>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800">
                <a:solidFill>
                  <a:schemeClr val="lt1"/>
                </a:solidFill>
                <a:latin typeface="Calibri"/>
                <a:ea typeface="Calibri"/>
                <a:cs typeface="Calibri"/>
                <a:sym typeface="Calibri"/>
              </a:rPr>
              <a:t>¿Es igual de real una piedra o un coche, que una partícula?</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5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5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5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6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6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5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366"/>
        <p:cNvGrpSpPr/>
        <p:nvPr/>
      </p:nvGrpSpPr>
      <p:grpSpPr>
        <a:xfrm>
          <a:off x="0" y="0"/>
          <a:ext cx="0" cy="0"/>
          <a:chOff x="0" y="0"/>
          <a:chExt cx="0" cy="0"/>
        </a:xfrm>
      </p:grpSpPr>
      <p:pic>
        <p:nvPicPr>
          <p:cNvPr id="1367" name="Google Shape;1367;p104"/>
          <p:cNvPicPr preferRelativeResize="0"/>
          <p:nvPr/>
        </p:nvPicPr>
        <p:blipFill rotWithShape="1">
          <a:blip r:embed="rId3">
            <a:alphaModFix/>
          </a:blip>
          <a:srcRect/>
          <a:stretch/>
        </p:blipFill>
        <p:spPr>
          <a:xfrm>
            <a:off x="1784252" y="1031497"/>
            <a:ext cx="8759936" cy="2721070"/>
          </a:xfrm>
          <a:prstGeom prst="rect">
            <a:avLst/>
          </a:prstGeom>
          <a:noFill/>
          <a:ln>
            <a:noFill/>
          </a:ln>
        </p:spPr>
      </p:pic>
      <p:sp>
        <p:nvSpPr>
          <p:cNvPr id="1368" name="Google Shape;1368;p104"/>
          <p:cNvSpPr txBox="1"/>
          <p:nvPr/>
        </p:nvSpPr>
        <p:spPr>
          <a:xfrm>
            <a:off x="1784253" y="3844393"/>
            <a:ext cx="4178907" cy="184666"/>
          </a:xfrm>
          <a:prstGeom prst="rect">
            <a:avLst/>
          </a:prstGeom>
          <a:solidFill>
            <a:srgbClr val="FFFFFF"/>
          </a:solidFill>
          <a:ln>
            <a:noFill/>
          </a:ln>
        </p:spPr>
        <p:txBody>
          <a:bodyPr spcFirstLastPara="1" wrap="square" lIns="0" tIns="0" rIns="0" bIns="0" anchor="t" anchorCtr="0">
            <a:spAutoFit/>
          </a:bodyPr>
          <a:lstStyle/>
          <a:p>
            <a:pPr marL="0" marR="0" lvl="0" indent="0" algn="l" rtl="0">
              <a:spcBef>
                <a:spcPts val="0"/>
              </a:spcBef>
              <a:spcAft>
                <a:spcPts val="0"/>
              </a:spcAft>
              <a:buNone/>
            </a:pPr>
            <a:r>
              <a:rPr lang="es-ES" sz="1200" i="1">
                <a:solidFill>
                  <a:schemeClr val="dk1"/>
                </a:solidFill>
                <a:latin typeface="Arial"/>
                <a:ea typeface="Arial"/>
                <a:cs typeface="Arial"/>
                <a:sym typeface="Arial"/>
              </a:rPr>
              <a:t>Extraído de: </a:t>
            </a:r>
            <a:r>
              <a:rPr lang="es-ES" sz="1200" i="1"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https://www.nuledo.com/es/ </a:t>
            </a:r>
            <a:endParaRPr sz="1200" i="1">
              <a:solidFill>
                <a:schemeClr val="dk1"/>
              </a:solidFill>
              <a:latin typeface="Times New Roman"/>
              <a:ea typeface="Times New Roman"/>
              <a:cs typeface="Times New Roman"/>
              <a:sym typeface="Times New Roman"/>
            </a:endParaRPr>
          </a:p>
        </p:txBody>
      </p:sp>
      <p:sp>
        <p:nvSpPr>
          <p:cNvPr id="1369" name="Google Shape;1369;p104"/>
          <p:cNvSpPr/>
          <p:nvPr/>
        </p:nvSpPr>
        <p:spPr>
          <a:xfrm>
            <a:off x="1784252" y="4148536"/>
            <a:ext cx="1687788" cy="447282"/>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Vamos a ello…</a:t>
            </a:r>
            <a:endParaRPr/>
          </a:p>
        </p:txBody>
      </p:sp>
      <p:sp>
        <p:nvSpPr>
          <p:cNvPr id="1370" name="Google Shape;1370;p104"/>
          <p:cNvSpPr/>
          <p:nvPr/>
        </p:nvSpPr>
        <p:spPr>
          <a:xfrm>
            <a:off x="3791744" y="4277714"/>
            <a:ext cx="6751060" cy="2391647"/>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1" indent="0" algn="just" rtl="0">
              <a:spcBef>
                <a:spcPts val="0"/>
              </a:spcBef>
              <a:spcAft>
                <a:spcPts val="0"/>
              </a:spcAft>
              <a:buNone/>
            </a:pPr>
            <a:r>
              <a:rPr lang="es-ES" sz="1800" b="1" i="0" u="none" strike="noStrike" cap="none">
                <a:solidFill>
                  <a:schemeClr val="dk1"/>
                </a:solidFill>
                <a:latin typeface="Calibri"/>
                <a:ea typeface="Calibri"/>
                <a:cs typeface="Calibri"/>
                <a:sym typeface="Calibri"/>
              </a:rPr>
              <a:t>Planteamiento del taller: </a:t>
            </a:r>
            <a:endParaRPr/>
          </a:p>
          <a:p>
            <a:pPr marL="285750" marR="0" lvl="1" indent="-285750" algn="just" rtl="0">
              <a:spcBef>
                <a:spcPts val="0"/>
              </a:spcBef>
              <a:spcAft>
                <a:spcPts val="0"/>
              </a:spcAft>
              <a:buClr>
                <a:schemeClr val="dk1"/>
              </a:buClr>
              <a:buSzPts val="1800"/>
              <a:buFont typeface="Calibri"/>
              <a:buChar char="-"/>
            </a:pPr>
            <a:r>
              <a:rPr lang="es-ES" sz="1800" b="0" i="0" u="none" strike="noStrike" cap="none">
                <a:solidFill>
                  <a:schemeClr val="dk1"/>
                </a:solidFill>
                <a:latin typeface="Calibri"/>
                <a:ea typeface="Calibri"/>
                <a:cs typeface="Calibri"/>
                <a:sym typeface="Calibri"/>
              </a:rPr>
              <a:t>Aportar los </a:t>
            </a:r>
            <a:r>
              <a:rPr lang="es-ES" sz="1800" b="1" i="0" u="none" strike="noStrike" cap="none">
                <a:solidFill>
                  <a:schemeClr val="dk1"/>
                </a:solidFill>
                <a:latin typeface="Calibri"/>
                <a:ea typeface="Calibri"/>
                <a:cs typeface="Calibri"/>
                <a:sym typeface="Calibri"/>
              </a:rPr>
              <a:t>materiales</a:t>
            </a:r>
            <a:r>
              <a:rPr lang="es-ES" sz="1800" b="0" i="0" u="none" strike="noStrike" cap="none">
                <a:solidFill>
                  <a:schemeClr val="dk1"/>
                </a:solidFill>
                <a:latin typeface="Calibri"/>
                <a:ea typeface="Calibri"/>
                <a:cs typeface="Calibri"/>
                <a:sym typeface="Calibri"/>
              </a:rPr>
              <a:t> para la construcción</a:t>
            </a:r>
            <a:endParaRPr/>
          </a:p>
          <a:p>
            <a:pPr marL="285750" marR="0" lvl="1" indent="-285750" algn="just" rtl="0">
              <a:spcBef>
                <a:spcPts val="0"/>
              </a:spcBef>
              <a:spcAft>
                <a:spcPts val="0"/>
              </a:spcAft>
              <a:buClr>
                <a:schemeClr val="dk1"/>
              </a:buClr>
              <a:buSzPts val="1800"/>
              <a:buFont typeface="Calibri"/>
              <a:buChar char="-"/>
            </a:pPr>
            <a:r>
              <a:rPr lang="es-ES" sz="1800" b="0" i="0" u="none" strike="noStrike" cap="none">
                <a:solidFill>
                  <a:schemeClr val="dk1"/>
                </a:solidFill>
                <a:latin typeface="Calibri"/>
                <a:ea typeface="Calibri"/>
                <a:cs typeface="Calibri"/>
                <a:sym typeface="Calibri"/>
              </a:rPr>
              <a:t>Por grupos, plantear las diferentes opciones y </a:t>
            </a:r>
            <a:r>
              <a:rPr lang="es-ES" sz="1800" b="1" i="0" u="none" strike="noStrike" cap="none">
                <a:solidFill>
                  <a:schemeClr val="dk1"/>
                </a:solidFill>
                <a:latin typeface="Calibri"/>
                <a:ea typeface="Calibri"/>
                <a:cs typeface="Calibri"/>
                <a:sym typeface="Calibri"/>
              </a:rPr>
              <a:t>construir nuestra propia cámara de niebla</a:t>
            </a:r>
            <a:endParaRPr/>
          </a:p>
          <a:p>
            <a:pPr marL="285750" marR="0" lvl="1" indent="-285750" algn="just" rtl="0">
              <a:spcBef>
                <a:spcPts val="0"/>
              </a:spcBef>
              <a:spcAft>
                <a:spcPts val="0"/>
              </a:spcAft>
              <a:buClr>
                <a:schemeClr val="dk1"/>
              </a:buClr>
              <a:buSzPts val="1800"/>
              <a:buFont typeface="Calibri"/>
              <a:buChar char="-"/>
            </a:pPr>
            <a:r>
              <a:rPr lang="es-ES" sz="1800" b="0" i="0" u="none" strike="noStrike" cap="none">
                <a:solidFill>
                  <a:schemeClr val="dk1"/>
                </a:solidFill>
                <a:latin typeface="Calibri"/>
                <a:ea typeface="Calibri"/>
                <a:cs typeface="Calibri"/>
                <a:sym typeface="Calibri"/>
              </a:rPr>
              <a:t>Enfrentarse a las </a:t>
            </a:r>
            <a:r>
              <a:rPr lang="es-ES" sz="1800" b="1" i="0" u="none" strike="noStrike" cap="none">
                <a:solidFill>
                  <a:schemeClr val="dk1"/>
                </a:solidFill>
                <a:latin typeface="Calibri"/>
                <a:ea typeface="Calibri"/>
                <a:cs typeface="Calibri"/>
                <a:sym typeface="Calibri"/>
              </a:rPr>
              <a:t>dificultades</a:t>
            </a:r>
            <a:r>
              <a:rPr lang="es-ES" sz="1800" b="0" i="0" u="none" strike="noStrike" cap="none">
                <a:solidFill>
                  <a:schemeClr val="dk1"/>
                </a:solidFill>
                <a:latin typeface="Calibri"/>
                <a:ea typeface="Calibri"/>
                <a:cs typeface="Calibri"/>
                <a:sym typeface="Calibri"/>
              </a:rPr>
              <a:t> de construirla</a:t>
            </a:r>
            <a:endParaRPr/>
          </a:p>
          <a:p>
            <a:pPr marL="285750" marR="0" lvl="1" indent="-285750" algn="just" rtl="0">
              <a:spcBef>
                <a:spcPts val="0"/>
              </a:spcBef>
              <a:spcAft>
                <a:spcPts val="0"/>
              </a:spcAft>
              <a:buClr>
                <a:schemeClr val="dk1"/>
              </a:buClr>
              <a:buSzPts val="1800"/>
              <a:buFont typeface="Calibri"/>
              <a:buChar char="-"/>
            </a:pPr>
            <a:r>
              <a:rPr lang="es-ES" sz="1800" b="1" i="0" u="none" strike="noStrike" cap="none">
                <a:solidFill>
                  <a:schemeClr val="dk1"/>
                </a:solidFill>
                <a:latin typeface="Calibri"/>
                <a:ea typeface="Calibri"/>
                <a:cs typeface="Calibri"/>
                <a:sym typeface="Calibri"/>
              </a:rPr>
              <a:t>Identificar fenómenos físico/químicos</a:t>
            </a:r>
            <a:r>
              <a:rPr lang="es-ES" sz="1800" b="0" i="0" u="none" strike="noStrike" cap="none">
                <a:solidFill>
                  <a:schemeClr val="dk1"/>
                </a:solidFill>
                <a:latin typeface="Calibri"/>
                <a:ea typeface="Calibri"/>
                <a:cs typeface="Calibri"/>
                <a:sym typeface="Calibri"/>
              </a:rPr>
              <a:t> asociados e intentar </a:t>
            </a:r>
            <a:r>
              <a:rPr lang="es-ES" sz="1800" b="1" i="0" u="none" strike="noStrike" cap="none">
                <a:solidFill>
                  <a:schemeClr val="dk1"/>
                </a:solidFill>
                <a:latin typeface="Calibri"/>
                <a:ea typeface="Calibri"/>
                <a:cs typeface="Calibri"/>
                <a:sym typeface="Calibri"/>
              </a:rPr>
              <a:t>dar respuesta </a:t>
            </a:r>
            <a:r>
              <a:rPr lang="es-ES" sz="1800" b="0" i="0" u="none" strike="noStrike" cap="none">
                <a:solidFill>
                  <a:schemeClr val="dk1"/>
                </a:solidFill>
                <a:latin typeface="Calibri"/>
                <a:ea typeface="Calibri"/>
                <a:cs typeface="Calibri"/>
                <a:sym typeface="Calibri"/>
              </a:rPr>
              <a:t>a los mismos</a:t>
            </a:r>
            <a:endParaRPr/>
          </a:p>
          <a:p>
            <a:pPr marL="285750" marR="0" lvl="1" indent="-285750" algn="just" rtl="0">
              <a:spcBef>
                <a:spcPts val="0"/>
              </a:spcBef>
              <a:spcAft>
                <a:spcPts val="0"/>
              </a:spcAft>
              <a:buClr>
                <a:schemeClr val="dk1"/>
              </a:buClr>
              <a:buSzPts val="1800"/>
              <a:buFont typeface="Calibri"/>
              <a:buChar char="-"/>
            </a:pPr>
            <a:r>
              <a:rPr lang="es-ES" sz="1800" b="0" i="0" u="none" strike="noStrike" cap="none">
                <a:solidFill>
                  <a:schemeClr val="dk1"/>
                </a:solidFill>
                <a:latin typeface="Calibri"/>
                <a:ea typeface="Calibri"/>
                <a:cs typeface="Calibri"/>
                <a:sym typeface="Calibri"/>
              </a:rPr>
              <a:t>Después de todo eso, observar</a:t>
            </a:r>
            <a:endParaRPr/>
          </a:p>
        </p:txBody>
      </p:sp>
      <p:sp>
        <p:nvSpPr>
          <p:cNvPr id="1371" name="Google Shape;1371;p104"/>
          <p:cNvSpPr txBox="1"/>
          <p:nvPr/>
        </p:nvSpPr>
        <p:spPr>
          <a:xfrm>
            <a:off x="1981200" y="116632"/>
            <a:ext cx="8363272" cy="648072"/>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marR="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La cámara de niebla</a:t>
            </a:r>
            <a:endParaRPr sz="3000" b="1">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sp>
        <p:nvSpPr>
          <p:cNvPr id="1377" name="Google Shape;1377;p105"/>
          <p:cNvSpPr txBox="1"/>
          <p:nvPr/>
        </p:nvSpPr>
        <p:spPr>
          <a:xfrm>
            <a:off x="1981200" y="116632"/>
            <a:ext cx="8363272" cy="648072"/>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marR="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La cámara de niebla</a:t>
            </a:r>
            <a:endParaRPr sz="3000" b="1">
              <a:solidFill>
                <a:schemeClr val="lt1"/>
              </a:solidFill>
              <a:latin typeface="Arial"/>
              <a:ea typeface="Arial"/>
              <a:cs typeface="Arial"/>
              <a:sym typeface="Arial"/>
            </a:endParaRPr>
          </a:p>
        </p:txBody>
      </p:sp>
      <p:sp>
        <p:nvSpPr>
          <p:cNvPr id="1378" name="Google Shape;1378;p105"/>
          <p:cNvSpPr txBox="1"/>
          <p:nvPr/>
        </p:nvSpPr>
        <p:spPr>
          <a:xfrm>
            <a:off x="2639616" y="2952966"/>
            <a:ext cx="5579876" cy="2520280"/>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fontScale="92500"/>
          </a:bodyPr>
          <a:lstStyle/>
          <a:p>
            <a:pPr marL="0" marR="0" lvl="0" indent="0" algn="ctr" rtl="0">
              <a:spcBef>
                <a:spcPts val="0"/>
              </a:spcBef>
              <a:spcAft>
                <a:spcPts val="0"/>
              </a:spcAft>
              <a:buClr>
                <a:schemeClr val="lt1"/>
              </a:buClr>
              <a:buSzPct val="100000"/>
              <a:buFont typeface="Calibri"/>
              <a:buNone/>
            </a:pPr>
            <a:r>
              <a:rPr lang="es-ES" sz="3000" b="1">
                <a:solidFill>
                  <a:schemeClr val="lt1"/>
                </a:solidFill>
                <a:latin typeface="Calibri"/>
                <a:ea typeface="Calibri"/>
                <a:cs typeface="Calibri"/>
                <a:sym typeface="Calibri"/>
              </a:rPr>
              <a:t>Y nosotros, ¿cómo podríamos demostrar que existen estas partículas?</a:t>
            </a:r>
            <a:endParaRPr/>
          </a:p>
          <a:p>
            <a:pPr marL="0" marR="0" lvl="0" indent="0" algn="ctr" rtl="0">
              <a:spcBef>
                <a:spcPts val="0"/>
              </a:spcBef>
              <a:spcAft>
                <a:spcPts val="0"/>
              </a:spcAft>
              <a:buClr>
                <a:schemeClr val="lt1"/>
              </a:buClr>
              <a:buSzPct val="100000"/>
              <a:buFont typeface="Calibri"/>
              <a:buNone/>
            </a:pPr>
            <a:endParaRPr sz="3000" b="1">
              <a:solidFill>
                <a:schemeClr val="lt1"/>
              </a:solidFill>
              <a:latin typeface="Calibri"/>
              <a:ea typeface="Calibri"/>
              <a:cs typeface="Calibri"/>
              <a:sym typeface="Calibri"/>
            </a:endParaRPr>
          </a:p>
          <a:p>
            <a:pPr marL="0" marR="0" lvl="0" indent="0" algn="ctr" rtl="0">
              <a:spcBef>
                <a:spcPts val="0"/>
              </a:spcBef>
              <a:spcAft>
                <a:spcPts val="0"/>
              </a:spcAft>
              <a:buClr>
                <a:schemeClr val="lt1"/>
              </a:buClr>
              <a:buSzPct val="100000"/>
              <a:buFont typeface="Calibri"/>
              <a:buNone/>
            </a:pPr>
            <a:r>
              <a:rPr lang="es-ES" sz="3200" b="1">
                <a:solidFill>
                  <a:schemeClr val="lt1"/>
                </a:solidFill>
                <a:latin typeface="Calibri"/>
                <a:ea typeface="Calibri"/>
                <a:cs typeface="Calibri"/>
                <a:sym typeface="Calibri"/>
              </a:rPr>
              <a:t>Diseñemos nuestro experimento</a:t>
            </a:r>
            <a:endParaRPr sz="3000" b="1">
              <a:solidFill>
                <a:schemeClr val="lt1"/>
              </a:solidFill>
              <a:latin typeface="Calibri"/>
              <a:ea typeface="Calibri"/>
              <a:cs typeface="Calibri"/>
              <a:sym typeface="Calibri"/>
            </a:endParaRPr>
          </a:p>
        </p:txBody>
      </p:sp>
      <p:sp>
        <p:nvSpPr>
          <p:cNvPr id="1379" name="Google Shape;1379;p105"/>
          <p:cNvSpPr/>
          <p:nvPr/>
        </p:nvSpPr>
        <p:spPr>
          <a:xfrm>
            <a:off x="7104112" y="620688"/>
            <a:ext cx="3960440" cy="1828222"/>
          </a:xfrm>
          <a:prstGeom prst="irregularSeal2">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800">
                <a:solidFill>
                  <a:schemeClr val="lt1"/>
                </a:solidFill>
                <a:latin typeface="Calibri"/>
                <a:ea typeface="Calibri"/>
                <a:cs typeface="Calibri"/>
                <a:sym typeface="Calibri"/>
              </a:rPr>
              <a:t>HECHO CON ALUMNADO DE 1ºDE BACH</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1385" name="Google Shape;1385;p106"/>
          <p:cNvSpPr/>
          <p:nvPr/>
        </p:nvSpPr>
        <p:spPr>
          <a:xfrm>
            <a:off x="1965247" y="1146628"/>
            <a:ext cx="1265841" cy="335462"/>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350" b="1" i="0" u="none" strike="noStrike" cap="none">
                <a:solidFill>
                  <a:schemeClr val="dk1"/>
                </a:solidFill>
                <a:latin typeface="Calibri"/>
                <a:ea typeface="Calibri"/>
                <a:cs typeface="Calibri"/>
                <a:sym typeface="Calibri"/>
              </a:rPr>
              <a:t>Vamos a ello…</a:t>
            </a:r>
            <a:endParaRPr/>
          </a:p>
        </p:txBody>
      </p:sp>
      <p:sp>
        <p:nvSpPr>
          <p:cNvPr id="1386" name="Google Shape;1386;p106"/>
          <p:cNvSpPr/>
          <p:nvPr/>
        </p:nvSpPr>
        <p:spPr>
          <a:xfrm>
            <a:off x="4727848" y="966189"/>
            <a:ext cx="3726414" cy="642359"/>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2400" b="1" i="0" u="none" strike="noStrike" cap="none">
                <a:solidFill>
                  <a:schemeClr val="dk1"/>
                </a:solidFill>
                <a:latin typeface="Calibri"/>
                <a:ea typeface="Calibri"/>
                <a:cs typeface="Calibri"/>
                <a:sym typeface="Calibri"/>
              </a:rPr>
              <a:t>¿Ideas?</a:t>
            </a:r>
            <a:endParaRPr/>
          </a:p>
        </p:txBody>
      </p:sp>
      <p:pic>
        <p:nvPicPr>
          <p:cNvPr id="1387" name="Google Shape;1387;p106"/>
          <p:cNvPicPr preferRelativeResize="0"/>
          <p:nvPr/>
        </p:nvPicPr>
        <p:blipFill rotWithShape="1">
          <a:blip r:embed="rId3">
            <a:alphaModFix/>
          </a:blip>
          <a:srcRect/>
          <a:stretch/>
        </p:blipFill>
        <p:spPr>
          <a:xfrm>
            <a:off x="8212158" y="2021733"/>
            <a:ext cx="1374589" cy="1920227"/>
          </a:xfrm>
          <a:prstGeom prst="rect">
            <a:avLst/>
          </a:prstGeom>
          <a:noFill/>
          <a:ln>
            <a:noFill/>
          </a:ln>
        </p:spPr>
      </p:pic>
      <p:pic>
        <p:nvPicPr>
          <p:cNvPr id="1388" name="Google Shape;1388;p106"/>
          <p:cNvPicPr preferRelativeResize="0"/>
          <p:nvPr/>
        </p:nvPicPr>
        <p:blipFill rotWithShape="1">
          <a:blip r:embed="rId4">
            <a:alphaModFix/>
          </a:blip>
          <a:srcRect/>
          <a:stretch/>
        </p:blipFill>
        <p:spPr>
          <a:xfrm rot="5400000">
            <a:off x="6503734" y="4896762"/>
            <a:ext cx="1929378" cy="1448703"/>
          </a:xfrm>
          <a:prstGeom prst="rect">
            <a:avLst/>
          </a:prstGeom>
          <a:noFill/>
          <a:ln>
            <a:noFill/>
          </a:ln>
        </p:spPr>
      </p:pic>
      <p:pic>
        <p:nvPicPr>
          <p:cNvPr id="1389" name="Google Shape;1389;p106" descr="SABÍAS QUÉ LA CÁMARA DE NIEBLA SALINA ES UNA DE LAS DOS PRINCIPALES  MÁQUINAS QUE FORMAN PARTE DEL LABORATORIO DE TEST DE COJALI? |  Auto-Innovaciones"/>
          <p:cNvPicPr preferRelativeResize="0"/>
          <p:nvPr/>
        </p:nvPicPr>
        <p:blipFill rotWithShape="1">
          <a:blip r:embed="rId5">
            <a:alphaModFix/>
          </a:blip>
          <a:srcRect/>
          <a:stretch/>
        </p:blipFill>
        <p:spPr>
          <a:xfrm>
            <a:off x="1847528" y="1851112"/>
            <a:ext cx="3390212" cy="2261471"/>
          </a:xfrm>
          <a:prstGeom prst="rect">
            <a:avLst/>
          </a:prstGeom>
          <a:noFill/>
          <a:ln>
            <a:noFill/>
          </a:ln>
        </p:spPr>
      </p:pic>
      <p:pic>
        <p:nvPicPr>
          <p:cNvPr id="1390" name="Google Shape;1390;p106"/>
          <p:cNvPicPr preferRelativeResize="0"/>
          <p:nvPr/>
        </p:nvPicPr>
        <p:blipFill rotWithShape="1">
          <a:blip r:embed="rId6">
            <a:alphaModFix/>
          </a:blip>
          <a:srcRect l="29269"/>
          <a:stretch/>
        </p:blipFill>
        <p:spPr>
          <a:xfrm>
            <a:off x="3232233" y="4894187"/>
            <a:ext cx="2376264" cy="1684469"/>
          </a:xfrm>
          <a:prstGeom prst="rect">
            <a:avLst/>
          </a:prstGeom>
          <a:noFill/>
          <a:ln>
            <a:noFill/>
          </a:ln>
        </p:spPr>
      </p:pic>
      <p:sp>
        <p:nvSpPr>
          <p:cNvPr id="1391" name="Google Shape;1391;p106"/>
          <p:cNvSpPr txBox="1"/>
          <p:nvPr/>
        </p:nvSpPr>
        <p:spPr>
          <a:xfrm>
            <a:off x="1981200" y="116632"/>
            <a:ext cx="8363272" cy="648072"/>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marR="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La cámara de niebla</a:t>
            </a:r>
            <a:endParaRPr sz="3000" b="1">
              <a:solidFill>
                <a:schemeClr val="lt1"/>
              </a:solidFill>
              <a:latin typeface="Arial"/>
              <a:ea typeface="Arial"/>
              <a:cs typeface="Arial"/>
              <a:sym typeface="Arial"/>
            </a:endParaRPr>
          </a:p>
        </p:txBody>
      </p:sp>
      <p:sp>
        <p:nvSpPr>
          <p:cNvPr id="1392" name="Google Shape;1392;p106"/>
          <p:cNvSpPr/>
          <p:nvPr/>
        </p:nvSpPr>
        <p:spPr>
          <a:xfrm>
            <a:off x="7176120" y="155766"/>
            <a:ext cx="3888432" cy="2044246"/>
          </a:xfrm>
          <a:prstGeom prst="irregularSeal2">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800">
                <a:solidFill>
                  <a:schemeClr val="lt1"/>
                </a:solidFill>
                <a:latin typeface="Calibri"/>
                <a:ea typeface="Calibri"/>
                <a:cs typeface="Calibri"/>
                <a:sym typeface="Calibri"/>
              </a:rPr>
              <a:t>HECHO CON ALUMNADO DE 1ºDE BACH</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89"/>
                                        </p:tgtEl>
                                        <p:attrNameLst>
                                          <p:attrName>style.visibility</p:attrName>
                                        </p:attrNameLst>
                                      </p:cBhvr>
                                      <p:to>
                                        <p:strVal val="visible"/>
                                      </p:to>
                                    </p:set>
                                    <p:anim calcmode="lin" valueType="num">
                                      <p:cBhvr additive="base">
                                        <p:cTn id="7" dur="500"/>
                                        <p:tgtEl>
                                          <p:spTgt spid="138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9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8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397"/>
        <p:cNvGrpSpPr/>
        <p:nvPr/>
      </p:nvGrpSpPr>
      <p:grpSpPr>
        <a:xfrm>
          <a:off x="0" y="0"/>
          <a:ext cx="0" cy="0"/>
          <a:chOff x="0" y="0"/>
          <a:chExt cx="0" cy="0"/>
        </a:xfrm>
      </p:grpSpPr>
      <p:sp>
        <p:nvSpPr>
          <p:cNvPr id="1398" name="Google Shape;1398;p107"/>
          <p:cNvSpPr/>
          <p:nvPr/>
        </p:nvSpPr>
        <p:spPr>
          <a:xfrm>
            <a:off x="1808010" y="1135113"/>
            <a:ext cx="3927950" cy="925735"/>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2400" b="1" i="0" u="none" strike="noStrike" cap="none">
                <a:solidFill>
                  <a:schemeClr val="dk1"/>
                </a:solidFill>
                <a:latin typeface="Calibri"/>
                <a:ea typeface="Calibri"/>
                <a:cs typeface="Calibri"/>
                <a:sym typeface="Calibri"/>
              </a:rPr>
              <a:t>¿Qué preguntas nos planteamos?</a:t>
            </a:r>
            <a:endParaRPr/>
          </a:p>
        </p:txBody>
      </p:sp>
      <p:sp>
        <p:nvSpPr>
          <p:cNvPr id="1399" name="Google Shape;1399;p107"/>
          <p:cNvSpPr txBox="1"/>
          <p:nvPr/>
        </p:nvSpPr>
        <p:spPr>
          <a:xfrm>
            <a:off x="1817128" y="394022"/>
            <a:ext cx="6272454" cy="48605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75" tIns="34275" rIns="68575" bIns="34275" anchor="ctr" anchorCtr="0">
            <a:normAutofit/>
          </a:bodyPr>
          <a:lstStyle/>
          <a:p>
            <a:pPr marL="0" marR="0" lvl="0" indent="0" algn="l" rtl="0">
              <a:spcBef>
                <a:spcPts val="0"/>
              </a:spcBef>
              <a:spcAft>
                <a:spcPts val="0"/>
              </a:spcAft>
              <a:buClr>
                <a:schemeClr val="lt1"/>
              </a:buClr>
              <a:buSzPts val="2400"/>
              <a:buFont typeface="Calibri"/>
              <a:buNone/>
            </a:pPr>
            <a:r>
              <a:rPr lang="es-ES" sz="2400" b="1">
                <a:solidFill>
                  <a:schemeClr val="lt1"/>
                </a:solidFill>
                <a:latin typeface="Calibri"/>
                <a:ea typeface="Calibri"/>
                <a:cs typeface="Calibri"/>
                <a:sym typeface="Calibri"/>
              </a:rPr>
              <a:t> Diseñemos nuestro experimento</a:t>
            </a:r>
            <a:endParaRPr/>
          </a:p>
        </p:txBody>
      </p:sp>
      <p:sp>
        <p:nvSpPr>
          <p:cNvPr id="1400" name="Google Shape;1400;p107"/>
          <p:cNvSpPr/>
          <p:nvPr/>
        </p:nvSpPr>
        <p:spPr>
          <a:xfrm>
            <a:off x="1860536" y="5805264"/>
            <a:ext cx="3726414" cy="486054"/>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2400" b="1" i="0" u="none" strike="noStrike" cap="none">
                <a:solidFill>
                  <a:schemeClr val="dk1"/>
                </a:solidFill>
                <a:latin typeface="Calibri"/>
                <a:ea typeface="Calibri"/>
                <a:cs typeface="Calibri"/>
                <a:sym typeface="Calibri"/>
              </a:rPr>
              <a:t>¿Cómo podemos hacerla?</a:t>
            </a:r>
            <a:endParaRPr/>
          </a:p>
        </p:txBody>
      </p:sp>
      <p:sp>
        <p:nvSpPr>
          <p:cNvPr id="1401" name="Google Shape;1401;p107"/>
          <p:cNvSpPr/>
          <p:nvPr/>
        </p:nvSpPr>
        <p:spPr>
          <a:xfrm>
            <a:off x="1784004" y="2608779"/>
            <a:ext cx="3726414" cy="486054"/>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2400" b="1" i="0" u="none" strike="noStrike" cap="none">
                <a:solidFill>
                  <a:schemeClr val="dk1"/>
                </a:solidFill>
                <a:latin typeface="Calibri"/>
                <a:ea typeface="Calibri"/>
                <a:cs typeface="Calibri"/>
                <a:sym typeface="Calibri"/>
              </a:rPr>
              <a:t>¿Materiales?</a:t>
            </a:r>
            <a:endParaRPr/>
          </a:p>
        </p:txBody>
      </p:sp>
      <p:sp>
        <p:nvSpPr>
          <p:cNvPr id="1402" name="Google Shape;1402;p107"/>
          <p:cNvSpPr/>
          <p:nvPr/>
        </p:nvSpPr>
        <p:spPr>
          <a:xfrm>
            <a:off x="1842320" y="4032577"/>
            <a:ext cx="3726414" cy="918102"/>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2400" b="1" i="0" u="none" strike="noStrike" cap="none">
                <a:solidFill>
                  <a:schemeClr val="dk1"/>
                </a:solidFill>
                <a:latin typeface="Calibri"/>
                <a:ea typeface="Calibri"/>
                <a:cs typeface="Calibri"/>
                <a:sym typeface="Calibri"/>
              </a:rPr>
              <a:t>¿Qué condiciones básicas debe cumplir?</a:t>
            </a:r>
            <a:endParaRPr/>
          </a:p>
        </p:txBody>
      </p:sp>
      <p:sp>
        <p:nvSpPr>
          <p:cNvPr id="1403" name="Google Shape;1403;p107"/>
          <p:cNvSpPr/>
          <p:nvPr/>
        </p:nvSpPr>
        <p:spPr>
          <a:xfrm>
            <a:off x="6960096" y="0"/>
            <a:ext cx="3960440" cy="1828222"/>
          </a:xfrm>
          <a:prstGeom prst="irregularSeal2">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800">
                <a:solidFill>
                  <a:schemeClr val="lt1"/>
                </a:solidFill>
                <a:latin typeface="Calibri"/>
                <a:ea typeface="Calibri"/>
                <a:cs typeface="Calibri"/>
                <a:sym typeface="Calibri"/>
              </a:rPr>
              <a:t>HECHO CON ALUMNADO DE 1ºDE BACH</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408"/>
        <p:cNvGrpSpPr/>
        <p:nvPr/>
      </p:nvGrpSpPr>
      <p:grpSpPr>
        <a:xfrm>
          <a:off x="0" y="0"/>
          <a:ext cx="0" cy="0"/>
          <a:chOff x="0" y="0"/>
          <a:chExt cx="0" cy="0"/>
        </a:xfrm>
      </p:grpSpPr>
      <p:sp>
        <p:nvSpPr>
          <p:cNvPr id="1409" name="Google Shape;1409;p108"/>
          <p:cNvSpPr txBox="1"/>
          <p:nvPr/>
        </p:nvSpPr>
        <p:spPr>
          <a:xfrm>
            <a:off x="1775520" y="188640"/>
            <a:ext cx="6272454" cy="48605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75" tIns="34275" rIns="68575" bIns="34275" anchor="ctr" anchorCtr="0">
            <a:normAutofit/>
          </a:bodyPr>
          <a:lstStyle/>
          <a:p>
            <a:pPr marL="0" marR="0" lvl="0" indent="0" algn="l" rtl="0">
              <a:spcBef>
                <a:spcPts val="0"/>
              </a:spcBef>
              <a:spcAft>
                <a:spcPts val="0"/>
              </a:spcAft>
              <a:buClr>
                <a:schemeClr val="lt1"/>
              </a:buClr>
              <a:buSzPts val="2250"/>
              <a:buFont typeface="Arial"/>
              <a:buNone/>
            </a:pPr>
            <a:r>
              <a:rPr lang="es-ES" sz="2250" b="1">
                <a:solidFill>
                  <a:schemeClr val="lt1"/>
                </a:solidFill>
                <a:latin typeface="Arial"/>
                <a:ea typeface="Arial"/>
                <a:cs typeface="Arial"/>
                <a:sym typeface="Arial"/>
              </a:rPr>
              <a:t>Para el próximo día</a:t>
            </a:r>
            <a:endParaRPr/>
          </a:p>
        </p:txBody>
      </p:sp>
      <p:sp>
        <p:nvSpPr>
          <p:cNvPr id="1410" name="Google Shape;1410;p108"/>
          <p:cNvSpPr/>
          <p:nvPr/>
        </p:nvSpPr>
        <p:spPr>
          <a:xfrm>
            <a:off x="2004464" y="5995185"/>
            <a:ext cx="8478434" cy="646331"/>
          </a:xfrm>
          <a:prstGeom prst="rect">
            <a:avLst/>
          </a:prstGeom>
          <a:noFill/>
          <a:ln w="381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https://home.cern/news/news/experiments/how-make-your-own-cloud-chamber</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s-ES" sz="18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https://www.youtube.com/watch?v=D77MWTbufbs</a:t>
            </a:r>
            <a:endParaRPr sz="1800">
              <a:solidFill>
                <a:schemeClr val="dk1"/>
              </a:solidFill>
              <a:latin typeface="Calibri"/>
              <a:ea typeface="Calibri"/>
              <a:cs typeface="Calibri"/>
              <a:sym typeface="Calibri"/>
            </a:endParaRPr>
          </a:p>
        </p:txBody>
      </p:sp>
      <p:sp>
        <p:nvSpPr>
          <p:cNvPr id="1411" name="Google Shape;1411;p108"/>
          <p:cNvSpPr/>
          <p:nvPr/>
        </p:nvSpPr>
        <p:spPr>
          <a:xfrm>
            <a:off x="7392144" y="5374787"/>
            <a:ext cx="3221850" cy="413599"/>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2400" b="1" i="0" u="none" strike="noStrike" cap="none">
                <a:solidFill>
                  <a:schemeClr val="dk1"/>
                </a:solidFill>
                <a:latin typeface="Calibri"/>
                <a:ea typeface="Calibri"/>
                <a:cs typeface="Calibri"/>
                <a:sym typeface="Calibri"/>
              </a:rPr>
              <a:t>Fuentes:</a:t>
            </a:r>
            <a:endParaRPr/>
          </a:p>
        </p:txBody>
      </p:sp>
      <p:sp>
        <p:nvSpPr>
          <p:cNvPr id="1412" name="Google Shape;1412;p108"/>
          <p:cNvSpPr/>
          <p:nvPr/>
        </p:nvSpPr>
        <p:spPr>
          <a:xfrm>
            <a:off x="1896198" y="1693601"/>
            <a:ext cx="8694966" cy="3474386"/>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457200" marR="0" lvl="1" indent="-342900" algn="l" rtl="0">
              <a:spcBef>
                <a:spcPts val="0"/>
              </a:spcBef>
              <a:spcAft>
                <a:spcPts val="0"/>
              </a:spcAft>
              <a:buClr>
                <a:schemeClr val="dk1"/>
              </a:buClr>
              <a:buSzPts val="2400"/>
              <a:buFont typeface="Arial"/>
              <a:buChar char="•"/>
            </a:pPr>
            <a:r>
              <a:rPr lang="es-ES" sz="2400" b="0" i="0" u="none" strike="noStrike" cap="none">
                <a:solidFill>
                  <a:schemeClr val="dk1"/>
                </a:solidFill>
                <a:latin typeface="Calibri"/>
                <a:ea typeface="Calibri"/>
                <a:cs typeface="Calibri"/>
                <a:sym typeface="Calibri"/>
              </a:rPr>
              <a:t>Traer los </a:t>
            </a:r>
            <a:r>
              <a:rPr lang="es-ES" sz="2400" b="1" i="0" u="none" strike="noStrike" cap="none">
                <a:solidFill>
                  <a:schemeClr val="dk1"/>
                </a:solidFill>
                <a:latin typeface="Calibri"/>
                <a:ea typeface="Calibri"/>
                <a:cs typeface="Calibri"/>
                <a:sym typeface="Calibri"/>
              </a:rPr>
              <a:t>materiales para construir una cámara de niebla </a:t>
            </a:r>
            <a:r>
              <a:rPr lang="es-ES" sz="2400" b="0" i="0" u="none" strike="noStrike" cap="none">
                <a:solidFill>
                  <a:schemeClr val="dk1"/>
                </a:solidFill>
                <a:latin typeface="Calibri"/>
                <a:ea typeface="Calibri"/>
                <a:cs typeface="Calibri"/>
                <a:sym typeface="Calibri"/>
              </a:rPr>
              <a:t>casera para su fácil montaje</a:t>
            </a:r>
            <a:endParaRPr/>
          </a:p>
          <a:p>
            <a:pPr marL="457200" marR="0" lvl="1" indent="-342900" algn="l" rtl="0">
              <a:spcBef>
                <a:spcPts val="0"/>
              </a:spcBef>
              <a:spcAft>
                <a:spcPts val="0"/>
              </a:spcAft>
              <a:buClr>
                <a:schemeClr val="dk1"/>
              </a:buClr>
              <a:buSzPts val="2400"/>
              <a:buFont typeface="Arial"/>
              <a:buChar char="•"/>
            </a:pPr>
            <a:r>
              <a:rPr lang="es-ES" sz="2400" b="1" i="0" u="none" strike="noStrike" cap="none">
                <a:solidFill>
                  <a:schemeClr val="dk1"/>
                </a:solidFill>
                <a:latin typeface="Calibri"/>
                <a:ea typeface="Calibri"/>
                <a:cs typeface="Calibri"/>
                <a:sym typeface="Calibri"/>
              </a:rPr>
              <a:t>Anotaciones (y fotografías) </a:t>
            </a:r>
            <a:r>
              <a:rPr lang="es-ES" sz="2400" b="0" i="0" u="none" strike="noStrike" cap="none">
                <a:solidFill>
                  <a:schemeClr val="dk1"/>
                </a:solidFill>
                <a:latin typeface="Calibri"/>
                <a:ea typeface="Calibri"/>
                <a:cs typeface="Calibri"/>
                <a:sym typeface="Calibri"/>
              </a:rPr>
              <a:t>del proceso y justificación en la elección de los materiales.</a:t>
            </a:r>
            <a:endParaRPr/>
          </a:p>
          <a:p>
            <a:pPr marL="914400" marR="0" lvl="2" indent="-342900" algn="l" rtl="0">
              <a:spcBef>
                <a:spcPts val="0"/>
              </a:spcBef>
              <a:spcAft>
                <a:spcPts val="0"/>
              </a:spcAft>
              <a:buClr>
                <a:schemeClr val="dk1"/>
              </a:buClr>
              <a:buSzPts val="2400"/>
              <a:buFont typeface="Arial"/>
              <a:buChar char="•"/>
            </a:pPr>
            <a:r>
              <a:rPr lang="es-ES" sz="2400" b="1" i="0" u="none" strike="noStrike" cap="none">
                <a:solidFill>
                  <a:schemeClr val="dk1"/>
                </a:solidFill>
                <a:latin typeface="Calibri"/>
                <a:ea typeface="Calibri"/>
                <a:cs typeface="Calibri"/>
                <a:sym typeface="Calibri"/>
              </a:rPr>
              <a:t>Explicar por qué </a:t>
            </a:r>
            <a:r>
              <a:rPr lang="es-ES" sz="2400" b="0" i="0" u="none" strike="noStrike" cap="none">
                <a:solidFill>
                  <a:schemeClr val="dk1"/>
                </a:solidFill>
                <a:latin typeface="Calibri"/>
                <a:ea typeface="Calibri"/>
                <a:cs typeface="Calibri"/>
                <a:sym typeface="Calibri"/>
              </a:rPr>
              <a:t>has utilizado esos materiales y no otros,</a:t>
            </a:r>
            <a:endParaRPr/>
          </a:p>
          <a:p>
            <a:pPr marL="914400" marR="0" lvl="2" indent="-342900" algn="l" rtl="0">
              <a:spcBef>
                <a:spcPts val="0"/>
              </a:spcBef>
              <a:spcAft>
                <a:spcPts val="0"/>
              </a:spcAft>
              <a:buClr>
                <a:schemeClr val="dk1"/>
              </a:buClr>
              <a:buSzPts val="2400"/>
              <a:buFont typeface="Arial"/>
              <a:buChar char="•"/>
            </a:pPr>
            <a:r>
              <a:rPr lang="es-ES" sz="2400" b="1" i="0" u="none" strike="noStrike" cap="none">
                <a:solidFill>
                  <a:schemeClr val="dk1"/>
                </a:solidFill>
                <a:latin typeface="Calibri"/>
                <a:ea typeface="Calibri"/>
                <a:cs typeface="Calibri"/>
                <a:sym typeface="Calibri"/>
              </a:rPr>
              <a:t>Explicar por qué </a:t>
            </a:r>
            <a:r>
              <a:rPr lang="es-ES" sz="2400" b="0" i="0" u="none" strike="noStrike" cap="none">
                <a:solidFill>
                  <a:schemeClr val="dk1"/>
                </a:solidFill>
                <a:latin typeface="Calibri"/>
                <a:ea typeface="Calibri"/>
                <a:cs typeface="Calibri"/>
                <a:sym typeface="Calibri"/>
              </a:rPr>
              <a:t>la cámara de niebla es así y no de otra forma</a:t>
            </a:r>
            <a:endParaRPr/>
          </a:p>
          <a:p>
            <a:pPr marL="457200" marR="0" lvl="1" indent="-342900" algn="l" rtl="0">
              <a:spcBef>
                <a:spcPts val="0"/>
              </a:spcBef>
              <a:spcAft>
                <a:spcPts val="0"/>
              </a:spcAft>
              <a:buClr>
                <a:schemeClr val="dk1"/>
              </a:buClr>
              <a:buSzPts val="2400"/>
              <a:buFont typeface="Arial"/>
              <a:buChar char="•"/>
            </a:pPr>
            <a:r>
              <a:rPr lang="es-ES" sz="2400" b="0" i="0" u="none" strike="noStrike" cap="none">
                <a:solidFill>
                  <a:schemeClr val="dk1"/>
                </a:solidFill>
                <a:latin typeface="Calibri"/>
                <a:ea typeface="Calibri"/>
                <a:cs typeface="Calibri"/>
                <a:sym typeface="Calibri"/>
              </a:rPr>
              <a:t>¿Tenemos alguna forma de utilizar </a:t>
            </a:r>
            <a:r>
              <a:rPr lang="es-ES" sz="2400" b="1" i="0" u="none" strike="noStrike" cap="none">
                <a:solidFill>
                  <a:schemeClr val="dk1"/>
                </a:solidFill>
                <a:latin typeface="Calibri"/>
                <a:ea typeface="Calibri"/>
                <a:cs typeface="Calibri"/>
                <a:sym typeface="Calibri"/>
              </a:rPr>
              <a:t>materiales que generen partículas</a:t>
            </a:r>
            <a:r>
              <a:rPr lang="es-ES" sz="2400" b="0" i="0" u="none" strike="noStrike" cap="none">
                <a:solidFill>
                  <a:schemeClr val="dk1"/>
                </a:solidFill>
                <a:latin typeface="Calibri"/>
                <a:ea typeface="Calibri"/>
                <a:cs typeface="Calibri"/>
                <a:sym typeface="Calibri"/>
              </a:rPr>
              <a:t> para poder observar en la cámara de niebla?</a:t>
            </a:r>
            <a:endParaRPr/>
          </a:p>
        </p:txBody>
      </p:sp>
      <p:sp>
        <p:nvSpPr>
          <p:cNvPr id="1413" name="Google Shape;1413;p108"/>
          <p:cNvSpPr/>
          <p:nvPr/>
        </p:nvSpPr>
        <p:spPr>
          <a:xfrm>
            <a:off x="7104112" y="2322"/>
            <a:ext cx="3960440" cy="1828222"/>
          </a:xfrm>
          <a:prstGeom prst="irregularSeal2">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800">
                <a:solidFill>
                  <a:schemeClr val="lt1"/>
                </a:solidFill>
                <a:latin typeface="Calibri"/>
                <a:ea typeface="Calibri"/>
                <a:cs typeface="Calibri"/>
                <a:sym typeface="Calibri"/>
              </a:rPr>
              <a:t>HECHO CON ALUMNADO DE 1ºDE BACH</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418"/>
        <p:cNvGrpSpPr/>
        <p:nvPr/>
      </p:nvGrpSpPr>
      <p:grpSpPr>
        <a:xfrm>
          <a:off x="0" y="0"/>
          <a:ext cx="0" cy="0"/>
          <a:chOff x="0" y="0"/>
          <a:chExt cx="0" cy="0"/>
        </a:xfrm>
      </p:grpSpPr>
      <p:sp>
        <p:nvSpPr>
          <p:cNvPr id="1419" name="Google Shape;1419;p109"/>
          <p:cNvSpPr txBox="1"/>
          <p:nvPr/>
        </p:nvSpPr>
        <p:spPr>
          <a:xfrm>
            <a:off x="1981200" y="116632"/>
            <a:ext cx="8363272" cy="648072"/>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marR="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PRÓXIMO DÍA</a:t>
            </a:r>
            <a:endParaRPr/>
          </a:p>
        </p:txBody>
      </p:sp>
      <p:sp>
        <p:nvSpPr>
          <p:cNvPr id="1420" name="Google Shape;1420;p109"/>
          <p:cNvSpPr/>
          <p:nvPr/>
        </p:nvSpPr>
        <p:spPr>
          <a:xfrm>
            <a:off x="1815353" y="975166"/>
            <a:ext cx="8529119" cy="725643"/>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457200" marR="0" lvl="1" indent="-342900" algn="l" rtl="0">
              <a:spcBef>
                <a:spcPts val="0"/>
              </a:spcBef>
              <a:spcAft>
                <a:spcPts val="0"/>
              </a:spcAft>
              <a:buClr>
                <a:schemeClr val="dk1"/>
              </a:buClr>
              <a:buSzPts val="2000"/>
              <a:buFont typeface="Arial"/>
              <a:buChar char="•"/>
            </a:pPr>
            <a:r>
              <a:rPr lang="es-ES" sz="2000" b="0" i="0" u="none" strike="noStrike" cap="none">
                <a:solidFill>
                  <a:schemeClr val="dk1"/>
                </a:solidFill>
                <a:latin typeface="Calibri"/>
                <a:ea typeface="Calibri"/>
                <a:cs typeface="Calibri"/>
                <a:sym typeface="Calibri"/>
              </a:rPr>
              <a:t>Enseñaremos nuestras propias cámaras de niebla (caseras y no caseras)</a:t>
            </a:r>
            <a:endParaRPr/>
          </a:p>
        </p:txBody>
      </p:sp>
      <p:pic>
        <p:nvPicPr>
          <p:cNvPr id="1421" name="Google Shape;1421;p109"/>
          <p:cNvPicPr preferRelativeResize="0"/>
          <p:nvPr/>
        </p:nvPicPr>
        <p:blipFill rotWithShape="1">
          <a:blip r:embed="rId3">
            <a:alphaModFix/>
          </a:blip>
          <a:srcRect/>
          <a:stretch/>
        </p:blipFill>
        <p:spPr>
          <a:xfrm rot="5400000">
            <a:off x="2862945" y="4274825"/>
            <a:ext cx="2743635" cy="2060099"/>
          </a:xfrm>
          <a:prstGeom prst="rect">
            <a:avLst/>
          </a:prstGeom>
          <a:noFill/>
          <a:ln>
            <a:noFill/>
          </a:ln>
        </p:spPr>
      </p:pic>
      <p:pic>
        <p:nvPicPr>
          <p:cNvPr id="1422" name="Google Shape;1422;p109"/>
          <p:cNvPicPr preferRelativeResize="0"/>
          <p:nvPr/>
        </p:nvPicPr>
        <p:blipFill rotWithShape="1">
          <a:blip r:embed="rId4">
            <a:alphaModFix/>
          </a:blip>
          <a:srcRect/>
          <a:stretch/>
        </p:blipFill>
        <p:spPr>
          <a:xfrm>
            <a:off x="1953591" y="2164056"/>
            <a:ext cx="2502245" cy="1708179"/>
          </a:xfrm>
          <a:prstGeom prst="rect">
            <a:avLst/>
          </a:prstGeom>
          <a:noFill/>
          <a:ln>
            <a:noFill/>
          </a:ln>
        </p:spPr>
      </p:pic>
      <p:pic>
        <p:nvPicPr>
          <p:cNvPr id="1423" name="Google Shape;1423;p109"/>
          <p:cNvPicPr preferRelativeResize="0"/>
          <p:nvPr/>
        </p:nvPicPr>
        <p:blipFill rotWithShape="1">
          <a:blip r:embed="rId5">
            <a:alphaModFix/>
          </a:blip>
          <a:srcRect/>
          <a:stretch/>
        </p:blipFill>
        <p:spPr>
          <a:xfrm>
            <a:off x="4544067" y="2164055"/>
            <a:ext cx="5052874" cy="1708179"/>
          </a:xfrm>
          <a:prstGeom prst="rect">
            <a:avLst/>
          </a:prstGeom>
          <a:noFill/>
          <a:ln>
            <a:noFill/>
          </a:ln>
        </p:spPr>
      </p:pic>
      <p:pic>
        <p:nvPicPr>
          <p:cNvPr id="1424" name="Google Shape;1424;p109"/>
          <p:cNvPicPr preferRelativeResize="0"/>
          <p:nvPr/>
        </p:nvPicPr>
        <p:blipFill rotWithShape="1">
          <a:blip r:embed="rId6">
            <a:alphaModFix/>
          </a:blip>
          <a:srcRect/>
          <a:stretch/>
        </p:blipFill>
        <p:spPr>
          <a:xfrm rot="5400000">
            <a:off x="6152566" y="4543936"/>
            <a:ext cx="2436231" cy="182928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1"/>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208" name="Google Shape;208;p11"/>
          <p:cNvSpPr/>
          <p:nvPr/>
        </p:nvSpPr>
        <p:spPr>
          <a:xfrm>
            <a:off x="1775520" y="938225"/>
            <a:ext cx="5976664" cy="386640"/>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Pero, ¿y si nos centramos en las partículas que lo forman?</a:t>
            </a:r>
            <a:endParaRPr/>
          </a:p>
        </p:txBody>
      </p:sp>
      <p:cxnSp>
        <p:nvCxnSpPr>
          <p:cNvPr id="209" name="Google Shape;209;p11"/>
          <p:cNvCxnSpPr/>
          <p:nvPr/>
        </p:nvCxnSpPr>
        <p:spPr>
          <a:xfrm rot="10800000" flipH="1">
            <a:off x="5375920" y="3573017"/>
            <a:ext cx="1368152" cy="1242547"/>
          </a:xfrm>
          <a:prstGeom prst="straightConnector1">
            <a:avLst/>
          </a:prstGeom>
          <a:noFill/>
          <a:ln w="9525" cap="flat" cmpd="sng">
            <a:solidFill>
              <a:srgbClr val="BD4B48"/>
            </a:solidFill>
            <a:prstDash val="solid"/>
            <a:round/>
            <a:headEnd type="none" w="sm" len="sm"/>
            <a:tailEnd type="triangle" w="med" len="med"/>
          </a:ln>
        </p:spPr>
      </p:cxnSp>
      <p:sp>
        <p:nvSpPr>
          <p:cNvPr id="210" name="Google Shape;210;p11"/>
          <p:cNvSpPr/>
          <p:nvPr/>
        </p:nvSpPr>
        <p:spPr>
          <a:xfrm>
            <a:off x="6263684" y="1389687"/>
            <a:ext cx="3072676" cy="1683512"/>
          </a:xfrm>
          <a:prstGeom prst="irregularSeal1">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lt1"/>
                </a:solidFill>
                <a:latin typeface="Calibri"/>
                <a:ea typeface="Calibri"/>
                <a:cs typeface="Calibri"/>
                <a:sym typeface="Calibri"/>
              </a:rPr>
              <a:t>¡Ojo! Entre núcleo y electrones hay 5 ceros…</a:t>
            </a:r>
            <a:endParaRPr/>
          </a:p>
        </p:txBody>
      </p:sp>
      <p:sp>
        <p:nvSpPr>
          <p:cNvPr id="211" name="Google Shape;211;p11"/>
          <p:cNvSpPr/>
          <p:nvPr/>
        </p:nvSpPr>
        <p:spPr>
          <a:xfrm>
            <a:off x="6567909" y="3081539"/>
            <a:ext cx="2338482" cy="563485"/>
          </a:xfrm>
          <a:prstGeom prst="roundRect">
            <a:avLst>
              <a:gd name="adj" fmla="val 5925"/>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400" b="1" i="0" u="none" strike="noStrike" cap="none">
                <a:solidFill>
                  <a:schemeClr val="dk1"/>
                </a:solidFill>
                <a:latin typeface="Calibri"/>
                <a:ea typeface="Calibri"/>
                <a:cs typeface="Calibri"/>
                <a:sym typeface="Calibri"/>
              </a:rPr>
              <a:t>Es como si comparamos un 1mm frente a 100m</a:t>
            </a:r>
            <a:endParaRPr/>
          </a:p>
        </p:txBody>
      </p:sp>
      <p:grpSp>
        <p:nvGrpSpPr>
          <p:cNvPr id="212" name="Google Shape;212;p11"/>
          <p:cNvGrpSpPr/>
          <p:nvPr/>
        </p:nvGrpSpPr>
        <p:grpSpPr>
          <a:xfrm>
            <a:off x="2495601" y="1739470"/>
            <a:ext cx="3768084" cy="4425835"/>
            <a:chOff x="201649" y="1289010"/>
            <a:chExt cx="3113786" cy="3919543"/>
          </a:xfrm>
        </p:grpSpPr>
        <p:pic>
          <p:nvPicPr>
            <p:cNvPr id="213" name="Google Shape;213;p11"/>
            <p:cNvPicPr preferRelativeResize="0"/>
            <p:nvPr/>
          </p:nvPicPr>
          <p:blipFill rotWithShape="1">
            <a:blip r:embed="rId3">
              <a:alphaModFix/>
            </a:blip>
            <a:srcRect/>
            <a:stretch/>
          </p:blipFill>
          <p:spPr>
            <a:xfrm>
              <a:off x="249441" y="1289010"/>
              <a:ext cx="3050083" cy="3628203"/>
            </a:xfrm>
            <a:prstGeom prst="rect">
              <a:avLst/>
            </a:prstGeom>
            <a:noFill/>
            <a:ln>
              <a:noFill/>
            </a:ln>
          </p:spPr>
        </p:pic>
        <p:pic>
          <p:nvPicPr>
            <p:cNvPr id="214" name="Google Shape;214;p11"/>
            <p:cNvPicPr preferRelativeResize="0"/>
            <p:nvPr/>
          </p:nvPicPr>
          <p:blipFill rotWithShape="1">
            <a:blip r:embed="rId4">
              <a:alphaModFix/>
            </a:blip>
            <a:srcRect/>
            <a:stretch/>
          </p:blipFill>
          <p:spPr>
            <a:xfrm>
              <a:off x="201649" y="4982035"/>
              <a:ext cx="3113786" cy="226518"/>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429"/>
        <p:cNvGrpSpPr/>
        <p:nvPr/>
      </p:nvGrpSpPr>
      <p:grpSpPr>
        <a:xfrm>
          <a:off x="0" y="0"/>
          <a:ext cx="0" cy="0"/>
          <a:chOff x="0" y="0"/>
          <a:chExt cx="0" cy="0"/>
        </a:xfrm>
      </p:grpSpPr>
      <p:sp>
        <p:nvSpPr>
          <p:cNvPr id="1430" name="Google Shape;1430;p110"/>
          <p:cNvSpPr txBox="1"/>
          <p:nvPr/>
        </p:nvSpPr>
        <p:spPr>
          <a:xfrm>
            <a:off x="1981200" y="116632"/>
            <a:ext cx="8363272" cy="648072"/>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marR="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PRÓXIMO DÍA</a:t>
            </a:r>
            <a:endParaRPr/>
          </a:p>
        </p:txBody>
      </p:sp>
      <p:sp>
        <p:nvSpPr>
          <p:cNvPr id="1431" name="Google Shape;1431;p110"/>
          <p:cNvSpPr/>
          <p:nvPr/>
        </p:nvSpPr>
        <p:spPr>
          <a:xfrm>
            <a:off x="1978919" y="1196752"/>
            <a:ext cx="8241087" cy="1164028"/>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457200" marR="0" lvl="1" indent="-342900" algn="l" rtl="0">
              <a:spcBef>
                <a:spcPts val="0"/>
              </a:spcBef>
              <a:spcAft>
                <a:spcPts val="0"/>
              </a:spcAft>
              <a:buClr>
                <a:schemeClr val="dk1"/>
              </a:buClr>
              <a:buSzPts val="2000"/>
              <a:buFont typeface="Arial"/>
              <a:buChar char="•"/>
            </a:pPr>
            <a:r>
              <a:rPr lang="es-ES" sz="2000" b="0" i="0" u="none" strike="noStrike" cap="none">
                <a:solidFill>
                  <a:schemeClr val="dk1"/>
                </a:solidFill>
                <a:latin typeface="Calibri"/>
                <a:ea typeface="Calibri"/>
                <a:cs typeface="Calibri"/>
                <a:sym typeface="Calibri"/>
              </a:rPr>
              <a:t>Analizaremos cómo podemos utilizar la cámara de niebla para mucho más que las partículas (termodinámica, programación, temperaturas, materiales…)</a:t>
            </a:r>
            <a:endParaRPr/>
          </a:p>
        </p:txBody>
      </p:sp>
      <p:pic>
        <p:nvPicPr>
          <p:cNvPr id="1432" name="Google Shape;1432;p110"/>
          <p:cNvPicPr preferRelativeResize="0"/>
          <p:nvPr/>
        </p:nvPicPr>
        <p:blipFill rotWithShape="1">
          <a:blip r:embed="rId3">
            <a:alphaModFix/>
          </a:blip>
          <a:srcRect/>
          <a:stretch/>
        </p:blipFill>
        <p:spPr>
          <a:xfrm>
            <a:off x="3647728" y="2621872"/>
            <a:ext cx="2342174" cy="1492650"/>
          </a:xfrm>
          <a:prstGeom prst="rect">
            <a:avLst/>
          </a:prstGeom>
          <a:noFill/>
          <a:ln>
            <a:noFill/>
          </a:ln>
        </p:spPr>
      </p:pic>
      <p:pic>
        <p:nvPicPr>
          <p:cNvPr id="1433" name="Google Shape;1433;p110"/>
          <p:cNvPicPr preferRelativeResize="0"/>
          <p:nvPr/>
        </p:nvPicPr>
        <p:blipFill rotWithShape="1">
          <a:blip r:embed="rId4">
            <a:alphaModFix/>
          </a:blip>
          <a:srcRect/>
          <a:stretch/>
        </p:blipFill>
        <p:spPr>
          <a:xfrm>
            <a:off x="1847529" y="2360780"/>
            <a:ext cx="1666181" cy="2098458"/>
          </a:xfrm>
          <a:prstGeom prst="rect">
            <a:avLst/>
          </a:prstGeom>
          <a:noFill/>
          <a:ln>
            <a:noFill/>
          </a:ln>
        </p:spPr>
      </p:pic>
      <p:pic>
        <p:nvPicPr>
          <p:cNvPr id="1434" name="Google Shape;1434;p110"/>
          <p:cNvPicPr preferRelativeResize="0"/>
          <p:nvPr/>
        </p:nvPicPr>
        <p:blipFill rotWithShape="1">
          <a:blip r:embed="rId5">
            <a:alphaModFix/>
          </a:blip>
          <a:srcRect l="4937" r="4616"/>
          <a:stretch/>
        </p:blipFill>
        <p:spPr>
          <a:xfrm>
            <a:off x="6312025" y="3789040"/>
            <a:ext cx="4220551" cy="2832094"/>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439"/>
        <p:cNvGrpSpPr/>
        <p:nvPr/>
      </p:nvGrpSpPr>
      <p:grpSpPr>
        <a:xfrm>
          <a:off x="0" y="0"/>
          <a:ext cx="0" cy="0"/>
          <a:chOff x="0" y="0"/>
          <a:chExt cx="0" cy="0"/>
        </a:xfrm>
      </p:grpSpPr>
      <p:sp>
        <p:nvSpPr>
          <p:cNvPr id="1440" name="Google Shape;1440;p111"/>
          <p:cNvSpPr txBox="1"/>
          <p:nvPr/>
        </p:nvSpPr>
        <p:spPr>
          <a:xfrm>
            <a:off x="1981200" y="116632"/>
            <a:ext cx="8363272" cy="648072"/>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marR="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PRÓXIMO DÍA</a:t>
            </a:r>
            <a:endParaRPr/>
          </a:p>
        </p:txBody>
      </p:sp>
      <p:pic>
        <p:nvPicPr>
          <p:cNvPr id="1441" name="Google Shape;1441;p111"/>
          <p:cNvPicPr preferRelativeResize="0"/>
          <p:nvPr/>
        </p:nvPicPr>
        <p:blipFill rotWithShape="1">
          <a:blip r:embed="rId3">
            <a:alphaModFix/>
          </a:blip>
          <a:srcRect/>
          <a:stretch/>
        </p:blipFill>
        <p:spPr>
          <a:xfrm>
            <a:off x="1898028" y="2161021"/>
            <a:ext cx="2294945" cy="2065359"/>
          </a:xfrm>
          <a:prstGeom prst="rect">
            <a:avLst/>
          </a:prstGeom>
          <a:noFill/>
          <a:ln>
            <a:noFill/>
          </a:ln>
        </p:spPr>
      </p:pic>
      <p:sp>
        <p:nvSpPr>
          <p:cNvPr id="1442" name="Google Shape;1442;p111"/>
          <p:cNvSpPr/>
          <p:nvPr/>
        </p:nvSpPr>
        <p:spPr>
          <a:xfrm>
            <a:off x="1884286" y="980728"/>
            <a:ext cx="7863897" cy="1023384"/>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457200" marR="0" lvl="1" indent="-342900" algn="l" rtl="0">
              <a:spcBef>
                <a:spcPts val="0"/>
              </a:spcBef>
              <a:spcAft>
                <a:spcPts val="0"/>
              </a:spcAft>
              <a:buClr>
                <a:schemeClr val="dk1"/>
              </a:buClr>
              <a:buSzPts val="2000"/>
              <a:buFont typeface="Arial"/>
              <a:buChar char="•"/>
            </a:pPr>
            <a:r>
              <a:rPr lang="es-ES" sz="2000" b="0" i="0" u="none" strike="noStrike" cap="none">
                <a:solidFill>
                  <a:schemeClr val="dk1"/>
                </a:solidFill>
                <a:latin typeface="Calibri"/>
                <a:ea typeface="Calibri"/>
                <a:cs typeface="Calibri"/>
                <a:sym typeface="Calibri"/>
              </a:rPr>
              <a:t>Estudiaremos otros fenómenos con elementos adicionales como un tubo de rayos catódicos, fuentes radiactivas escolares (y no radiactivas y no escolares…)</a:t>
            </a:r>
            <a:endParaRPr/>
          </a:p>
        </p:txBody>
      </p:sp>
      <p:pic>
        <p:nvPicPr>
          <p:cNvPr id="1443" name="Google Shape;1443;p111"/>
          <p:cNvPicPr preferRelativeResize="0"/>
          <p:nvPr/>
        </p:nvPicPr>
        <p:blipFill rotWithShape="1">
          <a:blip r:embed="rId4">
            <a:alphaModFix/>
          </a:blip>
          <a:srcRect/>
          <a:stretch/>
        </p:blipFill>
        <p:spPr>
          <a:xfrm>
            <a:off x="5893594" y="3627419"/>
            <a:ext cx="2193946" cy="1741311"/>
          </a:xfrm>
          <a:prstGeom prst="rect">
            <a:avLst/>
          </a:prstGeom>
          <a:noFill/>
          <a:ln>
            <a:noFill/>
          </a:ln>
        </p:spPr>
      </p:pic>
      <p:pic>
        <p:nvPicPr>
          <p:cNvPr id="1444" name="Google Shape;1444;p111"/>
          <p:cNvPicPr preferRelativeResize="0"/>
          <p:nvPr/>
        </p:nvPicPr>
        <p:blipFill rotWithShape="1">
          <a:blip r:embed="rId5">
            <a:alphaModFix/>
          </a:blip>
          <a:srcRect/>
          <a:stretch/>
        </p:blipFill>
        <p:spPr>
          <a:xfrm>
            <a:off x="7896201" y="4904417"/>
            <a:ext cx="2103057" cy="1762857"/>
          </a:xfrm>
          <a:prstGeom prst="rect">
            <a:avLst/>
          </a:prstGeom>
          <a:noFill/>
          <a:ln>
            <a:noFill/>
          </a:ln>
        </p:spPr>
      </p:pic>
      <p:pic>
        <p:nvPicPr>
          <p:cNvPr id="1445" name="Google Shape;1445;p111"/>
          <p:cNvPicPr preferRelativeResize="0"/>
          <p:nvPr/>
        </p:nvPicPr>
        <p:blipFill rotWithShape="1">
          <a:blip r:embed="rId6">
            <a:alphaModFix/>
          </a:blip>
          <a:srcRect/>
          <a:stretch/>
        </p:blipFill>
        <p:spPr>
          <a:xfrm>
            <a:off x="8767396" y="2220137"/>
            <a:ext cx="1961573" cy="3019169"/>
          </a:xfrm>
          <a:prstGeom prst="rect">
            <a:avLst/>
          </a:prstGeom>
          <a:noFill/>
          <a:ln>
            <a:noFill/>
          </a:ln>
        </p:spPr>
      </p:pic>
      <p:pic>
        <p:nvPicPr>
          <p:cNvPr id="1446" name="Google Shape;1446;p111"/>
          <p:cNvPicPr preferRelativeResize="0"/>
          <p:nvPr/>
        </p:nvPicPr>
        <p:blipFill rotWithShape="1">
          <a:blip r:embed="rId7">
            <a:alphaModFix/>
          </a:blip>
          <a:srcRect/>
          <a:stretch/>
        </p:blipFill>
        <p:spPr>
          <a:xfrm>
            <a:off x="5593362" y="2199538"/>
            <a:ext cx="3073638" cy="1427880"/>
          </a:xfrm>
          <a:prstGeom prst="rect">
            <a:avLst/>
          </a:prstGeom>
          <a:noFill/>
          <a:ln>
            <a:noFill/>
          </a:ln>
        </p:spPr>
      </p:pic>
      <p:pic>
        <p:nvPicPr>
          <p:cNvPr id="1447" name="Google Shape;1447;p111"/>
          <p:cNvPicPr preferRelativeResize="0"/>
          <p:nvPr/>
        </p:nvPicPr>
        <p:blipFill rotWithShape="1">
          <a:blip r:embed="rId8">
            <a:alphaModFix/>
          </a:blip>
          <a:srcRect/>
          <a:stretch/>
        </p:blipFill>
        <p:spPr>
          <a:xfrm>
            <a:off x="1868361" y="4383257"/>
            <a:ext cx="1790909" cy="2385890"/>
          </a:xfrm>
          <a:prstGeom prst="rect">
            <a:avLst/>
          </a:prstGeom>
          <a:noFill/>
          <a:ln>
            <a:noFill/>
          </a:ln>
        </p:spPr>
      </p:pic>
      <p:pic>
        <p:nvPicPr>
          <p:cNvPr id="1448" name="Google Shape;1448;p111"/>
          <p:cNvPicPr preferRelativeResize="0"/>
          <p:nvPr/>
        </p:nvPicPr>
        <p:blipFill rotWithShape="1">
          <a:blip r:embed="rId9">
            <a:alphaModFix/>
          </a:blip>
          <a:srcRect/>
          <a:stretch/>
        </p:blipFill>
        <p:spPr>
          <a:xfrm>
            <a:off x="4339125" y="4226379"/>
            <a:ext cx="1458640" cy="237168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46"/>
                                        </p:tgtEl>
                                        <p:attrNameLst>
                                          <p:attrName>style.visibility</p:attrName>
                                        </p:attrNameLst>
                                      </p:cBhvr>
                                      <p:to>
                                        <p:strVal val="visible"/>
                                      </p:to>
                                    </p:set>
                                    <p:animEffect transition="in" filter="fade">
                                      <p:cBhvr>
                                        <p:cTn id="7" dur="1000"/>
                                        <p:tgtEl>
                                          <p:spTgt spid="1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sp>
        <p:nvSpPr>
          <p:cNvPr id="1454" name="Google Shape;1454;p112"/>
          <p:cNvSpPr txBox="1"/>
          <p:nvPr/>
        </p:nvSpPr>
        <p:spPr>
          <a:xfrm>
            <a:off x="1981200" y="116632"/>
            <a:ext cx="8363272" cy="648072"/>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marR="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PRÓXIMO DÍA</a:t>
            </a:r>
            <a:endParaRPr/>
          </a:p>
        </p:txBody>
      </p:sp>
      <p:sp>
        <p:nvSpPr>
          <p:cNvPr id="1455" name="Google Shape;1455;p112"/>
          <p:cNvSpPr/>
          <p:nvPr/>
        </p:nvSpPr>
        <p:spPr>
          <a:xfrm>
            <a:off x="1884286" y="980728"/>
            <a:ext cx="7863897" cy="1023384"/>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457200" marR="0" lvl="1" indent="-342900" algn="l" rtl="0">
              <a:spcBef>
                <a:spcPts val="0"/>
              </a:spcBef>
              <a:spcAft>
                <a:spcPts val="0"/>
              </a:spcAft>
              <a:buClr>
                <a:schemeClr val="dk1"/>
              </a:buClr>
              <a:buSzPts val="2000"/>
              <a:buFont typeface="Arial"/>
              <a:buChar char="•"/>
            </a:pPr>
            <a:r>
              <a:rPr lang="es-ES" sz="2000" b="0" i="0" u="none" strike="noStrike" cap="none">
                <a:solidFill>
                  <a:schemeClr val="dk1"/>
                </a:solidFill>
                <a:latin typeface="Calibri"/>
                <a:ea typeface="Calibri"/>
                <a:cs typeface="Calibri"/>
                <a:sym typeface="Calibri"/>
              </a:rPr>
              <a:t>Analizaremos qué partículas podemos ver (pensar en un catálogo)</a:t>
            </a:r>
            <a:endParaRPr/>
          </a:p>
        </p:txBody>
      </p:sp>
      <p:grpSp>
        <p:nvGrpSpPr>
          <p:cNvPr id="1456" name="Google Shape;1456;p112"/>
          <p:cNvGrpSpPr/>
          <p:nvPr/>
        </p:nvGrpSpPr>
        <p:grpSpPr>
          <a:xfrm>
            <a:off x="6515855" y="2288523"/>
            <a:ext cx="2863232" cy="3794769"/>
            <a:chOff x="177256" y="1412776"/>
            <a:chExt cx="2863232" cy="3794769"/>
          </a:xfrm>
        </p:grpSpPr>
        <p:pic>
          <p:nvPicPr>
            <p:cNvPr id="1457" name="Google Shape;1457;p112"/>
            <p:cNvPicPr preferRelativeResize="0"/>
            <p:nvPr/>
          </p:nvPicPr>
          <p:blipFill rotWithShape="1">
            <a:blip r:embed="rId3">
              <a:alphaModFix/>
            </a:blip>
            <a:srcRect r="12938" b="80274"/>
            <a:stretch/>
          </p:blipFill>
          <p:spPr>
            <a:xfrm>
              <a:off x="177256" y="1412776"/>
              <a:ext cx="2710260" cy="961876"/>
            </a:xfrm>
            <a:prstGeom prst="rect">
              <a:avLst/>
            </a:prstGeom>
            <a:noFill/>
            <a:ln>
              <a:noFill/>
            </a:ln>
          </p:spPr>
        </p:pic>
        <p:pic>
          <p:nvPicPr>
            <p:cNvPr id="1458" name="Google Shape;1458;p112"/>
            <p:cNvPicPr preferRelativeResize="0"/>
            <p:nvPr/>
          </p:nvPicPr>
          <p:blipFill rotWithShape="1">
            <a:blip r:embed="rId4">
              <a:alphaModFix/>
            </a:blip>
            <a:srcRect r="17649" b="76652"/>
            <a:stretch/>
          </p:blipFill>
          <p:spPr>
            <a:xfrm>
              <a:off x="179512" y="3284984"/>
              <a:ext cx="2841496" cy="1121411"/>
            </a:xfrm>
            <a:prstGeom prst="rect">
              <a:avLst/>
            </a:prstGeom>
            <a:noFill/>
            <a:ln>
              <a:noFill/>
            </a:ln>
          </p:spPr>
        </p:pic>
        <p:pic>
          <p:nvPicPr>
            <p:cNvPr id="1459" name="Google Shape;1459;p112"/>
            <p:cNvPicPr preferRelativeResize="0"/>
            <p:nvPr/>
          </p:nvPicPr>
          <p:blipFill rotWithShape="1">
            <a:blip r:embed="rId5">
              <a:alphaModFix/>
            </a:blip>
            <a:srcRect r="5803" b="88572"/>
            <a:stretch/>
          </p:blipFill>
          <p:spPr>
            <a:xfrm>
              <a:off x="232176" y="4292086"/>
              <a:ext cx="2808312" cy="915459"/>
            </a:xfrm>
            <a:prstGeom prst="rect">
              <a:avLst/>
            </a:prstGeom>
            <a:noFill/>
            <a:ln>
              <a:noFill/>
            </a:ln>
          </p:spPr>
        </p:pic>
        <p:pic>
          <p:nvPicPr>
            <p:cNvPr id="1460" name="Google Shape;1460;p112"/>
            <p:cNvPicPr preferRelativeResize="0"/>
            <p:nvPr/>
          </p:nvPicPr>
          <p:blipFill rotWithShape="1">
            <a:blip r:embed="rId6">
              <a:alphaModFix/>
            </a:blip>
            <a:srcRect r="26300" b="81543"/>
            <a:stretch/>
          </p:blipFill>
          <p:spPr>
            <a:xfrm>
              <a:off x="188688" y="2374652"/>
              <a:ext cx="2439301" cy="1002550"/>
            </a:xfrm>
            <a:prstGeom prst="rect">
              <a:avLst/>
            </a:prstGeom>
            <a:noFill/>
            <a:ln>
              <a:noFill/>
            </a:ln>
          </p:spPr>
        </p:pic>
      </p:grpSp>
      <p:pic>
        <p:nvPicPr>
          <p:cNvPr id="1461" name="Google Shape;1461;p112"/>
          <p:cNvPicPr preferRelativeResize="0"/>
          <p:nvPr/>
        </p:nvPicPr>
        <p:blipFill rotWithShape="1">
          <a:blip r:embed="rId7">
            <a:alphaModFix/>
          </a:blip>
          <a:srcRect/>
          <a:stretch/>
        </p:blipFill>
        <p:spPr>
          <a:xfrm>
            <a:off x="1986950" y="2492896"/>
            <a:ext cx="3561994" cy="20162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61"/>
                                        </p:tgtEl>
                                        <p:attrNameLst>
                                          <p:attrName>style.visibility</p:attrName>
                                        </p:attrNameLst>
                                      </p:cBhvr>
                                      <p:to>
                                        <p:strVal val="visible"/>
                                      </p:to>
                                    </p:set>
                                    <p:animEffect transition="in" filter="fade">
                                      <p:cBhvr>
                                        <p:cTn id="7" dur="1880"/>
                                        <p:tgtEl>
                                          <p:spTgt spid="1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466"/>
        <p:cNvGrpSpPr/>
        <p:nvPr/>
      </p:nvGrpSpPr>
      <p:grpSpPr>
        <a:xfrm>
          <a:off x="0" y="0"/>
          <a:ext cx="0" cy="0"/>
          <a:chOff x="0" y="0"/>
          <a:chExt cx="0" cy="0"/>
        </a:xfrm>
      </p:grpSpPr>
      <p:sp>
        <p:nvSpPr>
          <p:cNvPr id="1467" name="Google Shape;1467;p113"/>
          <p:cNvSpPr txBox="1"/>
          <p:nvPr/>
        </p:nvSpPr>
        <p:spPr>
          <a:xfrm>
            <a:off x="1981200" y="116632"/>
            <a:ext cx="8363272" cy="648072"/>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marR="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PRÓXIMO DÍA</a:t>
            </a:r>
            <a:endParaRPr/>
          </a:p>
        </p:txBody>
      </p:sp>
      <p:sp>
        <p:nvSpPr>
          <p:cNvPr id="1468" name="Google Shape;1468;p113"/>
          <p:cNvSpPr/>
          <p:nvPr/>
        </p:nvSpPr>
        <p:spPr>
          <a:xfrm>
            <a:off x="1988057" y="1124744"/>
            <a:ext cx="7863897" cy="1023384"/>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114300" marR="0" lvl="1" indent="0" algn="l" rtl="0">
              <a:spcBef>
                <a:spcPts val="0"/>
              </a:spcBef>
              <a:spcAft>
                <a:spcPts val="0"/>
              </a:spcAft>
              <a:buNone/>
            </a:pPr>
            <a:r>
              <a:rPr lang="es-ES" sz="2000" b="0" i="0" u="none" strike="noStrike" cap="none">
                <a:solidFill>
                  <a:schemeClr val="dk1"/>
                </a:solidFill>
                <a:latin typeface="Calibri"/>
                <a:ea typeface="Calibri"/>
                <a:cs typeface="Calibri"/>
                <a:sym typeface="Calibri"/>
              </a:rPr>
              <a:t>De lo teórico a lo experimental</a:t>
            </a:r>
            <a:endParaRPr/>
          </a:p>
        </p:txBody>
      </p:sp>
      <p:sp>
        <p:nvSpPr>
          <p:cNvPr id="1469" name="Google Shape;1469;p113"/>
          <p:cNvSpPr/>
          <p:nvPr/>
        </p:nvSpPr>
        <p:spPr>
          <a:xfrm>
            <a:off x="5222398" y="2488493"/>
            <a:ext cx="4725211" cy="1023384"/>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114300" marR="0" lvl="1" indent="0" algn="r" rtl="0">
              <a:spcBef>
                <a:spcPts val="0"/>
              </a:spcBef>
              <a:spcAft>
                <a:spcPts val="0"/>
              </a:spcAft>
              <a:buNone/>
            </a:pPr>
            <a:r>
              <a:rPr lang="es-ES" sz="2000" b="0" i="0" u="none" strike="noStrike" cap="none">
                <a:solidFill>
                  <a:schemeClr val="dk1"/>
                </a:solidFill>
                <a:latin typeface="Calibri"/>
                <a:ea typeface="Calibri"/>
                <a:cs typeface="Calibri"/>
                <a:sym typeface="Calibri"/>
              </a:rPr>
              <a:t>Y sobre todo, del mundo de las IDEAS al mundo REAL Y DEL AULA</a:t>
            </a:r>
            <a:endParaRPr/>
          </a:p>
        </p:txBody>
      </p:sp>
      <p:grpSp>
        <p:nvGrpSpPr>
          <p:cNvPr id="1470" name="Google Shape;1470;p113"/>
          <p:cNvGrpSpPr/>
          <p:nvPr/>
        </p:nvGrpSpPr>
        <p:grpSpPr>
          <a:xfrm>
            <a:off x="2135560" y="3645024"/>
            <a:ext cx="5400600" cy="2952328"/>
            <a:chOff x="269466" y="647064"/>
            <a:chExt cx="11802067" cy="6097911"/>
          </a:xfrm>
        </p:grpSpPr>
        <p:pic>
          <p:nvPicPr>
            <p:cNvPr id="1471" name="Google Shape;1471;p113"/>
            <p:cNvPicPr preferRelativeResize="0"/>
            <p:nvPr/>
          </p:nvPicPr>
          <p:blipFill rotWithShape="1">
            <a:blip r:embed="rId3">
              <a:alphaModFix/>
            </a:blip>
            <a:srcRect t="7078" b="18449"/>
            <a:stretch/>
          </p:blipFill>
          <p:spPr>
            <a:xfrm>
              <a:off x="4704734" y="1419642"/>
              <a:ext cx="3367314" cy="1880755"/>
            </a:xfrm>
            <a:prstGeom prst="rect">
              <a:avLst/>
            </a:prstGeom>
            <a:noFill/>
            <a:ln>
              <a:noFill/>
            </a:ln>
          </p:spPr>
        </p:pic>
        <p:pic>
          <p:nvPicPr>
            <p:cNvPr id="1472" name="Google Shape;1472;p113"/>
            <p:cNvPicPr preferRelativeResize="0"/>
            <p:nvPr/>
          </p:nvPicPr>
          <p:blipFill rotWithShape="1">
            <a:blip r:embed="rId4">
              <a:alphaModFix/>
            </a:blip>
            <a:srcRect t="30680"/>
            <a:stretch/>
          </p:blipFill>
          <p:spPr>
            <a:xfrm>
              <a:off x="269466" y="1295138"/>
              <a:ext cx="4344185" cy="2258554"/>
            </a:xfrm>
            <a:prstGeom prst="rect">
              <a:avLst/>
            </a:prstGeom>
            <a:noFill/>
            <a:ln>
              <a:noFill/>
            </a:ln>
          </p:spPr>
        </p:pic>
        <p:pic>
          <p:nvPicPr>
            <p:cNvPr id="1473" name="Google Shape;1473;p113"/>
            <p:cNvPicPr preferRelativeResize="0"/>
            <p:nvPr/>
          </p:nvPicPr>
          <p:blipFill rotWithShape="1">
            <a:blip r:embed="rId5">
              <a:alphaModFix/>
            </a:blip>
            <a:srcRect/>
            <a:stretch/>
          </p:blipFill>
          <p:spPr>
            <a:xfrm>
              <a:off x="383765" y="3678197"/>
              <a:ext cx="4084325" cy="3066778"/>
            </a:xfrm>
            <a:prstGeom prst="rect">
              <a:avLst/>
            </a:prstGeom>
            <a:noFill/>
            <a:ln>
              <a:noFill/>
            </a:ln>
          </p:spPr>
        </p:pic>
        <p:pic>
          <p:nvPicPr>
            <p:cNvPr id="1474" name="Google Shape;1474;p113"/>
            <p:cNvPicPr preferRelativeResize="0"/>
            <p:nvPr/>
          </p:nvPicPr>
          <p:blipFill rotWithShape="1">
            <a:blip r:embed="rId6">
              <a:alphaModFix/>
            </a:blip>
            <a:srcRect/>
            <a:stretch/>
          </p:blipFill>
          <p:spPr>
            <a:xfrm>
              <a:off x="4935022" y="3412055"/>
              <a:ext cx="2471370" cy="3295160"/>
            </a:xfrm>
            <a:prstGeom prst="rect">
              <a:avLst/>
            </a:prstGeom>
            <a:noFill/>
            <a:ln>
              <a:noFill/>
            </a:ln>
          </p:spPr>
        </p:pic>
        <p:pic>
          <p:nvPicPr>
            <p:cNvPr id="1475" name="Google Shape;1475;p113"/>
            <p:cNvPicPr preferRelativeResize="0"/>
            <p:nvPr/>
          </p:nvPicPr>
          <p:blipFill rotWithShape="1">
            <a:blip r:embed="rId7">
              <a:alphaModFix/>
            </a:blip>
            <a:srcRect/>
            <a:stretch/>
          </p:blipFill>
          <p:spPr>
            <a:xfrm>
              <a:off x="8384878" y="647064"/>
              <a:ext cx="3686655" cy="2764991"/>
            </a:xfrm>
            <a:prstGeom prst="rect">
              <a:avLst/>
            </a:prstGeom>
            <a:noFill/>
            <a:ln>
              <a:noFill/>
            </a:ln>
          </p:spPr>
        </p:pic>
        <p:pic>
          <p:nvPicPr>
            <p:cNvPr id="1476" name="Google Shape;1476;p113"/>
            <p:cNvPicPr preferRelativeResize="0"/>
            <p:nvPr/>
          </p:nvPicPr>
          <p:blipFill rotWithShape="1">
            <a:blip r:embed="rId8">
              <a:alphaModFix/>
            </a:blip>
            <a:srcRect/>
            <a:stretch/>
          </p:blipFill>
          <p:spPr>
            <a:xfrm>
              <a:off x="7727763" y="3678197"/>
              <a:ext cx="4016079" cy="3015533"/>
            </a:xfrm>
            <a:prstGeom prst="rect">
              <a:avLst/>
            </a:prstGeom>
            <a:noFill/>
            <a:ln>
              <a:noFill/>
            </a:ln>
          </p:spPr>
        </p:pic>
        <p:sp>
          <p:nvSpPr>
            <p:cNvPr id="1477" name="Google Shape;1477;p113"/>
            <p:cNvSpPr/>
            <p:nvPr/>
          </p:nvSpPr>
          <p:spPr>
            <a:xfrm>
              <a:off x="7696482" y="3678197"/>
              <a:ext cx="751131" cy="852239"/>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78" name="Google Shape;1478;p113"/>
            <p:cNvSpPr/>
            <p:nvPr/>
          </p:nvSpPr>
          <p:spPr>
            <a:xfrm>
              <a:off x="9147745" y="3678196"/>
              <a:ext cx="751131" cy="852239"/>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79" name="Google Shape;1479;p113"/>
            <p:cNvSpPr/>
            <p:nvPr/>
          </p:nvSpPr>
          <p:spPr>
            <a:xfrm>
              <a:off x="11023992" y="3657320"/>
              <a:ext cx="751131" cy="852239"/>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9"/>
                                        </p:tgtEl>
                                        <p:attrNameLst>
                                          <p:attrName>style.visibility</p:attrName>
                                        </p:attrNameLst>
                                      </p:cBhvr>
                                      <p:to>
                                        <p:strVal val="visible"/>
                                      </p:to>
                                    </p:set>
                                    <p:animEffect transition="in" filter="fade">
                                      <p:cBhvr>
                                        <p:cTn id="7" dur="1250"/>
                                        <p:tgtEl>
                                          <p:spTgt spid="1469"/>
                                        </p:tgtEl>
                                      </p:cBhvr>
                                    </p:animEffect>
                                  </p:childTnLst>
                                </p:cTn>
                              </p:par>
                              <p:par>
                                <p:cTn id="8" presetID="10" presetClass="entr" presetSubtype="0" fill="hold" nodeType="withEffect">
                                  <p:stCondLst>
                                    <p:cond delay="0"/>
                                  </p:stCondLst>
                                  <p:childTnLst>
                                    <p:set>
                                      <p:cBhvr>
                                        <p:cTn id="9" dur="1" fill="hold">
                                          <p:stCondLst>
                                            <p:cond delay="0"/>
                                          </p:stCondLst>
                                        </p:cTn>
                                        <p:tgtEl>
                                          <p:spTgt spid="1470"/>
                                        </p:tgtEl>
                                        <p:attrNameLst>
                                          <p:attrName>style.visibility</p:attrName>
                                        </p:attrNameLst>
                                      </p:cBhvr>
                                      <p:to>
                                        <p:strVal val="visible"/>
                                      </p:to>
                                    </p:set>
                                    <p:animEffect transition="in" filter="fade">
                                      <p:cBhvr>
                                        <p:cTn id="10" dur="1250"/>
                                        <p:tgtEl>
                                          <p:spTgt spid="1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484"/>
        <p:cNvGrpSpPr/>
        <p:nvPr/>
      </p:nvGrpSpPr>
      <p:grpSpPr>
        <a:xfrm>
          <a:off x="0" y="0"/>
          <a:ext cx="0" cy="0"/>
          <a:chOff x="0" y="0"/>
          <a:chExt cx="0" cy="0"/>
        </a:xfrm>
      </p:grpSpPr>
      <p:sp>
        <p:nvSpPr>
          <p:cNvPr id="1485" name="Google Shape;1485;p114"/>
          <p:cNvSpPr txBox="1">
            <a:spLocks noGrp="1"/>
          </p:cNvSpPr>
          <p:nvPr>
            <p:ph type="title"/>
          </p:nvPr>
        </p:nvSpPr>
        <p:spPr>
          <a:xfrm>
            <a:off x="1981200" y="116632"/>
            <a:ext cx="8363272"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Agradecimientos</a:t>
            </a:r>
            <a:endParaRPr/>
          </a:p>
        </p:txBody>
      </p:sp>
      <p:pic>
        <p:nvPicPr>
          <p:cNvPr id="1486" name="Google Shape;1486;p114"/>
          <p:cNvPicPr preferRelativeResize="0"/>
          <p:nvPr/>
        </p:nvPicPr>
        <p:blipFill rotWithShape="1">
          <a:blip r:embed="rId3">
            <a:alphaModFix/>
          </a:blip>
          <a:srcRect/>
          <a:stretch/>
        </p:blipFill>
        <p:spPr>
          <a:xfrm>
            <a:off x="1910456" y="1133243"/>
            <a:ext cx="2928344" cy="1802941"/>
          </a:xfrm>
          <a:prstGeom prst="rect">
            <a:avLst/>
          </a:prstGeom>
          <a:noFill/>
          <a:ln>
            <a:noFill/>
          </a:ln>
        </p:spPr>
      </p:pic>
      <p:pic>
        <p:nvPicPr>
          <p:cNvPr id="1487" name="Google Shape;1487;p114"/>
          <p:cNvPicPr preferRelativeResize="0"/>
          <p:nvPr/>
        </p:nvPicPr>
        <p:blipFill rotWithShape="1">
          <a:blip r:embed="rId4">
            <a:alphaModFix/>
          </a:blip>
          <a:srcRect/>
          <a:stretch/>
        </p:blipFill>
        <p:spPr>
          <a:xfrm>
            <a:off x="5413707" y="1935847"/>
            <a:ext cx="2158417" cy="2000672"/>
          </a:xfrm>
          <a:prstGeom prst="rect">
            <a:avLst/>
          </a:prstGeom>
          <a:noFill/>
          <a:ln>
            <a:noFill/>
          </a:ln>
        </p:spPr>
      </p:pic>
      <p:pic>
        <p:nvPicPr>
          <p:cNvPr id="1488" name="Google Shape;1488;p114"/>
          <p:cNvPicPr preferRelativeResize="0"/>
          <p:nvPr/>
        </p:nvPicPr>
        <p:blipFill rotWithShape="1">
          <a:blip r:embed="rId5">
            <a:alphaModFix/>
          </a:blip>
          <a:srcRect/>
          <a:stretch/>
        </p:blipFill>
        <p:spPr>
          <a:xfrm>
            <a:off x="2422054" y="6042075"/>
            <a:ext cx="7922419" cy="650081"/>
          </a:xfrm>
          <a:prstGeom prst="rect">
            <a:avLst/>
          </a:prstGeom>
          <a:noFill/>
          <a:ln>
            <a:noFill/>
          </a:ln>
        </p:spPr>
      </p:pic>
      <p:pic>
        <p:nvPicPr>
          <p:cNvPr id="1489" name="Google Shape;1489;p114"/>
          <p:cNvPicPr preferRelativeResize="0"/>
          <p:nvPr/>
        </p:nvPicPr>
        <p:blipFill rotWithShape="1">
          <a:blip r:embed="rId6">
            <a:alphaModFix/>
          </a:blip>
          <a:srcRect/>
          <a:stretch/>
        </p:blipFill>
        <p:spPr>
          <a:xfrm>
            <a:off x="8777527" y="3031647"/>
            <a:ext cx="1556240" cy="2687700"/>
          </a:xfrm>
          <a:prstGeom prst="rect">
            <a:avLst/>
          </a:prstGeom>
          <a:noFill/>
          <a:ln>
            <a:noFill/>
          </a:ln>
        </p:spPr>
      </p:pic>
      <p:pic>
        <p:nvPicPr>
          <p:cNvPr id="1490" name="Google Shape;1490;p114"/>
          <p:cNvPicPr preferRelativeResize="0"/>
          <p:nvPr/>
        </p:nvPicPr>
        <p:blipFill rotWithShape="1">
          <a:blip r:embed="rId7">
            <a:alphaModFix/>
          </a:blip>
          <a:srcRect/>
          <a:stretch/>
        </p:blipFill>
        <p:spPr>
          <a:xfrm>
            <a:off x="1876128" y="3277933"/>
            <a:ext cx="2962672" cy="1716382"/>
          </a:xfrm>
          <a:prstGeom prst="rect">
            <a:avLst/>
          </a:prstGeom>
          <a:noFill/>
          <a:ln>
            <a:noFill/>
          </a:ln>
        </p:spPr>
      </p:pic>
      <p:sp>
        <p:nvSpPr>
          <p:cNvPr id="1491" name="Google Shape;1491;p114"/>
          <p:cNvSpPr/>
          <p:nvPr/>
        </p:nvSpPr>
        <p:spPr>
          <a:xfrm>
            <a:off x="8112224" y="1179260"/>
            <a:ext cx="3096344" cy="1728192"/>
          </a:xfrm>
          <a:prstGeom prst="irregularSeal2">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800">
                <a:solidFill>
                  <a:schemeClr val="lt1"/>
                </a:solidFill>
                <a:latin typeface="Calibri"/>
                <a:ea typeface="Calibri"/>
                <a:cs typeface="Calibri"/>
                <a:sym typeface="Calibri"/>
              </a:rPr>
              <a:t>¡¡¡Becas para visitarlo!!!</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2"/>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221" name="Google Shape;221;p12"/>
          <p:cNvSpPr/>
          <p:nvPr/>
        </p:nvSpPr>
        <p:spPr>
          <a:xfrm>
            <a:off x="1802867" y="817592"/>
            <a:ext cx="2564941" cy="2444878"/>
          </a:xfrm>
          <a:prstGeom prst="roundRect">
            <a:avLst>
              <a:gd name="adj" fmla="val 5925"/>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800" b="1">
                <a:solidFill>
                  <a:schemeClr val="dk1"/>
                </a:solidFill>
                <a:latin typeface="Calibri"/>
                <a:ea typeface="Calibri"/>
                <a:cs typeface="Calibri"/>
                <a:sym typeface="Calibri"/>
              </a:rPr>
              <a:t>Es como si comparamos un 1mm frente a 100m </a:t>
            </a:r>
            <a:r>
              <a:rPr lang="es-ES" sz="1800">
                <a:solidFill>
                  <a:schemeClr val="dk1"/>
                </a:solidFill>
                <a:latin typeface="Calibri"/>
                <a:ea typeface="Calibri"/>
                <a:cs typeface="Calibri"/>
                <a:sym typeface="Calibri"/>
              </a:rPr>
              <a:t>(como la cabeza de un alfiler en la portería de</a:t>
            </a:r>
            <a:endParaRPr/>
          </a:p>
          <a:p>
            <a:pPr marL="0" marR="0" lvl="0" indent="0" algn="ctr" rtl="0">
              <a:spcBef>
                <a:spcPts val="0"/>
              </a:spcBef>
              <a:spcAft>
                <a:spcPts val="0"/>
              </a:spcAft>
              <a:buNone/>
            </a:pPr>
            <a:r>
              <a:rPr lang="es-ES" sz="1800">
                <a:solidFill>
                  <a:schemeClr val="dk1"/>
                </a:solidFill>
                <a:latin typeface="Calibri"/>
                <a:ea typeface="Calibri"/>
                <a:cs typeface="Calibri"/>
                <a:sym typeface="Calibri"/>
              </a:rPr>
              <a:t>campo de fútbol comparada con la distancia entre porterías)</a:t>
            </a:r>
            <a:endParaRPr/>
          </a:p>
        </p:txBody>
      </p:sp>
      <p:sp>
        <p:nvSpPr>
          <p:cNvPr id="222" name="Google Shape;222;p12"/>
          <p:cNvSpPr/>
          <p:nvPr/>
        </p:nvSpPr>
        <p:spPr>
          <a:xfrm>
            <a:off x="1802866" y="3779836"/>
            <a:ext cx="4127864" cy="429810"/>
          </a:xfrm>
          <a:prstGeom prst="roundRect">
            <a:avLst>
              <a:gd name="adj" fmla="val 5925"/>
            </a:avLst>
          </a:prstGeom>
          <a:solidFill>
            <a:srgbClr val="E5DFEC"/>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¿Y qué hay en medio? </a:t>
            </a:r>
            <a:endParaRPr/>
          </a:p>
        </p:txBody>
      </p:sp>
      <p:sp>
        <p:nvSpPr>
          <p:cNvPr id="223" name="Google Shape;223;p12"/>
          <p:cNvSpPr/>
          <p:nvPr/>
        </p:nvSpPr>
        <p:spPr>
          <a:xfrm>
            <a:off x="2549796" y="3370293"/>
            <a:ext cx="2683512" cy="403912"/>
          </a:xfrm>
          <a:prstGeom prst="roundRect">
            <a:avLst>
              <a:gd name="adj" fmla="val 5925"/>
            </a:avLst>
          </a:prstGeom>
          <a:solidFill>
            <a:srgbClr val="E5DFEC"/>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Reflexiones didácticas</a:t>
            </a:r>
            <a:endParaRPr/>
          </a:p>
        </p:txBody>
      </p:sp>
      <p:pic>
        <p:nvPicPr>
          <p:cNvPr id="224" name="Google Shape;224;p12"/>
          <p:cNvPicPr preferRelativeResize="0"/>
          <p:nvPr/>
        </p:nvPicPr>
        <p:blipFill rotWithShape="1">
          <a:blip r:embed="rId3">
            <a:alphaModFix/>
          </a:blip>
          <a:srcRect/>
          <a:stretch/>
        </p:blipFill>
        <p:spPr>
          <a:xfrm>
            <a:off x="5663952" y="780512"/>
            <a:ext cx="3297964" cy="2735011"/>
          </a:xfrm>
          <a:prstGeom prst="rect">
            <a:avLst/>
          </a:prstGeom>
          <a:noFill/>
          <a:ln>
            <a:noFill/>
          </a:ln>
        </p:spPr>
      </p:pic>
      <p:pic>
        <p:nvPicPr>
          <p:cNvPr id="225" name="Google Shape;225;p12"/>
          <p:cNvPicPr preferRelativeResize="0"/>
          <p:nvPr/>
        </p:nvPicPr>
        <p:blipFill rotWithShape="1">
          <a:blip r:embed="rId4">
            <a:alphaModFix/>
          </a:blip>
          <a:srcRect/>
          <a:stretch/>
        </p:blipFill>
        <p:spPr>
          <a:xfrm>
            <a:off x="7312935" y="3578595"/>
            <a:ext cx="3156601" cy="2952328"/>
          </a:xfrm>
          <a:prstGeom prst="rect">
            <a:avLst/>
          </a:prstGeom>
          <a:noFill/>
          <a:ln>
            <a:noFill/>
          </a:ln>
        </p:spPr>
      </p:pic>
      <p:sp>
        <p:nvSpPr>
          <p:cNvPr id="226" name="Google Shape;226;p12"/>
          <p:cNvSpPr/>
          <p:nvPr/>
        </p:nvSpPr>
        <p:spPr>
          <a:xfrm>
            <a:off x="1915631" y="4214235"/>
            <a:ext cx="4127864" cy="2255850"/>
          </a:xfrm>
          <a:prstGeom prst="roundRect">
            <a:avLst>
              <a:gd name="adj" fmla="val 5925"/>
            </a:avLst>
          </a:prstGeom>
          <a:solidFill>
            <a:srgbClr val="E5DFEC"/>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Pues NADA. </a:t>
            </a:r>
            <a:endParaRPr/>
          </a:p>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Al tratar el átomo en clase, esta es una verdadera complicación, ya que el concepto del </a:t>
            </a:r>
            <a:r>
              <a:rPr lang="es-ES" sz="1800" b="1" i="0" u="none" strike="noStrike" cap="none">
                <a:solidFill>
                  <a:schemeClr val="dk1"/>
                </a:solidFill>
                <a:latin typeface="Calibri"/>
                <a:ea typeface="Calibri"/>
                <a:cs typeface="Calibri"/>
                <a:sym typeface="Calibri"/>
              </a:rPr>
              <a:t>“vacío” </a:t>
            </a:r>
            <a:r>
              <a:rPr lang="es-ES" sz="1800" b="0" i="0" u="none" strike="noStrike" cap="none">
                <a:solidFill>
                  <a:schemeClr val="dk1"/>
                </a:solidFill>
                <a:latin typeface="Calibri"/>
                <a:ea typeface="Calibri"/>
                <a:cs typeface="Calibri"/>
                <a:sym typeface="Calibri"/>
              </a:rPr>
              <a:t>es complejo. Explicamos la nada como la ausencia de materia, pero, ¿puede haber materia entre lo que conforma la materia? </a:t>
            </a:r>
            <a:endParaRPr/>
          </a:p>
        </p:txBody>
      </p:sp>
      <p:sp>
        <p:nvSpPr>
          <p:cNvPr id="227" name="Google Shape;227;p12"/>
          <p:cNvSpPr txBox="1"/>
          <p:nvPr/>
        </p:nvSpPr>
        <p:spPr>
          <a:xfrm>
            <a:off x="6062130" y="6593996"/>
            <a:ext cx="4784494" cy="215444"/>
          </a:xfrm>
          <a:prstGeom prst="rect">
            <a:avLst/>
          </a:prstGeom>
          <a:solidFill>
            <a:srgbClr val="FFFFFF"/>
          </a:solidFill>
          <a:ln>
            <a:noFill/>
          </a:ln>
        </p:spPr>
        <p:txBody>
          <a:bodyPr spcFirstLastPara="1" wrap="square" lIns="0" tIns="0" rIns="0" bIns="0" anchor="t" anchorCtr="0">
            <a:spAutoFit/>
          </a:bodyPr>
          <a:lstStyle/>
          <a:p>
            <a:pPr marL="0" marR="0" lvl="0" indent="0" algn="l" rtl="0">
              <a:spcBef>
                <a:spcPts val="0"/>
              </a:spcBef>
              <a:spcAft>
                <a:spcPts val="0"/>
              </a:spcAft>
              <a:buNone/>
            </a:pPr>
            <a:r>
              <a:rPr lang="es-ES" sz="1200">
                <a:solidFill>
                  <a:schemeClr val="dk1"/>
                </a:solidFill>
                <a:latin typeface="Arial"/>
                <a:ea typeface="Arial"/>
                <a:cs typeface="Arial"/>
                <a:sym typeface="Arial"/>
              </a:rPr>
              <a:t>Extraído de </a:t>
            </a:r>
            <a:r>
              <a:rPr lang="es-ES" sz="14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Pozuelo-Muñoz y Rodríguez-Casals (2024)</a:t>
            </a:r>
            <a:endParaRPr sz="120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3"/>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cxnSp>
        <p:nvCxnSpPr>
          <p:cNvPr id="234" name="Google Shape;234;p13"/>
          <p:cNvCxnSpPr/>
          <p:nvPr/>
        </p:nvCxnSpPr>
        <p:spPr>
          <a:xfrm rot="10800000" flipH="1">
            <a:off x="4151784" y="2280186"/>
            <a:ext cx="1368152" cy="1242547"/>
          </a:xfrm>
          <a:prstGeom prst="straightConnector1">
            <a:avLst/>
          </a:prstGeom>
          <a:noFill/>
          <a:ln w="9525" cap="flat" cmpd="sng">
            <a:solidFill>
              <a:srgbClr val="BD4B48"/>
            </a:solidFill>
            <a:prstDash val="solid"/>
            <a:round/>
            <a:headEnd type="none" w="sm" len="sm"/>
            <a:tailEnd type="triangle" w="med" len="med"/>
          </a:ln>
        </p:spPr>
      </p:cxnSp>
      <p:sp>
        <p:nvSpPr>
          <p:cNvPr id="235" name="Google Shape;235;p13"/>
          <p:cNvSpPr/>
          <p:nvPr/>
        </p:nvSpPr>
        <p:spPr>
          <a:xfrm>
            <a:off x="4927787" y="775207"/>
            <a:ext cx="2896600" cy="1504979"/>
          </a:xfrm>
          <a:prstGeom prst="cloud">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lt1"/>
                </a:solidFill>
                <a:latin typeface="Calibri"/>
                <a:ea typeface="Calibri"/>
                <a:cs typeface="Calibri"/>
                <a:sym typeface="Calibri"/>
              </a:rPr>
              <a:t>Estos números son muy pequeños, pero… ¿Cuánto de pequeños?</a:t>
            </a:r>
            <a:endParaRPr/>
          </a:p>
        </p:txBody>
      </p:sp>
      <p:grpSp>
        <p:nvGrpSpPr>
          <p:cNvPr id="236" name="Google Shape;236;p13"/>
          <p:cNvGrpSpPr/>
          <p:nvPr/>
        </p:nvGrpSpPr>
        <p:grpSpPr>
          <a:xfrm>
            <a:off x="1847528" y="868228"/>
            <a:ext cx="3113786" cy="3919543"/>
            <a:chOff x="201649" y="1289010"/>
            <a:chExt cx="3113786" cy="3919543"/>
          </a:xfrm>
        </p:grpSpPr>
        <p:pic>
          <p:nvPicPr>
            <p:cNvPr id="237" name="Google Shape;237;p13"/>
            <p:cNvPicPr preferRelativeResize="0"/>
            <p:nvPr/>
          </p:nvPicPr>
          <p:blipFill rotWithShape="1">
            <a:blip r:embed="rId3">
              <a:alphaModFix/>
            </a:blip>
            <a:srcRect/>
            <a:stretch/>
          </p:blipFill>
          <p:spPr>
            <a:xfrm>
              <a:off x="249441" y="1289010"/>
              <a:ext cx="3050083" cy="3628203"/>
            </a:xfrm>
            <a:prstGeom prst="rect">
              <a:avLst/>
            </a:prstGeom>
            <a:noFill/>
            <a:ln>
              <a:noFill/>
            </a:ln>
          </p:spPr>
        </p:pic>
        <p:pic>
          <p:nvPicPr>
            <p:cNvPr id="238" name="Google Shape;238;p13"/>
            <p:cNvPicPr preferRelativeResize="0"/>
            <p:nvPr/>
          </p:nvPicPr>
          <p:blipFill rotWithShape="1">
            <a:blip r:embed="rId4">
              <a:alphaModFix/>
            </a:blip>
            <a:srcRect/>
            <a:stretch/>
          </p:blipFill>
          <p:spPr>
            <a:xfrm>
              <a:off x="201649" y="4982035"/>
              <a:ext cx="3113786" cy="226518"/>
            </a:xfrm>
            <a:prstGeom prst="rect">
              <a:avLst/>
            </a:prstGeom>
            <a:noFill/>
            <a:ln>
              <a:noFill/>
            </a:ln>
          </p:spPr>
        </p:pic>
      </p:grpSp>
      <p:sp>
        <p:nvSpPr>
          <p:cNvPr id="239" name="Google Shape;239;p13"/>
          <p:cNvSpPr/>
          <p:nvPr/>
        </p:nvSpPr>
        <p:spPr>
          <a:xfrm>
            <a:off x="5735960" y="2699180"/>
            <a:ext cx="4474840" cy="1665925"/>
          </a:xfrm>
          <a:prstGeom prst="roundRect">
            <a:avLst>
              <a:gd name="adj" fmla="val 5925"/>
            </a:avLst>
          </a:prstGeom>
          <a:solidFill>
            <a:srgbClr val="E5DFEC"/>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¿Y cómo de pequeño o grande es 10^-15?</a:t>
            </a:r>
            <a:endParaRPr/>
          </a:p>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Se pueden trabajar las escalas. Dejar los números escritos con las exponenciales no suele tener significa para el alumnado. Es interesante incorporar comparaciones. </a:t>
            </a:r>
            <a:endParaRPr/>
          </a:p>
        </p:txBody>
      </p:sp>
      <p:sp>
        <p:nvSpPr>
          <p:cNvPr id="240" name="Google Shape;240;p13"/>
          <p:cNvSpPr/>
          <p:nvPr/>
        </p:nvSpPr>
        <p:spPr>
          <a:xfrm>
            <a:off x="6240017" y="5013176"/>
            <a:ext cx="3581113" cy="779742"/>
          </a:xfrm>
          <a:prstGeom prst="roundRect">
            <a:avLst>
              <a:gd name="adj" fmla="val 5925"/>
            </a:avLst>
          </a:prstGeom>
          <a:solidFill>
            <a:srgbClr val="E5DFEC"/>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600" b="1" i="0" u="none" strike="noStrike" cap="none">
                <a:solidFill>
                  <a:schemeClr val="dk1"/>
                </a:solidFill>
                <a:latin typeface="Calibri"/>
                <a:ea typeface="Calibri"/>
                <a:cs typeface="Calibri"/>
                <a:sym typeface="Calibri"/>
              </a:rPr>
              <a:t>RECURSO</a:t>
            </a:r>
            <a:endParaRPr sz="1600" b="0" i="0" u="none" strike="noStrike" cap="none">
              <a:solidFill>
                <a:schemeClr val="dk1"/>
              </a:solidFill>
              <a:latin typeface="Calibri"/>
              <a:ea typeface="Calibri"/>
              <a:cs typeface="Calibri"/>
              <a:sym typeface="Calibri"/>
            </a:endParaRPr>
          </a:p>
          <a:p>
            <a:pPr marL="0" marR="0" lvl="1" indent="0" algn="ctr" rtl="0">
              <a:spcBef>
                <a:spcPts val="0"/>
              </a:spcBef>
              <a:spcAft>
                <a:spcPts val="0"/>
              </a:spcAft>
              <a:buNone/>
            </a:pPr>
            <a:r>
              <a:rPr lang="es-ES" sz="16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https://htwins.net/scale2/</a:t>
            </a:r>
            <a:endParaRPr sz="1600" b="0" i="0" u="none" strike="noStrike" cap="none">
              <a:solidFill>
                <a:schemeClr val="dk1"/>
              </a:solidFill>
              <a:latin typeface="Calibri"/>
              <a:ea typeface="Calibri"/>
              <a:cs typeface="Calibri"/>
              <a:sym typeface="Calibri"/>
            </a:endParaRPr>
          </a:p>
        </p:txBody>
      </p:sp>
      <p:sp>
        <p:nvSpPr>
          <p:cNvPr id="241" name="Google Shape;241;p13"/>
          <p:cNvSpPr/>
          <p:nvPr/>
        </p:nvSpPr>
        <p:spPr>
          <a:xfrm>
            <a:off x="7464152" y="2200309"/>
            <a:ext cx="2683512" cy="403912"/>
          </a:xfrm>
          <a:prstGeom prst="roundRect">
            <a:avLst>
              <a:gd name="adj" fmla="val 5925"/>
            </a:avLst>
          </a:prstGeom>
          <a:solidFill>
            <a:srgbClr val="E5DFEC"/>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Reflexiones didácticas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4"/>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248" name="Google Shape;248;p14"/>
          <p:cNvSpPr/>
          <p:nvPr/>
        </p:nvSpPr>
        <p:spPr>
          <a:xfrm>
            <a:off x="1773441" y="797533"/>
            <a:ext cx="5976664" cy="386640"/>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Pero, ¿y si nos centramos en las partículas que lo forman?</a:t>
            </a:r>
            <a:endParaRPr/>
          </a:p>
        </p:txBody>
      </p:sp>
      <p:grpSp>
        <p:nvGrpSpPr>
          <p:cNvPr id="249" name="Google Shape;249;p14"/>
          <p:cNvGrpSpPr/>
          <p:nvPr/>
        </p:nvGrpSpPr>
        <p:grpSpPr>
          <a:xfrm>
            <a:off x="4583833" y="5445224"/>
            <a:ext cx="5972807" cy="1282268"/>
            <a:chOff x="615416" y="5077131"/>
            <a:chExt cx="5972807" cy="1282268"/>
          </a:xfrm>
        </p:grpSpPr>
        <p:pic>
          <p:nvPicPr>
            <p:cNvPr id="250" name="Google Shape;250;p14"/>
            <p:cNvPicPr preferRelativeResize="0"/>
            <p:nvPr/>
          </p:nvPicPr>
          <p:blipFill rotWithShape="1">
            <a:blip r:embed="rId3">
              <a:alphaModFix/>
            </a:blip>
            <a:srcRect/>
            <a:stretch/>
          </p:blipFill>
          <p:spPr>
            <a:xfrm>
              <a:off x="3160900" y="5312278"/>
              <a:ext cx="3113786" cy="226518"/>
            </a:xfrm>
            <a:prstGeom prst="rect">
              <a:avLst/>
            </a:prstGeom>
            <a:noFill/>
            <a:ln>
              <a:noFill/>
            </a:ln>
          </p:spPr>
        </p:pic>
        <p:sp>
          <p:nvSpPr>
            <p:cNvPr id="251" name="Google Shape;251;p14"/>
            <p:cNvSpPr/>
            <p:nvPr/>
          </p:nvSpPr>
          <p:spPr>
            <a:xfrm>
              <a:off x="615416" y="5077131"/>
              <a:ext cx="5972807" cy="1282268"/>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l" rtl="0">
                <a:spcBef>
                  <a:spcPts val="0"/>
                </a:spcBef>
                <a:spcAft>
                  <a:spcPts val="0"/>
                </a:spcAft>
                <a:buNone/>
              </a:pPr>
              <a:r>
                <a:rPr lang="es-ES" sz="1800" b="1" i="0" u="none" strike="noStrike" cap="none">
                  <a:solidFill>
                    <a:schemeClr val="dk1"/>
                  </a:solidFill>
                  <a:latin typeface="Calibri"/>
                  <a:ea typeface="Calibri"/>
                  <a:cs typeface="Calibri"/>
                  <a:sym typeface="Calibri"/>
                </a:rPr>
                <a:t>¿Partículas Elementales?</a:t>
              </a:r>
              <a:endParaRPr/>
            </a:p>
            <a:p>
              <a:pPr marL="0" marR="0" lvl="1" indent="0" algn="l" rtl="0">
                <a:spcBef>
                  <a:spcPts val="0"/>
                </a:spcBef>
                <a:spcAft>
                  <a:spcPts val="0"/>
                </a:spcAft>
                <a:buNone/>
              </a:pPr>
              <a:r>
                <a:rPr lang="es-ES" sz="1800" b="1" i="0" u="none" strike="noStrike" cap="none">
                  <a:solidFill>
                    <a:schemeClr val="dk1"/>
                  </a:solidFill>
                  <a:latin typeface="Calibri"/>
                  <a:ea typeface="Calibri"/>
                  <a:cs typeface="Calibri"/>
                  <a:sym typeface="Calibri"/>
                </a:rPr>
                <a:t>¿Todo se compone de esto o hay más cosas?</a:t>
              </a:r>
              <a:endParaRPr/>
            </a:p>
            <a:p>
              <a:pPr marL="0" marR="0" lvl="1" indent="0" algn="l" rtl="0">
                <a:spcBef>
                  <a:spcPts val="0"/>
                </a:spcBef>
                <a:spcAft>
                  <a:spcPts val="0"/>
                </a:spcAft>
                <a:buNone/>
              </a:pPr>
              <a:r>
                <a:rPr lang="es-ES" sz="1800" b="1" i="0" u="none" strike="noStrike" cap="none">
                  <a:solidFill>
                    <a:schemeClr val="dk1"/>
                  </a:solidFill>
                  <a:latin typeface="Calibri"/>
                  <a:ea typeface="Calibri"/>
                  <a:cs typeface="Calibri"/>
                  <a:sym typeface="Calibri"/>
                </a:rPr>
                <a:t>¿Todas se comportan de la misma manera?</a:t>
              </a:r>
              <a:endParaRPr/>
            </a:p>
          </p:txBody>
        </p:sp>
      </p:grpSp>
      <p:grpSp>
        <p:nvGrpSpPr>
          <p:cNvPr id="252" name="Google Shape;252;p14"/>
          <p:cNvGrpSpPr/>
          <p:nvPr/>
        </p:nvGrpSpPr>
        <p:grpSpPr>
          <a:xfrm>
            <a:off x="2207568" y="1289011"/>
            <a:ext cx="3113786" cy="3919543"/>
            <a:chOff x="201649" y="1289010"/>
            <a:chExt cx="3113786" cy="3919543"/>
          </a:xfrm>
        </p:grpSpPr>
        <p:pic>
          <p:nvPicPr>
            <p:cNvPr id="253" name="Google Shape;253;p14"/>
            <p:cNvPicPr preferRelativeResize="0"/>
            <p:nvPr/>
          </p:nvPicPr>
          <p:blipFill rotWithShape="1">
            <a:blip r:embed="rId4">
              <a:alphaModFix/>
            </a:blip>
            <a:srcRect/>
            <a:stretch/>
          </p:blipFill>
          <p:spPr>
            <a:xfrm>
              <a:off x="249441" y="1289010"/>
              <a:ext cx="3050083" cy="3628203"/>
            </a:xfrm>
            <a:prstGeom prst="rect">
              <a:avLst/>
            </a:prstGeom>
            <a:noFill/>
            <a:ln>
              <a:noFill/>
            </a:ln>
          </p:spPr>
        </p:pic>
        <p:pic>
          <p:nvPicPr>
            <p:cNvPr id="254" name="Google Shape;254;p14"/>
            <p:cNvPicPr preferRelativeResize="0"/>
            <p:nvPr/>
          </p:nvPicPr>
          <p:blipFill rotWithShape="1">
            <a:blip r:embed="rId3">
              <a:alphaModFix/>
            </a:blip>
            <a:srcRect/>
            <a:stretch/>
          </p:blipFill>
          <p:spPr>
            <a:xfrm>
              <a:off x="201649" y="4982035"/>
              <a:ext cx="3113786" cy="226518"/>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5"/>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261" name="Google Shape;261;p15"/>
          <p:cNvSpPr/>
          <p:nvPr/>
        </p:nvSpPr>
        <p:spPr>
          <a:xfrm>
            <a:off x="4796392" y="1541750"/>
            <a:ext cx="5680320" cy="1150867"/>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1900</a:t>
            </a:r>
            <a:r>
              <a:rPr lang="es-ES" sz="1800" b="0" i="0" u="none" strike="noStrike" cap="none">
                <a:solidFill>
                  <a:schemeClr val="dk1"/>
                </a:solidFill>
                <a:latin typeface="Calibri"/>
                <a:ea typeface="Calibri"/>
                <a:cs typeface="Calibri"/>
                <a:sym typeface="Calibri"/>
              </a:rPr>
              <a:t> - </a:t>
            </a:r>
            <a:r>
              <a:rPr lang="es-ES" sz="1800" b="1" i="0" u="none" strike="noStrike" cap="none">
                <a:solidFill>
                  <a:schemeClr val="dk1"/>
                </a:solidFill>
                <a:latin typeface="Calibri"/>
                <a:ea typeface="Calibri"/>
                <a:cs typeface="Calibri"/>
                <a:sym typeface="Calibri"/>
              </a:rPr>
              <a:t>Max Planck</a:t>
            </a:r>
            <a:r>
              <a:rPr lang="es-ES" sz="1800" b="0" i="0" u="none" strike="noStrike" cap="none">
                <a:solidFill>
                  <a:schemeClr val="dk1"/>
                </a:solidFill>
                <a:latin typeface="Calibri"/>
                <a:ea typeface="Calibri"/>
                <a:cs typeface="Calibri"/>
                <a:sym typeface="Calibri"/>
              </a:rPr>
              <a:t>: al intentar resolver el problema de la radiación del cuerpo negro, introdujo el concepto de los cuantos de energía, un paso que abrió la puerta a la física cuántica.</a:t>
            </a:r>
            <a:endParaRPr sz="1800" b="1" i="0" u="none" strike="noStrike" cap="none">
              <a:solidFill>
                <a:schemeClr val="dk1"/>
              </a:solidFill>
              <a:latin typeface="Calibri"/>
              <a:ea typeface="Calibri"/>
              <a:cs typeface="Calibri"/>
              <a:sym typeface="Calibri"/>
            </a:endParaRPr>
          </a:p>
        </p:txBody>
      </p:sp>
      <p:sp>
        <p:nvSpPr>
          <p:cNvPr id="262" name="Google Shape;262;p15"/>
          <p:cNvSpPr/>
          <p:nvPr/>
        </p:nvSpPr>
        <p:spPr>
          <a:xfrm>
            <a:off x="1631504" y="809990"/>
            <a:ext cx="3686788" cy="455941"/>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Hasta llegar al modelo atómico…</a:t>
            </a:r>
            <a:endParaRPr/>
          </a:p>
        </p:txBody>
      </p:sp>
      <p:sp>
        <p:nvSpPr>
          <p:cNvPr id="263" name="Google Shape;263;p15"/>
          <p:cNvSpPr/>
          <p:nvPr/>
        </p:nvSpPr>
        <p:spPr>
          <a:xfrm>
            <a:off x="1775520" y="5258019"/>
            <a:ext cx="8701192" cy="979294"/>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1913</a:t>
            </a:r>
            <a:r>
              <a:rPr lang="es-ES" sz="1800" b="0" i="0" u="none" strike="noStrike" cap="none">
                <a:solidFill>
                  <a:schemeClr val="dk1"/>
                </a:solidFill>
                <a:latin typeface="Calibri"/>
                <a:ea typeface="Calibri"/>
                <a:cs typeface="Calibri"/>
                <a:sym typeface="Calibri"/>
              </a:rPr>
              <a:t> – Neils Bohr propone un modelo del átomo en el que los electrones orbitaban en niveles de energía discretos, influenciado por los primeros avances cuánticos.</a:t>
            </a:r>
            <a:endParaRPr sz="1800" b="1" i="0" u="none" strike="noStrike" cap="none">
              <a:solidFill>
                <a:schemeClr val="dk1"/>
              </a:solidFill>
              <a:latin typeface="Calibri"/>
              <a:ea typeface="Calibri"/>
              <a:cs typeface="Calibri"/>
              <a:sym typeface="Calibri"/>
            </a:endParaRPr>
          </a:p>
        </p:txBody>
      </p:sp>
      <p:pic>
        <p:nvPicPr>
          <p:cNvPr id="264" name="Google Shape;264;p15" descr="Blackbody Radiation"/>
          <p:cNvPicPr preferRelativeResize="0"/>
          <p:nvPr/>
        </p:nvPicPr>
        <p:blipFill rotWithShape="1">
          <a:blip r:embed="rId3">
            <a:alphaModFix/>
          </a:blip>
          <a:srcRect/>
          <a:stretch/>
        </p:blipFill>
        <p:spPr>
          <a:xfrm>
            <a:off x="1631504" y="1354243"/>
            <a:ext cx="2730888" cy="1861485"/>
          </a:xfrm>
          <a:prstGeom prst="rect">
            <a:avLst/>
          </a:prstGeom>
          <a:noFill/>
          <a:ln>
            <a:noFill/>
          </a:ln>
        </p:spPr>
      </p:pic>
      <p:sp>
        <p:nvSpPr>
          <p:cNvPr id="265" name="Google Shape;265;p15"/>
          <p:cNvSpPr/>
          <p:nvPr/>
        </p:nvSpPr>
        <p:spPr>
          <a:xfrm>
            <a:off x="4796393" y="2780929"/>
            <a:ext cx="5716523" cy="2284195"/>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1905</a:t>
            </a:r>
            <a:r>
              <a:rPr lang="es-ES" sz="1800" b="0" i="0" u="none" strike="noStrike" cap="none">
                <a:solidFill>
                  <a:schemeClr val="dk1"/>
                </a:solidFill>
                <a:latin typeface="Calibri"/>
                <a:ea typeface="Calibri"/>
                <a:cs typeface="Calibri"/>
                <a:sym typeface="Calibri"/>
              </a:rPr>
              <a:t> – </a:t>
            </a:r>
            <a:r>
              <a:rPr lang="es-ES" sz="1800" b="1" i="0" u="none" strike="noStrike" cap="none">
                <a:solidFill>
                  <a:schemeClr val="dk1"/>
                </a:solidFill>
                <a:latin typeface="Calibri"/>
                <a:ea typeface="Calibri"/>
                <a:cs typeface="Calibri"/>
                <a:sym typeface="Calibri"/>
              </a:rPr>
              <a:t>Albert Einstein</a:t>
            </a:r>
            <a:r>
              <a:rPr lang="es-ES" sz="1800" b="0" i="0" u="none" strike="noStrike" cap="none">
                <a:solidFill>
                  <a:schemeClr val="dk1"/>
                </a:solidFill>
                <a:latin typeface="Calibri"/>
                <a:ea typeface="Calibri"/>
                <a:cs typeface="Calibri"/>
                <a:sym typeface="Calibri"/>
              </a:rPr>
              <a:t>: En 1887 </a:t>
            </a:r>
            <a:r>
              <a:rPr lang="es-ES" sz="1800" b="1" i="0" u="none" strike="noStrike" cap="none">
                <a:solidFill>
                  <a:schemeClr val="dk1"/>
                </a:solidFill>
                <a:latin typeface="Calibri"/>
                <a:ea typeface="Calibri"/>
                <a:cs typeface="Calibri"/>
                <a:sym typeface="Calibri"/>
              </a:rPr>
              <a:t>Heinrich Hertz</a:t>
            </a:r>
            <a:r>
              <a:rPr lang="es-ES" sz="1800" b="0" i="0" u="none" strike="noStrike" cap="none">
                <a:solidFill>
                  <a:schemeClr val="dk1"/>
                </a:solidFill>
                <a:latin typeface="Calibri"/>
                <a:ea typeface="Calibri"/>
                <a:cs typeface="Calibri"/>
                <a:sym typeface="Calibri"/>
              </a:rPr>
              <a:t> observó que cuando luz de cierta frecuencia ilumina un material (como el metal), libera electrones de su superficie (algo contrario a la teoría clásica, porque solo se producía debido a partir de una frecuencia umbral. Einstein explicó este fenómeno aplicando la idea de energía cuantizada de Planck. Efecto Fotoeléctrico y posibilidad de la dualidad onda partícula</a:t>
            </a:r>
            <a:endParaRPr sz="1800" b="1" i="0" u="none" strike="noStrike" cap="none">
              <a:solidFill>
                <a:schemeClr val="dk1"/>
              </a:solidFill>
              <a:latin typeface="Calibri"/>
              <a:ea typeface="Calibri"/>
              <a:cs typeface="Calibri"/>
              <a:sym typeface="Calibri"/>
            </a:endParaRPr>
          </a:p>
        </p:txBody>
      </p:sp>
      <p:pic>
        <p:nvPicPr>
          <p:cNvPr id="266" name="Google Shape;266;p15"/>
          <p:cNvPicPr preferRelativeResize="0"/>
          <p:nvPr/>
        </p:nvPicPr>
        <p:blipFill rotWithShape="1">
          <a:blip r:embed="rId4">
            <a:alphaModFix/>
          </a:blip>
          <a:srcRect/>
          <a:stretch/>
        </p:blipFill>
        <p:spPr>
          <a:xfrm>
            <a:off x="3493218" y="1419004"/>
            <a:ext cx="1270321" cy="713852"/>
          </a:xfrm>
          <a:prstGeom prst="rect">
            <a:avLst/>
          </a:prstGeom>
          <a:noFill/>
          <a:ln>
            <a:noFill/>
          </a:ln>
        </p:spPr>
      </p:pic>
      <p:pic>
        <p:nvPicPr>
          <p:cNvPr id="267" name="Google Shape;267;p15" descr="Efecto Fotoelectrico y Fotovoltaico. Explicación y Aplicaciones"/>
          <p:cNvPicPr preferRelativeResize="0"/>
          <p:nvPr/>
        </p:nvPicPr>
        <p:blipFill rotWithShape="1">
          <a:blip r:embed="rId5">
            <a:alphaModFix/>
          </a:blip>
          <a:srcRect l="14029" t="28679" r="20922" b="8648"/>
          <a:stretch/>
        </p:blipFill>
        <p:spPr>
          <a:xfrm>
            <a:off x="1631504" y="3215727"/>
            <a:ext cx="2411760" cy="1371394"/>
          </a:xfrm>
          <a:prstGeom prst="rect">
            <a:avLst/>
          </a:prstGeom>
          <a:noFill/>
          <a:ln>
            <a:noFill/>
          </a:ln>
        </p:spPr>
      </p:pic>
      <p:pic>
        <p:nvPicPr>
          <p:cNvPr id="268" name="Google Shape;268;p15" descr="Velocidad máxima electrones emitidos por efecto fotoeléctrico | Quimitube"/>
          <p:cNvPicPr preferRelativeResize="0"/>
          <p:nvPr/>
        </p:nvPicPr>
        <p:blipFill rotWithShape="1">
          <a:blip r:embed="rId6">
            <a:alphaModFix/>
          </a:blip>
          <a:srcRect l="11663" t="11484" r="11311" b="19616"/>
          <a:stretch/>
        </p:blipFill>
        <p:spPr>
          <a:xfrm>
            <a:off x="3143673" y="4587121"/>
            <a:ext cx="1475851" cy="5208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16"/>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275" name="Google Shape;275;p16"/>
          <p:cNvSpPr/>
          <p:nvPr/>
        </p:nvSpPr>
        <p:spPr>
          <a:xfrm>
            <a:off x="4796392" y="1541750"/>
            <a:ext cx="5680320" cy="1150867"/>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1900</a:t>
            </a:r>
            <a:r>
              <a:rPr lang="es-ES" sz="1800" b="0" i="0" u="none" strike="noStrike" cap="none">
                <a:solidFill>
                  <a:schemeClr val="dk1"/>
                </a:solidFill>
                <a:latin typeface="Calibri"/>
                <a:ea typeface="Calibri"/>
                <a:cs typeface="Calibri"/>
                <a:sym typeface="Calibri"/>
              </a:rPr>
              <a:t> - </a:t>
            </a:r>
            <a:r>
              <a:rPr lang="es-ES" sz="1800" b="1" i="0" u="none" strike="noStrike" cap="none">
                <a:solidFill>
                  <a:schemeClr val="dk1"/>
                </a:solidFill>
                <a:latin typeface="Calibri"/>
                <a:ea typeface="Calibri"/>
                <a:cs typeface="Calibri"/>
                <a:sym typeface="Calibri"/>
              </a:rPr>
              <a:t>Max Planck</a:t>
            </a:r>
            <a:r>
              <a:rPr lang="es-ES" sz="1800" b="0" i="0" u="none" strike="noStrike" cap="none">
                <a:solidFill>
                  <a:schemeClr val="dk1"/>
                </a:solidFill>
                <a:latin typeface="Calibri"/>
                <a:ea typeface="Calibri"/>
                <a:cs typeface="Calibri"/>
                <a:sym typeface="Calibri"/>
              </a:rPr>
              <a:t>: al intentar resolver el problema de la radiación del cuerpo negro, introdujo el concepto de los cuantos de energía, un paso que abrió la puerta a la física cuántica.</a:t>
            </a:r>
            <a:endParaRPr sz="1800" b="1" i="0" u="none" strike="noStrike" cap="none">
              <a:solidFill>
                <a:schemeClr val="dk1"/>
              </a:solidFill>
              <a:latin typeface="Calibri"/>
              <a:ea typeface="Calibri"/>
              <a:cs typeface="Calibri"/>
              <a:sym typeface="Calibri"/>
            </a:endParaRPr>
          </a:p>
        </p:txBody>
      </p:sp>
      <p:sp>
        <p:nvSpPr>
          <p:cNvPr id="276" name="Google Shape;276;p16"/>
          <p:cNvSpPr/>
          <p:nvPr/>
        </p:nvSpPr>
        <p:spPr>
          <a:xfrm>
            <a:off x="1631504" y="809990"/>
            <a:ext cx="3686788" cy="455941"/>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Hasta llegar al modelo atómico…</a:t>
            </a:r>
            <a:endParaRPr/>
          </a:p>
        </p:txBody>
      </p:sp>
      <p:sp>
        <p:nvSpPr>
          <p:cNvPr id="277" name="Google Shape;277;p16"/>
          <p:cNvSpPr/>
          <p:nvPr/>
        </p:nvSpPr>
        <p:spPr>
          <a:xfrm>
            <a:off x="1775520" y="5258019"/>
            <a:ext cx="8701192" cy="979294"/>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1913</a:t>
            </a:r>
            <a:r>
              <a:rPr lang="es-ES" sz="1800" b="0" i="0" u="none" strike="noStrike" cap="none">
                <a:solidFill>
                  <a:schemeClr val="dk1"/>
                </a:solidFill>
                <a:latin typeface="Calibri"/>
                <a:ea typeface="Calibri"/>
                <a:cs typeface="Calibri"/>
                <a:sym typeface="Calibri"/>
              </a:rPr>
              <a:t> – Neils Bohr propone un modelo del átomo en el que los electrones orbitaban en niveles de energía discretos, influenciado por los primeros avances cuánticos.</a:t>
            </a:r>
            <a:endParaRPr sz="1800" b="1" i="0" u="none" strike="noStrike" cap="none">
              <a:solidFill>
                <a:schemeClr val="dk1"/>
              </a:solidFill>
              <a:latin typeface="Calibri"/>
              <a:ea typeface="Calibri"/>
              <a:cs typeface="Calibri"/>
              <a:sym typeface="Calibri"/>
            </a:endParaRPr>
          </a:p>
        </p:txBody>
      </p:sp>
      <p:pic>
        <p:nvPicPr>
          <p:cNvPr id="278" name="Google Shape;278;p16" descr="Blackbody Radiation"/>
          <p:cNvPicPr preferRelativeResize="0"/>
          <p:nvPr/>
        </p:nvPicPr>
        <p:blipFill rotWithShape="1">
          <a:blip r:embed="rId3">
            <a:alphaModFix/>
          </a:blip>
          <a:srcRect/>
          <a:stretch/>
        </p:blipFill>
        <p:spPr>
          <a:xfrm>
            <a:off x="1631504" y="1354243"/>
            <a:ext cx="2730888" cy="1861485"/>
          </a:xfrm>
          <a:prstGeom prst="rect">
            <a:avLst/>
          </a:prstGeom>
          <a:noFill/>
          <a:ln>
            <a:noFill/>
          </a:ln>
        </p:spPr>
      </p:pic>
      <p:sp>
        <p:nvSpPr>
          <p:cNvPr id="279" name="Google Shape;279;p16"/>
          <p:cNvSpPr/>
          <p:nvPr/>
        </p:nvSpPr>
        <p:spPr>
          <a:xfrm>
            <a:off x="4796393" y="2780929"/>
            <a:ext cx="5716523" cy="2284195"/>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1905</a:t>
            </a:r>
            <a:r>
              <a:rPr lang="es-ES" sz="1800" b="0" i="0" u="none" strike="noStrike" cap="none">
                <a:solidFill>
                  <a:schemeClr val="dk1"/>
                </a:solidFill>
                <a:latin typeface="Calibri"/>
                <a:ea typeface="Calibri"/>
                <a:cs typeface="Calibri"/>
                <a:sym typeface="Calibri"/>
              </a:rPr>
              <a:t> – </a:t>
            </a:r>
            <a:r>
              <a:rPr lang="es-ES" sz="1800" b="1" i="0" u="none" strike="noStrike" cap="none">
                <a:solidFill>
                  <a:schemeClr val="dk1"/>
                </a:solidFill>
                <a:latin typeface="Calibri"/>
                <a:ea typeface="Calibri"/>
                <a:cs typeface="Calibri"/>
                <a:sym typeface="Calibri"/>
              </a:rPr>
              <a:t>Albert Einstein</a:t>
            </a:r>
            <a:r>
              <a:rPr lang="es-ES" sz="1800" b="0" i="0" u="none" strike="noStrike" cap="none">
                <a:solidFill>
                  <a:schemeClr val="dk1"/>
                </a:solidFill>
                <a:latin typeface="Calibri"/>
                <a:ea typeface="Calibri"/>
                <a:cs typeface="Calibri"/>
                <a:sym typeface="Calibri"/>
              </a:rPr>
              <a:t>: En 1887 </a:t>
            </a:r>
            <a:r>
              <a:rPr lang="es-ES" sz="1800" b="1" i="0" u="none" strike="noStrike" cap="none">
                <a:solidFill>
                  <a:schemeClr val="dk1"/>
                </a:solidFill>
                <a:latin typeface="Calibri"/>
                <a:ea typeface="Calibri"/>
                <a:cs typeface="Calibri"/>
                <a:sym typeface="Calibri"/>
              </a:rPr>
              <a:t>Heinrich Hertz</a:t>
            </a:r>
            <a:r>
              <a:rPr lang="es-ES" sz="1800" b="0" i="0" u="none" strike="noStrike" cap="none">
                <a:solidFill>
                  <a:schemeClr val="dk1"/>
                </a:solidFill>
                <a:latin typeface="Calibri"/>
                <a:ea typeface="Calibri"/>
                <a:cs typeface="Calibri"/>
                <a:sym typeface="Calibri"/>
              </a:rPr>
              <a:t> observó que cuando luz de cierta frecuencia ilumina un material (como el metal), libera electrones de su superficie (algo contrario a la teoría clásica, porque solo se producía debido a partir de una frecuencia umbral. Einstein explicó este fenómeno aplicando la idea de energía cuantizada de Planck. Efecto Fotoeléctrico y posibilidad de la dualidad onda partícula</a:t>
            </a:r>
            <a:endParaRPr sz="1800" b="1" i="0" u="none" strike="noStrike" cap="none">
              <a:solidFill>
                <a:schemeClr val="dk1"/>
              </a:solidFill>
              <a:latin typeface="Calibri"/>
              <a:ea typeface="Calibri"/>
              <a:cs typeface="Calibri"/>
              <a:sym typeface="Calibri"/>
            </a:endParaRPr>
          </a:p>
        </p:txBody>
      </p:sp>
      <p:pic>
        <p:nvPicPr>
          <p:cNvPr id="280" name="Google Shape;280;p16"/>
          <p:cNvPicPr preferRelativeResize="0"/>
          <p:nvPr/>
        </p:nvPicPr>
        <p:blipFill rotWithShape="1">
          <a:blip r:embed="rId4">
            <a:alphaModFix/>
          </a:blip>
          <a:srcRect/>
          <a:stretch/>
        </p:blipFill>
        <p:spPr>
          <a:xfrm>
            <a:off x="3493218" y="1419004"/>
            <a:ext cx="1270321" cy="713852"/>
          </a:xfrm>
          <a:prstGeom prst="rect">
            <a:avLst/>
          </a:prstGeom>
          <a:noFill/>
          <a:ln>
            <a:noFill/>
          </a:ln>
        </p:spPr>
      </p:pic>
      <p:pic>
        <p:nvPicPr>
          <p:cNvPr id="281" name="Google Shape;281;p16" descr="Efecto Fotoelectrico y Fotovoltaico. Explicación y Aplicaciones"/>
          <p:cNvPicPr preferRelativeResize="0"/>
          <p:nvPr/>
        </p:nvPicPr>
        <p:blipFill rotWithShape="1">
          <a:blip r:embed="rId5">
            <a:alphaModFix/>
          </a:blip>
          <a:srcRect l="14029" t="28679" r="20922" b="8648"/>
          <a:stretch/>
        </p:blipFill>
        <p:spPr>
          <a:xfrm>
            <a:off x="1631504" y="3215727"/>
            <a:ext cx="2411760" cy="1371394"/>
          </a:xfrm>
          <a:prstGeom prst="rect">
            <a:avLst/>
          </a:prstGeom>
          <a:noFill/>
          <a:ln>
            <a:noFill/>
          </a:ln>
        </p:spPr>
      </p:pic>
      <p:pic>
        <p:nvPicPr>
          <p:cNvPr id="282" name="Google Shape;282;p16" descr="Velocidad máxima electrones emitidos por efecto fotoeléctrico | Quimitube"/>
          <p:cNvPicPr preferRelativeResize="0"/>
          <p:nvPr/>
        </p:nvPicPr>
        <p:blipFill rotWithShape="1">
          <a:blip r:embed="rId6">
            <a:alphaModFix/>
          </a:blip>
          <a:srcRect l="11663" t="11484" r="11311" b="19616"/>
          <a:stretch/>
        </p:blipFill>
        <p:spPr>
          <a:xfrm>
            <a:off x="3143673" y="4587121"/>
            <a:ext cx="1475851" cy="520888"/>
          </a:xfrm>
          <a:prstGeom prst="rect">
            <a:avLst/>
          </a:prstGeom>
          <a:noFill/>
          <a:ln>
            <a:noFill/>
          </a:ln>
        </p:spPr>
      </p:pic>
      <p:pic>
        <p:nvPicPr>
          <p:cNvPr id="283" name="Google Shape;283;p16"/>
          <p:cNvPicPr preferRelativeResize="0"/>
          <p:nvPr/>
        </p:nvPicPr>
        <p:blipFill rotWithShape="1">
          <a:blip r:embed="rId7">
            <a:alphaModFix/>
          </a:blip>
          <a:srcRect/>
          <a:stretch/>
        </p:blipFill>
        <p:spPr>
          <a:xfrm>
            <a:off x="1955253" y="1958973"/>
            <a:ext cx="6952828" cy="4638065"/>
          </a:xfrm>
          <a:prstGeom prst="rect">
            <a:avLst/>
          </a:prstGeom>
          <a:noFill/>
          <a:ln w="57150" cap="flat" cmpd="sng">
            <a:solidFill>
              <a:schemeClr val="dk2"/>
            </a:solidFill>
            <a:prstDash val="solid"/>
            <a:round/>
            <a:headEnd type="none" w="sm" len="sm"/>
            <a:tailEnd type="none" w="sm" len="sm"/>
          </a:ln>
        </p:spPr>
      </p:pic>
      <p:sp>
        <p:nvSpPr>
          <p:cNvPr id="284" name="Google Shape;284;p16"/>
          <p:cNvSpPr/>
          <p:nvPr/>
        </p:nvSpPr>
        <p:spPr>
          <a:xfrm>
            <a:off x="7300590" y="855646"/>
            <a:ext cx="3240360" cy="1381174"/>
          </a:xfrm>
          <a:prstGeom prst="cloud">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800" b="1">
                <a:solidFill>
                  <a:schemeClr val="lt1"/>
                </a:solidFill>
                <a:latin typeface="Calibri"/>
                <a:ea typeface="Calibri"/>
                <a:cs typeface="Calibri"/>
                <a:sym typeface="Calibri"/>
              </a:rPr>
              <a:t>PAU 2024 </a:t>
            </a:r>
            <a:endParaRPr/>
          </a:p>
          <a:p>
            <a:pPr marL="0" marR="0" lvl="0" indent="0" algn="ctr" rtl="0">
              <a:spcBef>
                <a:spcPts val="0"/>
              </a:spcBef>
              <a:spcAft>
                <a:spcPts val="0"/>
              </a:spcAft>
              <a:buNone/>
            </a:pPr>
            <a:r>
              <a:rPr lang="es-ES" sz="1800" b="1">
                <a:solidFill>
                  <a:schemeClr val="lt1"/>
                </a:solidFill>
                <a:latin typeface="Calibri"/>
                <a:ea typeface="Calibri"/>
                <a:cs typeface="Calibri"/>
                <a:sym typeface="Calibri"/>
              </a:rPr>
              <a:t>CIENCIAS GENERALES</a:t>
            </a:r>
            <a:endParaRPr/>
          </a:p>
        </p:txBody>
      </p:sp>
      <p:sp>
        <p:nvSpPr>
          <p:cNvPr id="285" name="Google Shape;285;p16"/>
          <p:cNvSpPr/>
          <p:nvPr/>
        </p:nvSpPr>
        <p:spPr>
          <a:xfrm rot="-1242705" flipH="1">
            <a:off x="3061964" y="1210745"/>
            <a:ext cx="1742572" cy="686103"/>
          </a:xfrm>
          <a:prstGeom prst="curvedDownArrow">
            <a:avLst>
              <a:gd name="adj1" fmla="val 25000"/>
              <a:gd name="adj2" fmla="val 50000"/>
              <a:gd name="adj3" fmla="val 25000"/>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84"/>
                                        </p:tgtEl>
                                        <p:attrNameLst>
                                          <p:attrName>style.visibility</p:attrName>
                                        </p:attrNameLst>
                                      </p:cBhvr>
                                      <p:to>
                                        <p:strVal val="visible"/>
                                      </p:to>
                                    </p:set>
                                    <p:anim calcmode="lin" valueType="num">
                                      <p:cBhvr additive="base">
                                        <p:cTn id="7" dur="500"/>
                                        <p:tgtEl>
                                          <p:spTgt spid="284"/>
                                        </p:tgtEl>
                                        <p:attrNameLst>
                                          <p:attrName>ppt_w</p:attrName>
                                        </p:attrNameLst>
                                      </p:cBhvr>
                                      <p:tavLst>
                                        <p:tav tm="0">
                                          <p:val>
                                            <p:strVal val="0"/>
                                          </p:val>
                                        </p:tav>
                                        <p:tav tm="100000">
                                          <p:val>
                                            <p:strVal val="#ppt_w"/>
                                          </p:val>
                                        </p:tav>
                                      </p:tavLst>
                                    </p:anim>
                                    <p:anim calcmode="lin" valueType="num">
                                      <p:cBhvr additive="base">
                                        <p:cTn id="8" dur="500"/>
                                        <p:tgtEl>
                                          <p:spTgt spid="284"/>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83"/>
                                        </p:tgtEl>
                                        <p:attrNameLst>
                                          <p:attrName>style.visibility</p:attrName>
                                        </p:attrNameLst>
                                      </p:cBhvr>
                                      <p:to>
                                        <p:strVal val="visible"/>
                                      </p:to>
                                    </p:set>
                                    <p:anim calcmode="lin" valueType="num">
                                      <p:cBhvr additive="base">
                                        <p:cTn id="11" dur="500"/>
                                        <p:tgtEl>
                                          <p:spTgt spid="283"/>
                                        </p:tgtEl>
                                        <p:attrNameLst>
                                          <p:attrName>ppt_w</p:attrName>
                                        </p:attrNameLst>
                                      </p:cBhvr>
                                      <p:tavLst>
                                        <p:tav tm="0">
                                          <p:val>
                                            <p:strVal val="0"/>
                                          </p:val>
                                        </p:tav>
                                        <p:tav tm="100000">
                                          <p:val>
                                            <p:strVal val="#ppt_w"/>
                                          </p:val>
                                        </p:tav>
                                      </p:tavLst>
                                    </p:anim>
                                    <p:anim calcmode="lin" valueType="num">
                                      <p:cBhvr additive="base">
                                        <p:cTn id="12" dur="500"/>
                                        <p:tgtEl>
                                          <p:spTgt spid="283"/>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85"/>
                                        </p:tgtEl>
                                        <p:attrNameLst>
                                          <p:attrName>style.visibility</p:attrName>
                                        </p:attrNameLst>
                                      </p:cBhvr>
                                      <p:to>
                                        <p:strVal val="visible"/>
                                      </p:to>
                                    </p:set>
                                    <p:anim calcmode="lin" valueType="num">
                                      <p:cBhvr additive="base">
                                        <p:cTn id="15" dur="500"/>
                                        <p:tgtEl>
                                          <p:spTgt spid="285"/>
                                        </p:tgtEl>
                                        <p:attrNameLst>
                                          <p:attrName>ppt_w</p:attrName>
                                        </p:attrNameLst>
                                      </p:cBhvr>
                                      <p:tavLst>
                                        <p:tav tm="0">
                                          <p:val>
                                            <p:strVal val="0"/>
                                          </p:val>
                                        </p:tav>
                                        <p:tav tm="100000">
                                          <p:val>
                                            <p:strVal val="#ppt_w"/>
                                          </p:val>
                                        </p:tav>
                                      </p:tavLst>
                                    </p:anim>
                                    <p:anim calcmode="lin" valueType="num">
                                      <p:cBhvr additive="base">
                                        <p:cTn id="16" dur="500"/>
                                        <p:tgtEl>
                                          <p:spTgt spid="28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17"/>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292" name="Google Shape;292;p17"/>
          <p:cNvSpPr/>
          <p:nvPr/>
        </p:nvSpPr>
        <p:spPr>
          <a:xfrm>
            <a:off x="4796392" y="1541750"/>
            <a:ext cx="5680320" cy="1150867"/>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1900</a:t>
            </a:r>
            <a:r>
              <a:rPr lang="es-ES" sz="1800" b="0" i="0" u="none" strike="noStrike" cap="none">
                <a:solidFill>
                  <a:schemeClr val="dk1"/>
                </a:solidFill>
                <a:latin typeface="Calibri"/>
                <a:ea typeface="Calibri"/>
                <a:cs typeface="Calibri"/>
                <a:sym typeface="Calibri"/>
              </a:rPr>
              <a:t> - </a:t>
            </a:r>
            <a:r>
              <a:rPr lang="es-ES" sz="1800" b="1" i="0" u="none" strike="noStrike" cap="none">
                <a:solidFill>
                  <a:schemeClr val="dk1"/>
                </a:solidFill>
                <a:latin typeface="Calibri"/>
                <a:ea typeface="Calibri"/>
                <a:cs typeface="Calibri"/>
                <a:sym typeface="Calibri"/>
              </a:rPr>
              <a:t>Max Planck</a:t>
            </a:r>
            <a:r>
              <a:rPr lang="es-ES" sz="1800" b="0" i="0" u="none" strike="noStrike" cap="none">
                <a:solidFill>
                  <a:schemeClr val="dk1"/>
                </a:solidFill>
                <a:latin typeface="Calibri"/>
                <a:ea typeface="Calibri"/>
                <a:cs typeface="Calibri"/>
                <a:sym typeface="Calibri"/>
              </a:rPr>
              <a:t>: al intentar resolver el problema de la radiación del cuerpo negro, introdujo el concepto de los cuantos de energía, un paso que abrió la puerta a la física cuántica.</a:t>
            </a:r>
            <a:endParaRPr sz="1800" b="1" i="0" u="none" strike="noStrike" cap="none">
              <a:solidFill>
                <a:schemeClr val="dk1"/>
              </a:solidFill>
              <a:latin typeface="Calibri"/>
              <a:ea typeface="Calibri"/>
              <a:cs typeface="Calibri"/>
              <a:sym typeface="Calibri"/>
            </a:endParaRPr>
          </a:p>
        </p:txBody>
      </p:sp>
      <p:sp>
        <p:nvSpPr>
          <p:cNvPr id="293" name="Google Shape;293;p17"/>
          <p:cNvSpPr/>
          <p:nvPr/>
        </p:nvSpPr>
        <p:spPr>
          <a:xfrm>
            <a:off x="1631504" y="809990"/>
            <a:ext cx="3686788" cy="455941"/>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Hasta llegar al modelo atómico…</a:t>
            </a:r>
            <a:endParaRPr/>
          </a:p>
        </p:txBody>
      </p:sp>
      <p:sp>
        <p:nvSpPr>
          <p:cNvPr id="294" name="Google Shape;294;p17"/>
          <p:cNvSpPr/>
          <p:nvPr/>
        </p:nvSpPr>
        <p:spPr>
          <a:xfrm>
            <a:off x="1775520" y="5258019"/>
            <a:ext cx="8701192" cy="979294"/>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1913</a:t>
            </a:r>
            <a:r>
              <a:rPr lang="es-ES" sz="1800" b="0" i="0" u="none" strike="noStrike" cap="none">
                <a:solidFill>
                  <a:schemeClr val="dk1"/>
                </a:solidFill>
                <a:latin typeface="Calibri"/>
                <a:ea typeface="Calibri"/>
                <a:cs typeface="Calibri"/>
                <a:sym typeface="Calibri"/>
              </a:rPr>
              <a:t> – Neils Bohr propone un modelo del átomo en el que los electrones orbitaban en niveles de energía discretos, influenciado por los primeros avances cuánticos.</a:t>
            </a:r>
            <a:endParaRPr sz="1800" b="1" i="0" u="none" strike="noStrike" cap="none">
              <a:solidFill>
                <a:schemeClr val="dk1"/>
              </a:solidFill>
              <a:latin typeface="Calibri"/>
              <a:ea typeface="Calibri"/>
              <a:cs typeface="Calibri"/>
              <a:sym typeface="Calibri"/>
            </a:endParaRPr>
          </a:p>
        </p:txBody>
      </p:sp>
      <p:pic>
        <p:nvPicPr>
          <p:cNvPr id="295" name="Google Shape;295;p17" descr="Blackbody Radiation"/>
          <p:cNvPicPr preferRelativeResize="0"/>
          <p:nvPr/>
        </p:nvPicPr>
        <p:blipFill rotWithShape="1">
          <a:blip r:embed="rId3">
            <a:alphaModFix/>
          </a:blip>
          <a:srcRect/>
          <a:stretch/>
        </p:blipFill>
        <p:spPr>
          <a:xfrm>
            <a:off x="1631504" y="1354243"/>
            <a:ext cx="2730888" cy="1861485"/>
          </a:xfrm>
          <a:prstGeom prst="rect">
            <a:avLst/>
          </a:prstGeom>
          <a:noFill/>
          <a:ln>
            <a:noFill/>
          </a:ln>
        </p:spPr>
      </p:pic>
      <p:sp>
        <p:nvSpPr>
          <p:cNvPr id="296" name="Google Shape;296;p17"/>
          <p:cNvSpPr/>
          <p:nvPr/>
        </p:nvSpPr>
        <p:spPr>
          <a:xfrm>
            <a:off x="4796393" y="2780929"/>
            <a:ext cx="5716523" cy="2284195"/>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1905</a:t>
            </a:r>
            <a:r>
              <a:rPr lang="es-ES" sz="1800" b="0" i="0" u="none" strike="noStrike" cap="none">
                <a:solidFill>
                  <a:schemeClr val="dk1"/>
                </a:solidFill>
                <a:latin typeface="Calibri"/>
                <a:ea typeface="Calibri"/>
                <a:cs typeface="Calibri"/>
                <a:sym typeface="Calibri"/>
              </a:rPr>
              <a:t> – </a:t>
            </a:r>
            <a:r>
              <a:rPr lang="es-ES" sz="1800" b="1" i="0" u="none" strike="noStrike" cap="none">
                <a:solidFill>
                  <a:schemeClr val="dk1"/>
                </a:solidFill>
                <a:latin typeface="Calibri"/>
                <a:ea typeface="Calibri"/>
                <a:cs typeface="Calibri"/>
                <a:sym typeface="Calibri"/>
              </a:rPr>
              <a:t>Albert Einstein</a:t>
            </a:r>
            <a:r>
              <a:rPr lang="es-ES" sz="1800" b="0" i="0" u="none" strike="noStrike" cap="none">
                <a:solidFill>
                  <a:schemeClr val="dk1"/>
                </a:solidFill>
                <a:latin typeface="Calibri"/>
                <a:ea typeface="Calibri"/>
                <a:cs typeface="Calibri"/>
                <a:sym typeface="Calibri"/>
              </a:rPr>
              <a:t>: En 1887 </a:t>
            </a:r>
            <a:r>
              <a:rPr lang="es-ES" sz="1800" b="1" i="0" u="none" strike="noStrike" cap="none">
                <a:solidFill>
                  <a:schemeClr val="dk1"/>
                </a:solidFill>
                <a:latin typeface="Calibri"/>
                <a:ea typeface="Calibri"/>
                <a:cs typeface="Calibri"/>
                <a:sym typeface="Calibri"/>
              </a:rPr>
              <a:t>Heinrich Hertz</a:t>
            </a:r>
            <a:r>
              <a:rPr lang="es-ES" sz="1800" b="0" i="0" u="none" strike="noStrike" cap="none">
                <a:solidFill>
                  <a:schemeClr val="dk1"/>
                </a:solidFill>
                <a:latin typeface="Calibri"/>
                <a:ea typeface="Calibri"/>
                <a:cs typeface="Calibri"/>
                <a:sym typeface="Calibri"/>
              </a:rPr>
              <a:t> observó que cuando luz de cierta frecuencia ilumina un material (como el metal), libera electrones de su superficie (algo contrario a la teoría clásica, porque solo se producía debido a partir de una frecuencia umbral. Einstein explicó este fenómeno aplicando la idea de energía cuantizada de Planck. Efecto Fotoeléctrico y posibilidad de la dualidad onda partícula</a:t>
            </a:r>
            <a:endParaRPr sz="1800" b="1" i="0" u="none" strike="noStrike" cap="none">
              <a:solidFill>
                <a:schemeClr val="dk1"/>
              </a:solidFill>
              <a:latin typeface="Calibri"/>
              <a:ea typeface="Calibri"/>
              <a:cs typeface="Calibri"/>
              <a:sym typeface="Calibri"/>
            </a:endParaRPr>
          </a:p>
        </p:txBody>
      </p:sp>
      <p:pic>
        <p:nvPicPr>
          <p:cNvPr id="297" name="Google Shape;297;p17"/>
          <p:cNvPicPr preferRelativeResize="0"/>
          <p:nvPr/>
        </p:nvPicPr>
        <p:blipFill rotWithShape="1">
          <a:blip r:embed="rId4">
            <a:alphaModFix/>
          </a:blip>
          <a:srcRect/>
          <a:stretch/>
        </p:blipFill>
        <p:spPr>
          <a:xfrm>
            <a:off x="3493218" y="1419004"/>
            <a:ext cx="1270321" cy="713852"/>
          </a:xfrm>
          <a:prstGeom prst="rect">
            <a:avLst/>
          </a:prstGeom>
          <a:noFill/>
          <a:ln>
            <a:noFill/>
          </a:ln>
        </p:spPr>
      </p:pic>
      <p:pic>
        <p:nvPicPr>
          <p:cNvPr id="298" name="Google Shape;298;p17" descr="Efecto Fotoelectrico y Fotovoltaico. Explicación y Aplicaciones"/>
          <p:cNvPicPr preferRelativeResize="0"/>
          <p:nvPr/>
        </p:nvPicPr>
        <p:blipFill rotWithShape="1">
          <a:blip r:embed="rId5">
            <a:alphaModFix/>
          </a:blip>
          <a:srcRect l="14029" t="28679" r="20922" b="8648"/>
          <a:stretch/>
        </p:blipFill>
        <p:spPr>
          <a:xfrm>
            <a:off x="1631504" y="3215727"/>
            <a:ext cx="2411760" cy="1371394"/>
          </a:xfrm>
          <a:prstGeom prst="rect">
            <a:avLst/>
          </a:prstGeom>
          <a:noFill/>
          <a:ln>
            <a:noFill/>
          </a:ln>
        </p:spPr>
      </p:pic>
      <p:pic>
        <p:nvPicPr>
          <p:cNvPr id="299" name="Google Shape;299;p17" descr="Velocidad máxima electrones emitidos por efecto fotoeléctrico | Quimitube"/>
          <p:cNvPicPr preferRelativeResize="0"/>
          <p:nvPr/>
        </p:nvPicPr>
        <p:blipFill rotWithShape="1">
          <a:blip r:embed="rId6">
            <a:alphaModFix/>
          </a:blip>
          <a:srcRect l="11663" t="11484" r="11311" b="19616"/>
          <a:stretch/>
        </p:blipFill>
        <p:spPr>
          <a:xfrm>
            <a:off x="3143673" y="4587121"/>
            <a:ext cx="1475851" cy="520888"/>
          </a:xfrm>
          <a:prstGeom prst="rect">
            <a:avLst/>
          </a:prstGeom>
          <a:noFill/>
          <a:ln>
            <a:noFill/>
          </a:ln>
        </p:spPr>
      </p:pic>
      <p:sp>
        <p:nvSpPr>
          <p:cNvPr id="300" name="Google Shape;300;p17"/>
          <p:cNvSpPr/>
          <p:nvPr/>
        </p:nvSpPr>
        <p:spPr>
          <a:xfrm>
            <a:off x="4818716" y="4056224"/>
            <a:ext cx="3240360" cy="1381174"/>
          </a:xfrm>
          <a:prstGeom prst="cloud">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800" b="1">
                <a:solidFill>
                  <a:schemeClr val="lt1"/>
                </a:solidFill>
                <a:latin typeface="Calibri"/>
                <a:ea typeface="Calibri"/>
                <a:cs typeface="Calibri"/>
                <a:sym typeface="Calibri"/>
              </a:rPr>
              <a:t>En PAU muchas veces</a:t>
            </a:r>
            <a:endParaRPr/>
          </a:p>
        </p:txBody>
      </p:sp>
      <p:sp>
        <p:nvSpPr>
          <p:cNvPr id="301" name="Google Shape;301;p17"/>
          <p:cNvSpPr/>
          <p:nvPr/>
        </p:nvSpPr>
        <p:spPr>
          <a:xfrm rot="-779558">
            <a:off x="3708107" y="3713174"/>
            <a:ext cx="1742572" cy="686103"/>
          </a:xfrm>
          <a:prstGeom prst="curvedDownArrow">
            <a:avLst>
              <a:gd name="adj1" fmla="val 25000"/>
              <a:gd name="adj2" fmla="val 50000"/>
              <a:gd name="adj3" fmla="val 25000"/>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00"/>
                                        </p:tgtEl>
                                        <p:attrNameLst>
                                          <p:attrName>style.visibility</p:attrName>
                                        </p:attrNameLst>
                                      </p:cBhvr>
                                      <p:to>
                                        <p:strVal val="visible"/>
                                      </p:to>
                                    </p:set>
                                    <p:anim calcmode="lin" valueType="num">
                                      <p:cBhvr additive="base">
                                        <p:cTn id="7" dur="500"/>
                                        <p:tgtEl>
                                          <p:spTgt spid="300"/>
                                        </p:tgtEl>
                                        <p:attrNameLst>
                                          <p:attrName>ppt_w</p:attrName>
                                        </p:attrNameLst>
                                      </p:cBhvr>
                                      <p:tavLst>
                                        <p:tav tm="0">
                                          <p:val>
                                            <p:strVal val="0"/>
                                          </p:val>
                                        </p:tav>
                                        <p:tav tm="100000">
                                          <p:val>
                                            <p:strVal val="#ppt_w"/>
                                          </p:val>
                                        </p:tav>
                                      </p:tavLst>
                                    </p:anim>
                                    <p:anim calcmode="lin" valueType="num">
                                      <p:cBhvr additive="base">
                                        <p:cTn id="8" dur="500"/>
                                        <p:tgtEl>
                                          <p:spTgt spid="300"/>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01"/>
                                        </p:tgtEl>
                                        <p:attrNameLst>
                                          <p:attrName>style.visibility</p:attrName>
                                        </p:attrNameLst>
                                      </p:cBhvr>
                                      <p:to>
                                        <p:strVal val="visible"/>
                                      </p:to>
                                    </p:set>
                                    <p:anim calcmode="lin" valueType="num">
                                      <p:cBhvr additive="base">
                                        <p:cTn id="11" dur="500"/>
                                        <p:tgtEl>
                                          <p:spTgt spid="301"/>
                                        </p:tgtEl>
                                        <p:attrNameLst>
                                          <p:attrName>ppt_w</p:attrName>
                                        </p:attrNameLst>
                                      </p:cBhvr>
                                      <p:tavLst>
                                        <p:tav tm="0">
                                          <p:val>
                                            <p:strVal val="0"/>
                                          </p:val>
                                        </p:tav>
                                        <p:tav tm="100000">
                                          <p:val>
                                            <p:strVal val="#ppt_w"/>
                                          </p:val>
                                        </p:tav>
                                      </p:tavLst>
                                    </p:anim>
                                    <p:anim calcmode="lin" valueType="num">
                                      <p:cBhvr additive="base">
                                        <p:cTn id="12" dur="500"/>
                                        <p:tgtEl>
                                          <p:spTgt spid="30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18"/>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308" name="Google Shape;308;p18"/>
          <p:cNvSpPr/>
          <p:nvPr/>
        </p:nvSpPr>
        <p:spPr>
          <a:xfrm>
            <a:off x="1648751" y="2045422"/>
            <a:ext cx="4807289" cy="2751730"/>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Werner Heisenberg</a:t>
            </a:r>
            <a:endParaRPr sz="1800" b="1" i="0" u="none" strike="noStrike" cap="none">
              <a:solidFill>
                <a:schemeClr val="dk1"/>
              </a:solidFill>
              <a:latin typeface="Calibri"/>
              <a:ea typeface="Calibri"/>
              <a:cs typeface="Calibri"/>
              <a:sym typeface="Calibri"/>
            </a:endParaRPr>
          </a:p>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1925 -</a:t>
            </a:r>
            <a:r>
              <a:rPr lang="es-ES" sz="1800" b="0" i="0" u="none" strike="noStrike" cap="none">
                <a:solidFill>
                  <a:schemeClr val="dk1"/>
                </a:solidFill>
                <a:latin typeface="Calibri"/>
                <a:ea typeface="Calibri"/>
                <a:cs typeface="Calibri"/>
                <a:sym typeface="Calibri"/>
              </a:rPr>
              <a:t> Desarrolla la mecánica matricial, abstrayendo el comportamiento del átomo mediante matrices que parecían carecer de sentido físico directo.</a:t>
            </a:r>
            <a:endParaRPr/>
          </a:p>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1927 - </a:t>
            </a:r>
            <a:r>
              <a:rPr lang="es-ES" sz="1800" b="0" i="0" u="none" strike="noStrike" cap="none">
                <a:solidFill>
                  <a:schemeClr val="dk1"/>
                </a:solidFill>
                <a:latin typeface="Calibri"/>
                <a:ea typeface="Calibri"/>
                <a:cs typeface="Calibri"/>
                <a:sym typeface="Calibri"/>
              </a:rPr>
              <a:t>Principio de incertidumbre: Establece límites fundamentales al conocimiento simultáneo de la posición y el momento de una partícula, desafiando el determinismo clásico</a:t>
            </a:r>
            <a:endParaRPr sz="1800" b="1" i="0" u="none" strike="noStrike" cap="none">
              <a:solidFill>
                <a:schemeClr val="dk1"/>
              </a:solidFill>
              <a:latin typeface="Calibri"/>
              <a:ea typeface="Calibri"/>
              <a:cs typeface="Calibri"/>
              <a:sym typeface="Calibri"/>
            </a:endParaRPr>
          </a:p>
        </p:txBody>
      </p:sp>
      <p:sp>
        <p:nvSpPr>
          <p:cNvPr id="309" name="Google Shape;309;p18"/>
          <p:cNvSpPr/>
          <p:nvPr/>
        </p:nvSpPr>
        <p:spPr>
          <a:xfrm>
            <a:off x="6744072" y="2574010"/>
            <a:ext cx="3624870" cy="2081662"/>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1926</a:t>
            </a:r>
            <a:r>
              <a:rPr lang="es-ES" sz="1800" b="0" i="0" u="none" strike="noStrike" cap="none">
                <a:solidFill>
                  <a:schemeClr val="dk1"/>
                </a:solidFill>
                <a:latin typeface="Calibri"/>
                <a:ea typeface="Calibri"/>
                <a:cs typeface="Calibri"/>
                <a:sym typeface="Calibri"/>
              </a:rPr>
              <a:t> –</a:t>
            </a:r>
            <a:r>
              <a:rPr lang="es-ES" sz="1800" b="1" i="0" u="none" strike="noStrike" cap="none">
                <a:solidFill>
                  <a:schemeClr val="dk1"/>
                </a:solidFill>
                <a:latin typeface="Calibri"/>
                <a:ea typeface="Calibri"/>
                <a:cs typeface="Calibri"/>
                <a:sym typeface="Calibri"/>
              </a:rPr>
              <a:t>Erwin Schrödinger</a:t>
            </a:r>
            <a:endParaRPr/>
          </a:p>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Introdujo la ecuación de onda cómo evolucionan las funciones de onda de las partículas subatómicas, es decir, las probabilidades de encontrar una partícula en un lugar determinado en un momento dado</a:t>
            </a:r>
            <a:endParaRPr sz="1800" b="1" i="0" u="none" strike="noStrike" cap="none">
              <a:solidFill>
                <a:schemeClr val="dk1"/>
              </a:solidFill>
              <a:latin typeface="Calibri"/>
              <a:ea typeface="Calibri"/>
              <a:cs typeface="Calibri"/>
              <a:sym typeface="Calibri"/>
            </a:endParaRPr>
          </a:p>
        </p:txBody>
      </p:sp>
      <p:sp>
        <p:nvSpPr>
          <p:cNvPr id="310" name="Google Shape;310;p18"/>
          <p:cNvSpPr/>
          <p:nvPr/>
        </p:nvSpPr>
        <p:spPr>
          <a:xfrm>
            <a:off x="1579814" y="1082946"/>
            <a:ext cx="4594894" cy="720080"/>
          </a:xfrm>
          <a:prstGeom prst="roundRect">
            <a:avLst>
              <a:gd name="adj" fmla="val 5925"/>
            </a:avLst>
          </a:prstGeom>
          <a:noFill/>
          <a:ln>
            <a:noFill/>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Heisenberg</a:t>
            </a:r>
            <a:r>
              <a:rPr lang="es-ES" sz="1800" b="0" i="0" u="none" strike="noStrike" cap="none">
                <a:solidFill>
                  <a:schemeClr val="dk1"/>
                </a:solidFill>
                <a:latin typeface="Calibri"/>
                <a:ea typeface="Calibri"/>
                <a:cs typeface="Calibri"/>
                <a:sym typeface="Calibri"/>
              </a:rPr>
              <a:t>, pupilo de </a:t>
            </a:r>
            <a:r>
              <a:rPr lang="es-ES" sz="1800" b="1" i="0" u="none" strike="noStrike" cap="none">
                <a:solidFill>
                  <a:schemeClr val="dk1"/>
                </a:solidFill>
                <a:latin typeface="Calibri"/>
                <a:ea typeface="Calibri"/>
                <a:cs typeface="Calibri"/>
                <a:sym typeface="Calibri"/>
              </a:rPr>
              <a:t>Bohr</a:t>
            </a:r>
            <a:r>
              <a:rPr lang="es-ES" sz="1800" b="0" i="0" u="none" strike="noStrike" cap="none">
                <a:solidFill>
                  <a:schemeClr val="dk1"/>
                </a:solidFill>
                <a:latin typeface="Calibri"/>
                <a:ea typeface="Calibri"/>
                <a:cs typeface="Calibri"/>
                <a:sym typeface="Calibri"/>
              </a:rPr>
              <a:t> en el Instituto de Física Teórica de la Universidad de Copenhague</a:t>
            </a:r>
            <a:endParaRPr/>
          </a:p>
        </p:txBody>
      </p:sp>
      <p:sp>
        <p:nvSpPr>
          <p:cNvPr id="311" name="Google Shape;311;p18"/>
          <p:cNvSpPr/>
          <p:nvPr/>
        </p:nvSpPr>
        <p:spPr>
          <a:xfrm>
            <a:off x="2455444" y="4866752"/>
            <a:ext cx="3240360" cy="504056"/>
          </a:xfrm>
          <a:prstGeom prst="roundRect">
            <a:avLst>
              <a:gd name="adj" fmla="val 5925"/>
            </a:avLst>
          </a:prstGeom>
          <a:noFill/>
          <a:ln>
            <a:noFill/>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Interpretación de Copenhague</a:t>
            </a:r>
            <a:endParaRPr/>
          </a:p>
        </p:txBody>
      </p:sp>
      <p:sp>
        <p:nvSpPr>
          <p:cNvPr id="312" name="Google Shape;312;p18"/>
          <p:cNvSpPr/>
          <p:nvPr/>
        </p:nvSpPr>
        <p:spPr>
          <a:xfrm>
            <a:off x="4297614" y="5803745"/>
            <a:ext cx="4390674" cy="733242"/>
          </a:xfrm>
          <a:prstGeom prst="roundRect">
            <a:avLst>
              <a:gd name="adj" fmla="val 5925"/>
            </a:avLst>
          </a:prstGeom>
          <a:noFill/>
          <a:ln>
            <a:noFill/>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Problemas en las interpretaciones y enfrentamientos entre científicos…</a:t>
            </a:r>
            <a:endParaRPr/>
          </a:p>
        </p:txBody>
      </p:sp>
      <p:sp>
        <p:nvSpPr>
          <p:cNvPr id="313" name="Google Shape;313;p18"/>
          <p:cNvSpPr/>
          <p:nvPr/>
        </p:nvSpPr>
        <p:spPr>
          <a:xfrm>
            <a:off x="2107635" y="4617132"/>
            <a:ext cx="344818" cy="422416"/>
          </a:xfrm>
          <a:prstGeom prst="curvedRightArrow">
            <a:avLst>
              <a:gd name="adj1" fmla="val 25000"/>
              <a:gd name="adj2" fmla="val 50000"/>
              <a:gd name="adj3" fmla="val 25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cxnSp>
        <p:nvCxnSpPr>
          <p:cNvPr id="314" name="Google Shape;314;p18"/>
          <p:cNvCxnSpPr>
            <a:stCxn id="311" idx="3"/>
          </p:cNvCxnSpPr>
          <p:nvPr/>
        </p:nvCxnSpPr>
        <p:spPr>
          <a:xfrm>
            <a:off x="5695804" y="5118780"/>
            <a:ext cx="511800" cy="577500"/>
          </a:xfrm>
          <a:prstGeom prst="straightConnector1">
            <a:avLst/>
          </a:prstGeom>
          <a:noFill/>
          <a:ln w="9525" cap="flat" cmpd="sng">
            <a:solidFill>
              <a:srgbClr val="4A7DBA"/>
            </a:solidFill>
            <a:prstDash val="solid"/>
            <a:round/>
            <a:headEnd type="none" w="sm" len="sm"/>
            <a:tailEnd type="triangle" w="med" len="med"/>
          </a:ln>
        </p:spPr>
      </p:cxnSp>
      <p:cxnSp>
        <p:nvCxnSpPr>
          <p:cNvPr id="315" name="Google Shape;315;p18"/>
          <p:cNvCxnSpPr/>
          <p:nvPr/>
        </p:nvCxnSpPr>
        <p:spPr>
          <a:xfrm flipH="1">
            <a:off x="6689501" y="5011302"/>
            <a:ext cx="369455" cy="682996"/>
          </a:xfrm>
          <a:prstGeom prst="straightConnector1">
            <a:avLst/>
          </a:prstGeom>
          <a:noFill/>
          <a:ln w="9525" cap="flat" cmpd="sng">
            <a:solidFill>
              <a:srgbClr val="4A7DBA"/>
            </a:solidFill>
            <a:prstDash val="solid"/>
            <a:round/>
            <a:headEnd type="none" w="sm" len="sm"/>
            <a:tailEnd type="triangle" w="med" len="med"/>
          </a:ln>
        </p:spPr>
      </p:cxnSp>
      <p:pic>
        <p:nvPicPr>
          <p:cNvPr id="316" name="Google Shape;316;p18"/>
          <p:cNvPicPr preferRelativeResize="0"/>
          <p:nvPr/>
        </p:nvPicPr>
        <p:blipFill rotWithShape="1">
          <a:blip r:embed="rId3">
            <a:alphaModFix/>
          </a:blip>
          <a:srcRect/>
          <a:stretch/>
        </p:blipFill>
        <p:spPr>
          <a:xfrm>
            <a:off x="6243646" y="770323"/>
            <a:ext cx="1508539" cy="1159532"/>
          </a:xfrm>
          <a:prstGeom prst="rect">
            <a:avLst/>
          </a:prstGeom>
          <a:noFill/>
          <a:ln>
            <a:noFill/>
          </a:ln>
        </p:spPr>
      </p:pic>
      <p:pic>
        <p:nvPicPr>
          <p:cNvPr id="317" name="Google Shape;317;p18" descr="Quién fue Heisenberg, el físico que inspiró el seudónimo del protagonista  de la serie “Breaking Bad”? - Guioteca"/>
          <p:cNvPicPr preferRelativeResize="0"/>
          <p:nvPr/>
        </p:nvPicPr>
        <p:blipFill rotWithShape="1">
          <a:blip r:embed="rId4">
            <a:alphaModFix/>
          </a:blip>
          <a:srcRect/>
          <a:stretch/>
        </p:blipFill>
        <p:spPr>
          <a:xfrm>
            <a:off x="8400256" y="839106"/>
            <a:ext cx="2098860" cy="14415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19"/>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324" name="Google Shape;324;p19"/>
          <p:cNvSpPr/>
          <p:nvPr/>
        </p:nvSpPr>
        <p:spPr>
          <a:xfrm>
            <a:off x="5527992" y="693988"/>
            <a:ext cx="4464496" cy="3627337"/>
          </a:xfrm>
          <a:prstGeom prst="roundRect">
            <a:avLst>
              <a:gd name="adj" fmla="val 5925"/>
            </a:avLst>
          </a:prstGeom>
          <a:noFill/>
          <a:ln>
            <a:noFill/>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Conferencia de Solvay en 1927 </a:t>
            </a:r>
            <a:endParaRPr/>
          </a:p>
          <a:p>
            <a:pPr marL="0" marR="0" lvl="1"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1"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1"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1"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1"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1"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1"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1"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1"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Schödinger habló del gato para afear la incertidumbre de Heisemberg</a:t>
            </a:r>
            <a:endParaRPr sz="1800" b="0" i="0" u="none" strike="noStrike" cap="none">
              <a:solidFill>
                <a:schemeClr val="dk1"/>
              </a:solidFill>
              <a:latin typeface="Calibri"/>
              <a:ea typeface="Calibri"/>
              <a:cs typeface="Calibri"/>
              <a:sym typeface="Calibri"/>
            </a:endParaRPr>
          </a:p>
        </p:txBody>
      </p:sp>
      <p:sp>
        <p:nvSpPr>
          <p:cNvPr id="325" name="Google Shape;325;p19" descr="http://aziza-physics.com/wp-content/uploads/2017/12/heisenberg-1-300x215.png"/>
          <p:cNvSpPr/>
          <p:nvPr/>
        </p:nvSpPr>
        <p:spPr>
          <a:xfrm>
            <a:off x="1679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26" name="Google Shape;326;p19"/>
          <p:cNvPicPr preferRelativeResize="0"/>
          <p:nvPr/>
        </p:nvPicPr>
        <p:blipFill rotWithShape="1">
          <a:blip r:embed="rId3">
            <a:alphaModFix/>
          </a:blip>
          <a:srcRect/>
          <a:stretch/>
        </p:blipFill>
        <p:spPr>
          <a:xfrm>
            <a:off x="1847529" y="836713"/>
            <a:ext cx="3327921" cy="2413769"/>
          </a:xfrm>
          <a:prstGeom prst="rect">
            <a:avLst/>
          </a:prstGeom>
          <a:noFill/>
          <a:ln>
            <a:noFill/>
          </a:ln>
        </p:spPr>
      </p:pic>
      <p:sp>
        <p:nvSpPr>
          <p:cNvPr id="327" name="Google Shape;327;p19"/>
          <p:cNvSpPr/>
          <p:nvPr/>
        </p:nvSpPr>
        <p:spPr>
          <a:xfrm>
            <a:off x="1524001" y="3969295"/>
            <a:ext cx="5221995" cy="28623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b="1">
                <a:solidFill>
                  <a:schemeClr val="dk1"/>
                </a:solidFill>
                <a:latin typeface="Calibri"/>
                <a:ea typeface="Calibri"/>
                <a:cs typeface="Calibri"/>
                <a:sym typeface="Calibri"/>
              </a:rPr>
              <a:t>Albert Einstein </a:t>
            </a:r>
            <a:r>
              <a:rPr lang="es-ES" sz="1800">
                <a:solidFill>
                  <a:schemeClr val="dk1"/>
                </a:solidFill>
                <a:latin typeface="Calibri"/>
                <a:ea typeface="Calibri"/>
                <a:cs typeface="Calibri"/>
                <a:sym typeface="Calibri"/>
              </a:rPr>
              <a:t>dijo a Borh: </a:t>
            </a:r>
            <a:endParaRPr/>
          </a:p>
          <a:p>
            <a:pPr marL="0" marR="0" lvl="0" indent="0" algn="l" rtl="0">
              <a:spcBef>
                <a:spcPts val="0"/>
              </a:spcBef>
              <a:spcAft>
                <a:spcPts val="0"/>
              </a:spcAft>
              <a:buNone/>
            </a:pPr>
            <a:r>
              <a:rPr lang="es-ES" sz="1800">
                <a:solidFill>
                  <a:schemeClr val="dk1"/>
                </a:solidFill>
                <a:latin typeface="Calibri"/>
                <a:ea typeface="Calibri"/>
                <a:cs typeface="Calibri"/>
                <a:sym typeface="Calibri"/>
              </a:rPr>
              <a:t>"Dios no juega a los dados con el universo</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s-ES" sz="1800">
                <a:solidFill>
                  <a:schemeClr val="dk1"/>
                </a:solidFill>
                <a:latin typeface="Calibri"/>
                <a:ea typeface="Calibri"/>
                <a:cs typeface="Calibri"/>
                <a:sym typeface="Calibri"/>
              </a:rPr>
              <a:t>La respuesta de </a:t>
            </a:r>
            <a:r>
              <a:rPr lang="es-ES" sz="1800" b="1">
                <a:solidFill>
                  <a:schemeClr val="dk1"/>
                </a:solidFill>
                <a:latin typeface="Calibri"/>
                <a:ea typeface="Calibri"/>
                <a:cs typeface="Calibri"/>
                <a:sym typeface="Calibri"/>
              </a:rPr>
              <a:t>Borh</a:t>
            </a:r>
            <a:r>
              <a:rPr lang="es-ES" sz="1800">
                <a:solidFill>
                  <a:schemeClr val="dk1"/>
                </a:solidFill>
                <a:latin typeface="Calibri"/>
                <a:ea typeface="Calibri"/>
                <a:cs typeface="Calibri"/>
                <a:sym typeface="Calibri"/>
              </a:rPr>
              <a:t>:</a:t>
            </a:r>
            <a:endParaRPr/>
          </a:p>
          <a:p>
            <a:pPr marL="0" marR="0" lvl="0" indent="0" algn="l" rtl="0">
              <a:spcBef>
                <a:spcPts val="0"/>
              </a:spcBef>
              <a:spcAft>
                <a:spcPts val="0"/>
              </a:spcAft>
              <a:buNone/>
            </a:pPr>
            <a:r>
              <a:rPr lang="es-ES" sz="1800">
                <a:solidFill>
                  <a:schemeClr val="dk1"/>
                </a:solidFill>
                <a:latin typeface="Calibri"/>
                <a:ea typeface="Calibri"/>
                <a:cs typeface="Calibri"/>
                <a:sym typeface="Calibri"/>
              </a:rPr>
              <a:t>"Einstein, deje de decirle a Dios lo que tiene que hacer.“</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s-ES" sz="1800">
                <a:solidFill>
                  <a:schemeClr val="dk1"/>
                </a:solidFill>
                <a:latin typeface="Calibri"/>
                <a:ea typeface="Calibri"/>
                <a:cs typeface="Calibri"/>
                <a:sym typeface="Calibri"/>
              </a:rPr>
              <a:t>A su vez, </a:t>
            </a:r>
            <a:r>
              <a:rPr lang="es-ES" sz="1800" b="1">
                <a:solidFill>
                  <a:schemeClr val="dk1"/>
                </a:solidFill>
                <a:latin typeface="Calibri"/>
                <a:ea typeface="Calibri"/>
                <a:cs typeface="Calibri"/>
                <a:sym typeface="Calibri"/>
              </a:rPr>
              <a:t>Stephen Hawking</a:t>
            </a:r>
            <a:r>
              <a:rPr lang="es-ES" sz="1800">
                <a:solidFill>
                  <a:schemeClr val="dk1"/>
                </a:solidFill>
                <a:latin typeface="Calibri"/>
                <a:ea typeface="Calibri"/>
                <a:cs typeface="Calibri"/>
                <a:sym typeface="Calibri"/>
              </a:rPr>
              <a:t> añadió:</a:t>
            </a:r>
            <a:endParaRPr/>
          </a:p>
          <a:p>
            <a:pPr marL="0" marR="0" lvl="0" indent="0" algn="l" rtl="0">
              <a:spcBef>
                <a:spcPts val="0"/>
              </a:spcBef>
              <a:spcAft>
                <a:spcPts val="0"/>
              </a:spcAft>
              <a:buNone/>
            </a:pPr>
            <a:r>
              <a:rPr lang="es-ES" sz="1800">
                <a:solidFill>
                  <a:schemeClr val="dk1"/>
                </a:solidFill>
                <a:latin typeface="Calibri"/>
                <a:ea typeface="Calibri"/>
                <a:cs typeface="Calibri"/>
                <a:sym typeface="Calibri"/>
              </a:rPr>
              <a:t>"Dios no sólo juega a los dados con el Universo; sino que a veces los arroja donde no podemos verlos."</a:t>
            </a:r>
            <a:endParaRPr/>
          </a:p>
        </p:txBody>
      </p:sp>
      <p:sp>
        <p:nvSpPr>
          <p:cNvPr id="328" name="Google Shape;328;p19"/>
          <p:cNvSpPr/>
          <p:nvPr/>
        </p:nvSpPr>
        <p:spPr>
          <a:xfrm>
            <a:off x="1815541" y="3257160"/>
            <a:ext cx="257803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400">
                <a:solidFill>
                  <a:schemeClr val="dk1"/>
                </a:solidFill>
                <a:latin typeface="Calibri"/>
                <a:ea typeface="Calibri"/>
                <a:cs typeface="Calibri"/>
                <a:sym typeface="Calibri"/>
              </a:rPr>
              <a:t>Extraído de </a:t>
            </a:r>
            <a:r>
              <a:rPr lang="es-ES" sz="1400" i="1"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aziza-physics</a:t>
            </a:r>
            <a:r>
              <a:rPr lang="es-ES" sz="1400">
                <a:solidFill>
                  <a:schemeClr val="dk1"/>
                </a:solidFill>
                <a:latin typeface="Calibri"/>
                <a:ea typeface="Calibri"/>
                <a:cs typeface="Calibri"/>
                <a:sym typeface="Calibri"/>
              </a:rPr>
              <a:t> </a:t>
            </a:r>
            <a:endParaRPr/>
          </a:p>
        </p:txBody>
      </p:sp>
      <p:pic>
        <p:nvPicPr>
          <p:cNvPr id="329" name="Google Shape;329;p19" descr="https://upload.wikimedia.org/wikipedia/commons/thumb/6/6e/Solvay_conference_1927.jpg/500px-Solvay_conference_1927.jpg"/>
          <p:cNvPicPr preferRelativeResize="0"/>
          <p:nvPr/>
        </p:nvPicPr>
        <p:blipFill rotWithShape="1">
          <a:blip r:embed="rId5">
            <a:alphaModFix/>
          </a:blip>
          <a:srcRect/>
          <a:stretch/>
        </p:blipFill>
        <p:spPr>
          <a:xfrm>
            <a:off x="6168009" y="1235492"/>
            <a:ext cx="3217465" cy="232944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txBox="1"/>
          <p:nvPr/>
        </p:nvSpPr>
        <p:spPr>
          <a:xfrm>
            <a:off x="2666999" y="869338"/>
            <a:ext cx="6858000" cy="728545"/>
          </a:xfrm>
          <a:prstGeom prst="rect">
            <a:avLst/>
          </a:prstGeom>
          <a:noFill/>
          <a:ln>
            <a:noFill/>
          </a:ln>
        </p:spPr>
        <p:txBody>
          <a:bodyPr spcFirstLastPara="1" wrap="square" lIns="68575" tIns="34275" rIns="68575" bIns="34275" anchor="b" anchorCtr="0">
            <a:noAutofit/>
          </a:bodyPr>
          <a:lstStyle/>
          <a:p>
            <a:pPr marL="0" marR="0" lvl="0" indent="0" algn="ctr" rtl="0">
              <a:lnSpc>
                <a:spcPct val="90000"/>
              </a:lnSpc>
              <a:spcBef>
                <a:spcPts val="0"/>
              </a:spcBef>
              <a:spcAft>
                <a:spcPts val="0"/>
              </a:spcAft>
              <a:buClr>
                <a:schemeClr val="dk1"/>
              </a:buClr>
              <a:buSzPts val="3000"/>
              <a:buFont typeface="Calibri"/>
              <a:buNone/>
            </a:pPr>
            <a:r>
              <a:rPr lang="es-ES" sz="3000" b="1" i="0" u="none" strike="noStrike" cap="none">
                <a:solidFill>
                  <a:schemeClr val="dk1"/>
                </a:solidFill>
                <a:latin typeface="Calibri"/>
                <a:ea typeface="Calibri"/>
                <a:cs typeface="Calibri"/>
                <a:sym typeface="Calibri"/>
              </a:rPr>
              <a:t> </a:t>
            </a:r>
            <a:endParaRPr sz="3000" b="0" i="0" u="none" strike="noStrike" cap="none">
              <a:solidFill>
                <a:schemeClr val="dk1"/>
              </a:solidFill>
              <a:latin typeface="Calibri"/>
              <a:ea typeface="Calibri"/>
              <a:cs typeface="Calibri"/>
              <a:sym typeface="Calibri"/>
            </a:endParaRPr>
          </a:p>
        </p:txBody>
      </p:sp>
      <p:sp>
        <p:nvSpPr>
          <p:cNvPr id="99" name="Google Shape;99;p2"/>
          <p:cNvSpPr txBox="1">
            <a:spLocks noGrp="1"/>
          </p:cNvSpPr>
          <p:nvPr>
            <p:ph type="subTitle" idx="1"/>
          </p:nvPr>
        </p:nvSpPr>
        <p:spPr>
          <a:xfrm>
            <a:off x="4072704" y="594743"/>
            <a:ext cx="6598321" cy="4870564"/>
          </a:xfrm>
          <a:prstGeom prst="rect">
            <a:avLst/>
          </a:prstGeom>
          <a:noFill/>
          <a:ln>
            <a:noFill/>
          </a:ln>
        </p:spPr>
        <p:txBody>
          <a:bodyPr spcFirstLastPara="1" wrap="square" lIns="68575" tIns="34275" rIns="68575" bIns="34275" anchor="ctr" anchorCtr="0">
            <a:spAutoFit/>
          </a:bodyPr>
          <a:lstStyle/>
          <a:p>
            <a:pPr marL="257175" lvl="0" indent="-257175" algn="l" rtl="0">
              <a:lnSpc>
                <a:spcPct val="120000"/>
              </a:lnSpc>
              <a:spcBef>
                <a:spcPts val="0"/>
              </a:spcBef>
              <a:spcAft>
                <a:spcPts val="0"/>
              </a:spcAft>
              <a:buClr>
                <a:schemeClr val="dk1"/>
              </a:buClr>
              <a:buSzPts val="1800"/>
              <a:buFont typeface="Arial"/>
              <a:buChar char="•"/>
            </a:pPr>
            <a:r>
              <a:rPr lang="es-ES" sz="1800" b="1">
                <a:solidFill>
                  <a:schemeClr val="dk1"/>
                </a:solidFill>
              </a:rPr>
              <a:t>Introducir a los estudiantes en la física de partículas y el modelo estándar mediante actividades experimentales </a:t>
            </a:r>
            <a:r>
              <a:rPr lang="es-ES" sz="1800">
                <a:solidFill>
                  <a:schemeClr val="dk1"/>
                </a:solidFill>
              </a:rPr>
              <a:t>adaptadas a los niveles de </a:t>
            </a:r>
            <a:r>
              <a:rPr lang="es-ES" sz="1800" b="1">
                <a:solidFill>
                  <a:schemeClr val="dk1"/>
                </a:solidFill>
              </a:rPr>
              <a:t>Secundaria y Bachillerato</a:t>
            </a:r>
            <a:r>
              <a:rPr lang="es-ES" sz="1800">
                <a:solidFill>
                  <a:schemeClr val="dk1"/>
                </a:solidFill>
              </a:rPr>
              <a:t>, en el contexto de los libros de texto y el currículo de Física y Química.</a:t>
            </a:r>
            <a:endParaRPr/>
          </a:p>
          <a:p>
            <a:pPr marL="0" lvl="0" indent="0" algn="l" rtl="0">
              <a:lnSpc>
                <a:spcPct val="120000"/>
              </a:lnSpc>
              <a:spcBef>
                <a:spcPts val="0"/>
              </a:spcBef>
              <a:spcAft>
                <a:spcPts val="0"/>
              </a:spcAft>
              <a:buClr>
                <a:srgbClr val="888888"/>
              </a:buClr>
              <a:buSzPts val="1800"/>
              <a:buNone/>
            </a:pPr>
            <a:endParaRPr sz="1800">
              <a:solidFill>
                <a:schemeClr val="dk1"/>
              </a:solidFill>
            </a:endParaRPr>
          </a:p>
          <a:p>
            <a:pPr marL="257175" lvl="0" indent="-257175" algn="l" rtl="0">
              <a:lnSpc>
                <a:spcPct val="120000"/>
              </a:lnSpc>
              <a:spcBef>
                <a:spcPts val="0"/>
              </a:spcBef>
              <a:spcAft>
                <a:spcPts val="0"/>
              </a:spcAft>
              <a:buClr>
                <a:schemeClr val="dk1"/>
              </a:buClr>
              <a:buSzPts val="1800"/>
              <a:buFont typeface="Arial"/>
              <a:buChar char="•"/>
            </a:pPr>
            <a:r>
              <a:rPr lang="es-ES" sz="1800" b="1">
                <a:solidFill>
                  <a:schemeClr val="dk1"/>
                </a:solidFill>
              </a:rPr>
              <a:t>Divulgar el trabajo científico </a:t>
            </a:r>
            <a:r>
              <a:rPr lang="es-ES" sz="1800">
                <a:solidFill>
                  <a:schemeClr val="dk1"/>
                </a:solidFill>
              </a:rPr>
              <a:t>desarrollado en centros de investigación en física de partículas, y su relación con los contenidos abordados, promoviendo el </a:t>
            </a:r>
            <a:r>
              <a:rPr lang="es-ES" sz="1800" b="1">
                <a:solidFill>
                  <a:schemeClr val="dk1"/>
                </a:solidFill>
              </a:rPr>
              <a:t>interés por visitas a estas instituciones </a:t>
            </a:r>
            <a:r>
              <a:rPr lang="es-ES" sz="1800">
                <a:solidFill>
                  <a:schemeClr val="dk1"/>
                </a:solidFill>
              </a:rPr>
              <a:t>como parte de la formación.</a:t>
            </a:r>
            <a:endParaRPr/>
          </a:p>
          <a:p>
            <a:pPr marL="0" lvl="0" indent="0" algn="l" rtl="0">
              <a:lnSpc>
                <a:spcPct val="120000"/>
              </a:lnSpc>
              <a:spcBef>
                <a:spcPts val="0"/>
              </a:spcBef>
              <a:spcAft>
                <a:spcPts val="0"/>
              </a:spcAft>
              <a:buClr>
                <a:srgbClr val="888888"/>
              </a:buClr>
              <a:buSzPts val="1800"/>
              <a:buNone/>
            </a:pPr>
            <a:endParaRPr sz="1800">
              <a:solidFill>
                <a:schemeClr val="dk1"/>
              </a:solidFill>
            </a:endParaRPr>
          </a:p>
          <a:p>
            <a:pPr marL="257175" lvl="0" indent="-257175" algn="l" rtl="0">
              <a:lnSpc>
                <a:spcPct val="120000"/>
              </a:lnSpc>
              <a:spcBef>
                <a:spcPts val="0"/>
              </a:spcBef>
              <a:spcAft>
                <a:spcPts val="0"/>
              </a:spcAft>
              <a:buClr>
                <a:schemeClr val="accent5"/>
              </a:buClr>
              <a:buSzPts val="2000"/>
              <a:buFont typeface="Arial"/>
              <a:buChar char="•"/>
            </a:pPr>
            <a:r>
              <a:rPr lang="es-ES" sz="2000" b="1">
                <a:solidFill>
                  <a:schemeClr val="accent5"/>
                </a:solidFill>
              </a:rPr>
              <a:t>Facilitar la construcción de una cámara de niebla con materiales sencillos, integrando conocimientos de diseño, ingeniería y tecnología desde un enfoque STEM para trabajar en la asignatura de Física y Química.</a:t>
            </a:r>
            <a:endParaRPr/>
          </a:p>
        </p:txBody>
      </p:sp>
      <p:pic>
        <p:nvPicPr>
          <p:cNvPr id="100" name="Google Shape;100;p2"/>
          <p:cNvPicPr preferRelativeResize="0"/>
          <p:nvPr/>
        </p:nvPicPr>
        <p:blipFill rotWithShape="1">
          <a:blip r:embed="rId3">
            <a:alphaModFix/>
          </a:blip>
          <a:srcRect r="74412"/>
          <a:stretch/>
        </p:blipFill>
        <p:spPr>
          <a:xfrm>
            <a:off x="1824686" y="800945"/>
            <a:ext cx="2121795" cy="4664363"/>
          </a:xfrm>
          <a:prstGeom prst="rect">
            <a:avLst/>
          </a:prstGeom>
          <a:noFill/>
          <a:ln>
            <a:noFill/>
          </a:ln>
        </p:spPr>
      </p:pic>
      <p:pic>
        <p:nvPicPr>
          <p:cNvPr id="101" name="Google Shape;101;p2"/>
          <p:cNvPicPr preferRelativeResize="0"/>
          <p:nvPr/>
        </p:nvPicPr>
        <p:blipFill rotWithShape="1">
          <a:blip r:embed="rId4">
            <a:alphaModFix/>
          </a:blip>
          <a:srcRect/>
          <a:stretch/>
        </p:blipFill>
        <p:spPr>
          <a:xfrm>
            <a:off x="7824193" y="5753074"/>
            <a:ext cx="2425825" cy="825542"/>
          </a:xfrm>
          <a:prstGeom prst="rect">
            <a:avLst/>
          </a:prstGeom>
          <a:noFill/>
          <a:ln>
            <a:noFill/>
          </a:ln>
        </p:spPr>
      </p:pic>
      <p:pic>
        <p:nvPicPr>
          <p:cNvPr id="102" name="Google Shape;102;p2" descr="https://gic.unizar.es/sites/gic/files/identidadCorporativa/logo%20general/Logo%20general%201474/logo%20UZ%201474.png"/>
          <p:cNvPicPr preferRelativeResize="0"/>
          <p:nvPr/>
        </p:nvPicPr>
        <p:blipFill rotWithShape="1">
          <a:blip r:embed="rId5">
            <a:alphaModFix/>
          </a:blip>
          <a:srcRect/>
          <a:stretch/>
        </p:blipFill>
        <p:spPr>
          <a:xfrm>
            <a:off x="1826107" y="5910338"/>
            <a:ext cx="2365353" cy="66605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20"/>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336" name="Google Shape;336;p20"/>
          <p:cNvSpPr/>
          <p:nvPr/>
        </p:nvSpPr>
        <p:spPr>
          <a:xfrm>
            <a:off x="1648752" y="908720"/>
            <a:ext cx="3655161" cy="3168352"/>
          </a:xfrm>
          <a:prstGeom prst="roundRect">
            <a:avLst>
              <a:gd name="adj" fmla="val 5925"/>
            </a:avLst>
          </a:prstGeom>
          <a:noFill/>
          <a:ln>
            <a:noFill/>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2000" b="0" i="0" u="none" strike="noStrike" cap="none">
                <a:solidFill>
                  <a:schemeClr val="dk1"/>
                </a:solidFill>
                <a:latin typeface="Calibri"/>
                <a:ea typeface="Calibri"/>
                <a:cs typeface="Calibri"/>
                <a:sym typeface="Calibri"/>
              </a:rPr>
              <a:t>Todo esto y mucho más, viene contado en el libro</a:t>
            </a:r>
            <a:endParaRPr/>
          </a:p>
          <a:p>
            <a:pPr marL="0" marR="0" lvl="1" indent="0" algn="ctr" rtl="0">
              <a:spcBef>
                <a:spcPts val="0"/>
              </a:spcBef>
              <a:spcAft>
                <a:spcPts val="0"/>
              </a:spcAft>
              <a:buNone/>
            </a:pPr>
            <a:r>
              <a:rPr lang="es-ES" sz="2000" b="0" i="0" u="none" strike="noStrike" cap="none">
                <a:solidFill>
                  <a:schemeClr val="dk1"/>
                </a:solidFill>
                <a:latin typeface="Calibri"/>
                <a:ea typeface="Calibri"/>
                <a:cs typeface="Calibri"/>
                <a:sym typeface="Calibri"/>
              </a:rPr>
              <a:t> </a:t>
            </a:r>
            <a:endParaRPr/>
          </a:p>
          <a:p>
            <a:pPr marL="0" marR="0" lvl="1" indent="0" algn="ctr" rtl="0">
              <a:spcBef>
                <a:spcPts val="0"/>
              </a:spcBef>
              <a:spcAft>
                <a:spcPts val="0"/>
              </a:spcAft>
              <a:buNone/>
            </a:pPr>
            <a:r>
              <a:rPr lang="es-ES" sz="2400" b="0" i="1" u="none" strike="noStrike" cap="none">
                <a:solidFill>
                  <a:schemeClr val="dk1"/>
                </a:solidFill>
                <a:latin typeface="Calibri"/>
                <a:ea typeface="Calibri"/>
                <a:cs typeface="Calibri"/>
                <a:sym typeface="Calibri"/>
              </a:rPr>
              <a:t>Un verdor terrible</a:t>
            </a:r>
            <a:endParaRPr sz="2400" b="0" i="0" u="none" strike="noStrike" cap="none">
              <a:solidFill>
                <a:schemeClr val="dk1"/>
              </a:solidFill>
              <a:latin typeface="Calibri"/>
              <a:ea typeface="Calibri"/>
              <a:cs typeface="Calibri"/>
              <a:sym typeface="Calibri"/>
            </a:endParaRPr>
          </a:p>
          <a:p>
            <a:pPr marL="0" marR="0" lvl="1"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1"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a:p>
            <a:pPr marL="285750" marR="0" lvl="1" indent="-285750" algn="just" rtl="0">
              <a:spcBef>
                <a:spcPts val="0"/>
              </a:spcBef>
              <a:spcAft>
                <a:spcPts val="0"/>
              </a:spcAft>
              <a:buClr>
                <a:schemeClr val="dk1"/>
              </a:buClr>
              <a:buSzPts val="1800"/>
              <a:buFont typeface="Arial"/>
              <a:buChar char="•"/>
            </a:pPr>
            <a:r>
              <a:rPr lang="es-ES" sz="1800" b="0" i="0" u="none" strike="noStrike" cap="none">
                <a:solidFill>
                  <a:schemeClr val="dk1"/>
                </a:solidFill>
                <a:latin typeface="Calibri"/>
                <a:ea typeface="Calibri"/>
                <a:cs typeface="Calibri"/>
                <a:sym typeface="Calibri"/>
              </a:rPr>
              <a:t>Libro exquisito, sencillo de leer y apasionante </a:t>
            </a:r>
            <a:endParaRPr/>
          </a:p>
          <a:p>
            <a:pPr marL="285750" marR="0" lvl="1" indent="-285750" algn="just" rtl="0">
              <a:spcBef>
                <a:spcPts val="0"/>
              </a:spcBef>
              <a:spcAft>
                <a:spcPts val="0"/>
              </a:spcAft>
              <a:buClr>
                <a:schemeClr val="dk1"/>
              </a:buClr>
              <a:buSzPts val="1800"/>
              <a:buFont typeface="Arial"/>
              <a:buChar char="•"/>
            </a:pPr>
            <a:r>
              <a:rPr lang="es-ES" sz="1800" b="0" i="0" u="none" strike="noStrike" cap="none">
                <a:solidFill>
                  <a:schemeClr val="dk1"/>
                </a:solidFill>
                <a:latin typeface="Calibri"/>
                <a:ea typeface="Calibri"/>
                <a:cs typeface="Calibri"/>
                <a:sym typeface="Calibri"/>
              </a:rPr>
              <a:t>Yo lo recomendaría para estudiantes desde 4º de ESO en adelante </a:t>
            </a:r>
            <a:endParaRPr/>
          </a:p>
        </p:txBody>
      </p:sp>
      <p:pic>
        <p:nvPicPr>
          <p:cNvPr id="337" name="Google Shape;337;p20" descr="Un verdor terrible - Librería Libro Verde"/>
          <p:cNvPicPr preferRelativeResize="0"/>
          <p:nvPr/>
        </p:nvPicPr>
        <p:blipFill rotWithShape="1">
          <a:blip r:embed="rId3">
            <a:alphaModFix/>
          </a:blip>
          <a:srcRect l="18646" t="5089" r="17851" b="4191"/>
          <a:stretch/>
        </p:blipFill>
        <p:spPr>
          <a:xfrm>
            <a:off x="6117980" y="764704"/>
            <a:ext cx="3942136" cy="56316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21"/>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344" name="Google Shape;344;p21"/>
          <p:cNvSpPr/>
          <p:nvPr/>
        </p:nvSpPr>
        <p:spPr>
          <a:xfrm>
            <a:off x="1919537" y="908721"/>
            <a:ext cx="2523217" cy="477549"/>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Y, ¿quién llevaba razón? </a:t>
            </a:r>
            <a:endParaRPr/>
          </a:p>
        </p:txBody>
      </p:sp>
      <p:sp>
        <p:nvSpPr>
          <p:cNvPr id="345" name="Google Shape;345;p21"/>
          <p:cNvSpPr/>
          <p:nvPr/>
        </p:nvSpPr>
        <p:spPr>
          <a:xfrm>
            <a:off x="4574859" y="908721"/>
            <a:ext cx="5752958" cy="504057"/>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Ambos, y las teorías eran complementarias una a la otra</a:t>
            </a:r>
            <a:endParaRPr/>
          </a:p>
        </p:txBody>
      </p:sp>
      <p:pic>
        <p:nvPicPr>
          <p:cNvPr id="346" name="Google Shape;346;p21"/>
          <p:cNvPicPr preferRelativeResize="0"/>
          <p:nvPr/>
        </p:nvPicPr>
        <p:blipFill rotWithShape="1">
          <a:blip r:embed="rId3">
            <a:alphaModFix/>
          </a:blip>
          <a:srcRect/>
          <a:stretch/>
        </p:blipFill>
        <p:spPr>
          <a:xfrm>
            <a:off x="4312667" y="2610814"/>
            <a:ext cx="1625684" cy="2025754"/>
          </a:xfrm>
          <a:prstGeom prst="rect">
            <a:avLst/>
          </a:prstGeom>
          <a:noFill/>
          <a:ln>
            <a:noFill/>
          </a:ln>
        </p:spPr>
      </p:pic>
      <p:pic>
        <p:nvPicPr>
          <p:cNvPr id="347" name="Google Shape;347;p21"/>
          <p:cNvPicPr preferRelativeResize="0"/>
          <p:nvPr/>
        </p:nvPicPr>
        <p:blipFill rotWithShape="1">
          <a:blip r:embed="rId4">
            <a:alphaModFix/>
          </a:blip>
          <a:srcRect/>
          <a:stretch/>
        </p:blipFill>
        <p:spPr>
          <a:xfrm>
            <a:off x="8551007" y="1662901"/>
            <a:ext cx="1189933" cy="1782325"/>
          </a:xfrm>
          <a:prstGeom prst="rect">
            <a:avLst/>
          </a:prstGeom>
          <a:noFill/>
          <a:ln>
            <a:noFill/>
          </a:ln>
        </p:spPr>
      </p:pic>
      <p:pic>
        <p:nvPicPr>
          <p:cNvPr id="348" name="Google Shape;348;p21" descr="Wofgang Ernst Pauli, Premio Nobel por su Principio de ..."/>
          <p:cNvPicPr preferRelativeResize="0"/>
          <p:nvPr/>
        </p:nvPicPr>
        <p:blipFill rotWithShape="1">
          <a:blip r:embed="rId5">
            <a:alphaModFix/>
          </a:blip>
          <a:srcRect/>
          <a:stretch/>
        </p:blipFill>
        <p:spPr>
          <a:xfrm>
            <a:off x="1919537" y="1922781"/>
            <a:ext cx="2200063" cy="1522444"/>
          </a:xfrm>
          <a:prstGeom prst="rect">
            <a:avLst/>
          </a:prstGeom>
          <a:noFill/>
          <a:ln>
            <a:noFill/>
          </a:ln>
        </p:spPr>
      </p:pic>
      <p:pic>
        <p:nvPicPr>
          <p:cNvPr id="349" name="Google Shape;349;p21" descr="Niels Bohr - Nuclear Museum"/>
          <p:cNvPicPr preferRelativeResize="0"/>
          <p:nvPr/>
        </p:nvPicPr>
        <p:blipFill rotWithShape="1">
          <a:blip r:embed="rId6">
            <a:alphaModFix/>
          </a:blip>
          <a:srcRect/>
          <a:stretch/>
        </p:blipFill>
        <p:spPr>
          <a:xfrm>
            <a:off x="6212156" y="1628801"/>
            <a:ext cx="1570598" cy="1887828"/>
          </a:xfrm>
          <a:prstGeom prst="rect">
            <a:avLst/>
          </a:prstGeom>
          <a:noFill/>
          <a:ln>
            <a:noFill/>
          </a:ln>
        </p:spPr>
      </p:pic>
      <p:pic>
        <p:nvPicPr>
          <p:cNvPr id="350" name="Google Shape;350;p21" descr="7 aplicaciones de las investigaciones de Einstein que cambiaron al mundo  para siempre"/>
          <p:cNvPicPr preferRelativeResize="0"/>
          <p:nvPr/>
        </p:nvPicPr>
        <p:blipFill rotWithShape="1">
          <a:blip r:embed="rId7">
            <a:alphaModFix/>
          </a:blip>
          <a:srcRect r="28802"/>
          <a:stretch/>
        </p:blipFill>
        <p:spPr>
          <a:xfrm>
            <a:off x="1683148" y="3643171"/>
            <a:ext cx="1529239" cy="1668525"/>
          </a:xfrm>
          <a:prstGeom prst="rect">
            <a:avLst/>
          </a:prstGeom>
          <a:noFill/>
          <a:ln>
            <a:noFill/>
          </a:ln>
        </p:spPr>
      </p:pic>
      <p:pic>
        <p:nvPicPr>
          <p:cNvPr id="351" name="Google Shape;351;p21" descr="http://www.fisicafundamental.net/relicario/img/born.jpg"/>
          <p:cNvPicPr preferRelativeResize="0"/>
          <p:nvPr/>
        </p:nvPicPr>
        <p:blipFill rotWithShape="1">
          <a:blip r:embed="rId8">
            <a:alphaModFix/>
          </a:blip>
          <a:srcRect/>
          <a:stretch/>
        </p:blipFill>
        <p:spPr>
          <a:xfrm>
            <a:off x="7707504" y="3652655"/>
            <a:ext cx="1236516" cy="1811496"/>
          </a:xfrm>
          <a:prstGeom prst="rect">
            <a:avLst/>
          </a:prstGeom>
          <a:noFill/>
          <a:ln>
            <a:noFill/>
          </a:ln>
        </p:spPr>
      </p:pic>
      <p:pic>
        <p:nvPicPr>
          <p:cNvPr id="352" name="Google Shape;352;p21"/>
          <p:cNvPicPr preferRelativeResize="0"/>
          <p:nvPr/>
        </p:nvPicPr>
        <p:blipFill rotWithShape="1">
          <a:blip r:embed="rId9">
            <a:alphaModFix/>
          </a:blip>
          <a:srcRect/>
          <a:stretch/>
        </p:blipFill>
        <p:spPr>
          <a:xfrm>
            <a:off x="4097566" y="4233253"/>
            <a:ext cx="690375" cy="663822"/>
          </a:xfrm>
          <a:prstGeom prst="ellipse">
            <a:avLst/>
          </a:prstGeom>
          <a:noFill/>
          <a:ln>
            <a:noFill/>
          </a:ln>
        </p:spPr>
      </p:pic>
      <p:pic>
        <p:nvPicPr>
          <p:cNvPr id="353" name="Google Shape;353;p21"/>
          <p:cNvPicPr preferRelativeResize="0"/>
          <p:nvPr/>
        </p:nvPicPr>
        <p:blipFill rotWithShape="1">
          <a:blip r:embed="rId9">
            <a:alphaModFix/>
          </a:blip>
          <a:srcRect/>
          <a:stretch/>
        </p:blipFill>
        <p:spPr>
          <a:xfrm>
            <a:off x="2761993" y="4845818"/>
            <a:ext cx="690375" cy="663822"/>
          </a:xfrm>
          <a:prstGeom prst="ellipse">
            <a:avLst/>
          </a:prstGeom>
          <a:noFill/>
          <a:ln>
            <a:noFill/>
          </a:ln>
        </p:spPr>
      </p:pic>
      <p:pic>
        <p:nvPicPr>
          <p:cNvPr id="354" name="Google Shape;354;p21"/>
          <p:cNvPicPr preferRelativeResize="0"/>
          <p:nvPr/>
        </p:nvPicPr>
        <p:blipFill rotWithShape="1">
          <a:blip r:embed="rId9">
            <a:alphaModFix/>
          </a:blip>
          <a:srcRect/>
          <a:stretch/>
        </p:blipFill>
        <p:spPr>
          <a:xfrm>
            <a:off x="6096001" y="2988833"/>
            <a:ext cx="690375" cy="663822"/>
          </a:xfrm>
          <a:prstGeom prst="ellipse">
            <a:avLst/>
          </a:prstGeom>
          <a:noFill/>
          <a:ln>
            <a:noFill/>
          </a:ln>
        </p:spPr>
      </p:pic>
      <p:pic>
        <p:nvPicPr>
          <p:cNvPr id="355" name="Google Shape;355;p21"/>
          <p:cNvPicPr preferRelativeResize="0"/>
          <p:nvPr/>
        </p:nvPicPr>
        <p:blipFill rotWithShape="1">
          <a:blip r:embed="rId9">
            <a:alphaModFix/>
          </a:blip>
          <a:srcRect/>
          <a:stretch/>
        </p:blipFill>
        <p:spPr>
          <a:xfrm>
            <a:off x="7467524" y="4830806"/>
            <a:ext cx="690375" cy="663822"/>
          </a:xfrm>
          <a:prstGeom prst="ellipse">
            <a:avLst/>
          </a:prstGeom>
          <a:noFill/>
          <a:ln>
            <a:noFill/>
          </a:ln>
        </p:spPr>
      </p:pic>
      <p:pic>
        <p:nvPicPr>
          <p:cNvPr id="356" name="Google Shape;356;p21"/>
          <p:cNvPicPr preferRelativeResize="0"/>
          <p:nvPr/>
        </p:nvPicPr>
        <p:blipFill rotWithShape="1">
          <a:blip r:embed="rId9">
            <a:alphaModFix/>
          </a:blip>
          <a:srcRect/>
          <a:stretch/>
        </p:blipFill>
        <p:spPr>
          <a:xfrm>
            <a:off x="8325763" y="3031526"/>
            <a:ext cx="690375" cy="663822"/>
          </a:xfrm>
          <a:prstGeom prst="ellipse">
            <a:avLst/>
          </a:prstGeom>
          <a:noFill/>
          <a:ln>
            <a:noFill/>
          </a:ln>
        </p:spPr>
      </p:pic>
      <p:pic>
        <p:nvPicPr>
          <p:cNvPr id="357" name="Google Shape;357;p21"/>
          <p:cNvPicPr preferRelativeResize="0"/>
          <p:nvPr/>
        </p:nvPicPr>
        <p:blipFill rotWithShape="1">
          <a:blip r:embed="rId9">
            <a:alphaModFix/>
          </a:blip>
          <a:srcRect/>
          <a:stretch/>
        </p:blipFill>
        <p:spPr>
          <a:xfrm>
            <a:off x="3769660" y="3008708"/>
            <a:ext cx="690375" cy="663822"/>
          </a:xfrm>
          <a:prstGeom prst="ellipse">
            <a:avLst/>
          </a:prstGeom>
          <a:noFill/>
          <a:ln>
            <a:noFill/>
          </a:ln>
        </p:spPr>
      </p:pic>
      <p:sp>
        <p:nvSpPr>
          <p:cNvPr id="358" name="Google Shape;358;p21"/>
          <p:cNvSpPr/>
          <p:nvPr/>
        </p:nvSpPr>
        <p:spPr>
          <a:xfrm>
            <a:off x="3452368" y="5374576"/>
            <a:ext cx="4262025" cy="559239"/>
          </a:xfrm>
          <a:prstGeom prst="roundRect">
            <a:avLst>
              <a:gd name="adj" fmla="val 5925"/>
            </a:avLst>
          </a:prstGeom>
          <a:noFill/>
          <a:ln>
            <a:noFill/>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Y junto a otros muchos, definieron la </a:t>
            </a:r>
            <a:r>
              <a:rPr lang="es-ES" sz="1800" b="1" i="0" u="none" strike="noStrike" cap="none">
                <a:solidFill>
                  <a:schemeClr val="dk1"/>
                </a:solidFill>
                <a:latin typeface="Calibri"/>
                <a:ea typeface="Calibri"/>
                <a:cs typeface="Calibri"/>
                <a:sym typeface="Calibri"/>
              </a:rPr>
              <a:t>Mecánica Cuántica</a:t>
            </a:r>
            <a:endParaRPr sz="1800" b="0" i="0" u="none" strike="noStrike" cap="none">
              <a:solidFill>
                <a:schemeClr val="dk1"/>
              </a:solidFill>
              <a:latin typeface="Calibri"/>
              <a:ea typeface="Calibri"/>
              <a:cs typeface="Calibri"/>
              <a:sym typeface="Calibri"/>
            </a:endParaRPr>
          </a:p>
        </p:txBody>
      </p:sp>
      <p:sp>
        <p:nvSpPr>
          <p:cNvPr id="359" name="Google Shape;359;p21"/>
          <p:cNvSpPr/>
          <p:nvPr/>
        </p:nvSpPr>
        <p:spPr>
          <a:xfrm>
            <a:off x="4690159" y="6095198"/>
            <a:ext cx="5798330" cy="734747"/>
          </a:xfrm>
          <a:prstGeom prst="roundRect">
            <a:avLst>
              <a:gd name="adj" fmla="val 5925"/>
            </a:avLst>
          </a:prstGeom>
          <a:noFill/>
          <a:ln>
            <a:noFill/>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Ahora faltaba intentar unificar las dos grandes teorías del momento: la mecánica cuántica y la relatividad</a:t>
            </a:r>
            <a:endParaRPr/>
          </a:p>
        </p:txBody>
      </p:sp>
      <p:sp>
        <p:nvSpPr>
          <p:cNvPr id="360" name="Google Shape;360;p21"/>
          <p:cNvSpPr/>
          <p:nvPr/>
        </p:nvSpPr>
        <p:spPr>
          <a:xfrm>
            <a:off x="1267192" y="5363343"/>
            <a:ext cx="3240360" cy="1381174"/>
          </a:xfrm>
          <a:prstGeom prst="cloud">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800" b="1">
                <a:solidFill>
                  <a:schemeClr val="lt1"/>
                </a:solidFill>
                <a:latin typeface="Calibri"/>
                <a:ea typeface="Calibri"/>
                <a:cs typeface="Calibri"/>
                <a:sym typeface="Calibri"/>
              </a:rPr>
              <a:t>¿Y españoles en la época?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360"/>
                                        </p:tgtEl>
                                        <p:attrNameLst>
                                          <p:attrName>style.visibility</p:attrName>
                                        </p:attrNameLst>
                                      </p:cBhvr>
                                      <p:to>
                                        <p:strVal val="visible"/>
                                      </p:to>
                                    </p:set>
                                    <p:anim calcmode="lin" valueType="num">
                                      <p:cBhvr additive="base">
                                        <p:cTn id="25" dur="500"/>
                                        <p:tgtEl>
                                          <p:spTgt spid="360"/>
                                        </p:tgtEl>
                                        <p:attrNameLst>
                                          <p:attrName>ppt_w</p:attrName>
                                        </p:attrNameLst>
                                      </p:cBhvr>
                                      <p:tavLst>
                                        <p:tav tm="0">
                                          <p:val>
                                            <p:strVal val="0"/>
                                          </p:val>
                                        </p:tav>
                                        <p:tav tm="100000">
                                          <p:val>
                                            <p:strVal val="#ppt_w"/>
                                          </p:val>
                                        </p:tav>
                                      </p:tavLst>
                                    </p:anim>
                                    <p:anim calcmode="lin" valueType="num">
                                      <p:cBhvr additive="base">
                                        <p:cTn id="26" dur="500"/>
                                        <p:tgtEl>
                                          <p:spTgt spid="36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22"/>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pic>
        <p:nvPicPr>
          <p:cNvPr id="367" name="Google Shape;367;p22" descr="Blas Cabrera, el gran físico español amigo de Einstein"/>
          <p:cNvPicPr preferRelativeResize="0"/>
          <p:nvPr/>
        </p:nvPicPr>
        <p:blipFill rotWithShape="1">
          <a:blip r:embed="rId3">
            <a:alphaModFix/>
          </a:blip>
          <a:srcRect/>
          <a:stretch/>
        </p:blipFill>
        <p:spPr>
          <a:xfrm>
            <a:off x="2639616" y="836713"/>
            <a:ext cx="5486844" cy="5736055"/>
          </a:xfrm>
          <a:prstGeom prst="rect">
            <a:avLst/>
          </a:prstGeom>
          <a:noFill/>
          <a:ln>
            <a:noFill/>
          </a:ln>
        </p:spPr>
      </p:pic>
      <p:sp>
        <p:nvSpPr>
          <p:cNvPr id="368" name="Google Shape;368;p22"/>
          <p:cNvSpPr/>
          <p:nvPr/>
        </p:nvSpPr>
        <p:spPr>
          <a:xfrm>
            <a:off x="1267192" y="5363343"/>
            <a:ext cx="3240360" cy="1381174"/>
          </a:xfrm>
          <a:prstGeom prst="cloud">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800" b="1">
                <a:solidFill>
                  <a:schemeClr val="lt1"/>
                </a:solidFill>
                <a:latin typeface="Calibri"/>
                <a:ea typeface="Calibri"/>
                <a:cs typeface="Calibri"/>
                <a:sym typeface="Calibri"/>
              </a:rPr>
              <a:t>¿Y españoles? </a:t>
            </a:r>
            <a:endParaRPr/>
          </a:p>
        </p:txBody>
      </p:sp>
      <p:sp>
        <p:nvSpPr>
          <p:cNvPr id="369" name="Google Shape;369;p22"/>
          <p:cNvSpPr/>
          <p:nvPr/>
        </p:nvSpPr>
        <p:spPr>
          <a:xfrm>
            <a:off x="8055823" y="1484784"/>
            <a:ext cx="2592289" cy="3744416"/>
          </a:xfrm>
          <a:prstGeom prst="roundRect">
            <a:avLst>
              <a:gd name="adj" fmla="val 5925"/>
            </a:avLst>
          </a:prstGeom>
          <a:noFill/>
          <a:ln>
            <a:noFill/>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Blas Cabrera Infante</a:t>
            </a:r>
            <a:endParaRPr/>
          </a:p>
          <a:p>
            <a:pPr marL="0" marR="0" lvl="1"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Grande contribuciones al magnetismo (Ley Cabrera)</a:t>
            </a:r>
            <a:endParaRPr/>
          </a:p>
          <a:p>
            <a:pPr marL="0" marR="0" lvl="1"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Amigo de Einstein</a:t>
            </a:r>
            <a:endParaRPr/>
          </a:p>
          <a:p>
            <a:pPr marL="0" marR="0" lvl="1"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Su carrera se vio truncada por la Guerra Civil y su vinculación a la República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23"/>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376" name="Google Shape;376;p23"/>
          <p:cNvSpPr/>
          <p:nvPr/>
        </p:nvSpPr>
        <p:spPr>
          <a:xfrm>
            <a:off x="1847528" y="836712"/>
            <a:ext cx="5616624" cy="576064"/>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En 1928, </a:t>
            </a:r>
            <a:r>
              <a:rPr lang="es-ES" sz="1800" b="1" i="0" u="none" strike="noStrike" cap="none">
                <a:solidFill>
                  <a:schemeClr val="dk1"/>
                </a:solidFill>
                <a:latin typeface="Calibri"/>
                <a:ea typeface="Calibri"/>
                <a:cs typeface="Calibri"/>
                <a:sym typeface="Calibri"/>
              </a:rPr>
              <a:t>Paul Dirac </a:t>
            </a:r>
            <a:r>
              <a:rPr lang="es-ES" sz="1800" b="0" i="0" u="none" strike="noStrike" cap="none">
                <a:solidFill>
                  <a:schemeClr val="dk1"/>
                </a:solidFill>
                <a:latin typeface="Calibri"/>
                <a:ea typeface="Calibri"/>
                <a:cs typeface="Calibri"/>
                <a:sym typeface="Calibri"/>
              </a:rPr>
              <a:t>planteó una ecuación que unificaba las dos grandes teorías de la época: </a:t>
            </a:r>
            <a:endParaRPr/>
          </a:p>
        </p:txBody>
      </p:sp>
      <p:sp>
        <p:nvSpPr>
          <p:cNvPr id="377" name="Google Shape;377;p23"/>
          <p:cNvSpPr/>
          <p:nvPr/>
        </p:nvSpPr>
        <p:spPr>
          <a:xfrm>
            <a:off x="2020017" y="1700808"/>
            <a:ext cx="1950521" cy="576064"/>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Mecánica cuántica</a:t>
            </a:r>
            <a:endParaRPr/>
          </a:p>
        </p:txBody>
      </p:sp>
      <p:sp>
        <p:nvSpPr>
          <p:cNvPr id="378" name="Google Shape;378;p23"/>
          <p:cNvSpPr/>
          <p:nvPr/>
        </p:nvSpPr>
        <p:spPr>
          <a:xfrm>
            <a:off x="4558575" y="1700808"/>
            <a:ext cx="3456384" cy="576064"/>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Entre nosotros, la ciencia que estudia las cosas muy pequeñas</a:t>
            </a:r>
            <a:endParaRPr sz="1800" b="1" i="0" u="none" strike="noStrike" cap="none">
              <a:solidFill>
                <a:schemeClr val="dk1"/>
              </a:solidFill>
              <a:latin typeface="Calibri"/>
              <a:ea typeface="Calibri"/>
              <a:cs typeface="Calibri"/>
              <a:sym typeface="Calibri"/>
            </a:endParaRPr>
          </a:p>
        </p:txBody>
      </p:sp>
      <p:cxnSp>
        <p:nvCxnSpPr>
          <p:cNvPr id="379" name="Google Shape;379;p23"/>
          <p:cNvCxnSpPr>
            <a:stCxn id="377" idx="3"/>
            <a:endCxn id="378" idx="1"/>
          </p:cNvCxnSpPr>
          <p:nvPr/>
        </p:nvCxnSpPr>
        <p:spPr>
          <a:xfrm>
            <a:off x="3970538" y="1988840"/>
            <a:ext cx="588000" cy="0"/>
          </a:xfrm>
          <a:prstGeom prst="straightConnector1">
            <a:avLst/>
          </a:prstGeom>
          <a:noFill/>
          <a:ln w="9525" cap="flat" cmpd="sng">
            <a:solidFill>
              <a:srgbClr val="4A7DBA"/>
            </a:solidFill>
            <a:prstDash val="solid"/>
            <a:round/>
            <a:headEnd type="none" w="sm" len="sm"/>
            <a:tailEnd type="triangle" w="med" len="med"/>
          </a:ln>
        </p:spPr>
      </p:cxnSp>
      <p:sp>
        <p:nvSpPr>
          <p:cNvPr id="380" name="Google Shape;380;p23"/>
          <p:cNvSpPr/>
          <p:nvPr/>
        </p:nvSpPr>
        <p:spPr>
          <a:xfrm>
            <a:off x="2020017" y="2845079"/>
            <a:ext cx="1950521" cy="576064"/>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Relatividad Especial</a:t>
            </a:r>
            <a:endParaRPr/>
          </a:p>
        </p:txBody>
      </p:sp>
      <p:sp>
        <p:nvSpPr>
          <p:cNvPr id="381" name="Google Shape;381;p23"/>
          <p:cNvSpPr/>
          <p:nvPr/>
        </p:nvSpPr>
        <p:spPr>
          <a:xfrm>
            <a:off x="4558575" y="2845079"/>
            <a:ext cx="3456384" cy="576064"/>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Entre nosotros, las cosas que van muy muy rápido</a:t>
            </a:r>
            <a:endParaRPr sz="1800" b="1" i="0" u="none" strike="noStrike" cap="none">
              <a:solidFill>
                <a:schemeClr val="dk1"/>
              </a:solidFill>
              <a:latin typeface="Calibri"/>
              <a:ea typeface="Calibri"/>
              <a:cs typeface="Calibri"/>
              <a:sym typeface="Calibri"/>
            </a:endParaRPr>
          </a:p>
        </p:txBody>
      </p:sp>
      <p:cxnSp>
        <p:nvCxnSpPr>
          <p:cNvPr id="382" name="Google Shape;382;p23"/>
          <p:cNvCxnSpPr>
            <a:stCxn id="380" idx="3"/>
            <a:endCxn id="381" idx="1"/>
          </p:cNvCxnSpPr>
          <p:nvPr/>
        </p:nvCxnSpPr>
        <p:spPr>
          <a:xfrm>
            <a:off x="3970538" y="3133111"/>
            <a:ext cx="588000" cy="0"/>
          </a:xfrm>
          <a:prstGeom prst="straightConnector1">
            <a:avLst/>
          </a:prstGeom>
          <a:noFill/>
          <a:ln w="9525" cap="flat" cmpd="sng">
            <a:solidFill>
              <a:srgbClr val="4A7DBA"/>
            </a:solidFill>
            <a:prstDash val="solid"/>
            <a:round/>
            <a:headEnd type="none" w="sm" len="sm"/>
            <a:tailEnd type="triangle" w="med" len="med"/>
          </a:ln>
        </p:spPr>
      </p:cxnSp>
      <p:sp>
        <p:nvSpPr>
          <p:cNvPr id="383" name="Google Shape;383;p23"/>
          <p:cNvSpPr/>
          <p:nvPr/>
        </p:nvSpPr>
        <p:spPr>
          <a:xfrm>
            <a:off x="8508268" y="2276872"/>
            <a:ext cx="1728192" cy="576064"/>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Teoría cuántica de campos</a:t>
            </a:r>
            <a:endParaRPr sz="1800" b="1" i="0" u="none" strike="noStrike" cap="none">
              <a:solidFill>
                <a:schemeClr val="dk1"/>
              </a:solidFill>
              <a:latin typeface="Calibri"/>
              <a:ea typeface="Calibri"/>
              <a:cs typeface="Calibri"/>
              <a:sym typeface="Calibri"/>
            </a:endParaRPr>
          </a:p>
        </p:txBody>
      </p:sp>
      <p:sp>
        <p:nvSpPr>
          <p:cNvPr id="384" name="Google Shape;384;p23"/>
          <p:cNvSpPr/>
          <p:nvPr/>
        </p:nvSpPr>
        <p:spPr>
          <a:xfrm>
            <a:off x="8234359" y="3079125"/>
            <a:ext cx="2254130" cy="2448272"/>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Que suena espectacular, pero entre nosotros podemos entenderla como… cosas muy pequeñas que se mueven muy muy rápido</a:t>
            </a:r>
            <a:endParaRPr sz="1800" b="1" i="0" u="none" strike="noStrike" cap="none">
              <a:solidFill>
                <a:schemeClr val="dk1"/>
              </a:solidFill>
              <a:latin typeface="Calibri"/>
              <a:ea typeface="Calibri"/>
              <a:cs typeface="Calibri"/>
              <a:sym typeface="Calibri"/>
            </a:endParaRPr>
          </a:p>
        </p:txBody>
      </p:sp>
      <p:sp>
        <p:nvSpPr>
          <p:cNvPr id="385" name="Google Shape;385;p23"/>
          <p:cNvSpPr/>
          <p:nvPr/>
        </p:nvSpPr>
        <p:spPr>
          <a:xfrm>
            <a:off x="8116339" y="1844824"/>
            <a:ext cx="118020" cy="1440160"/>
          </a:xfrm>
          <a:prstGeom prst="rightBrace">
            <a:avLst>
              <a:gd name="adj1" fmla="val 8333"/>
              <a:gd name="adj2" fmla="val 50000"/>
            </a:avLst>
          </a:prstGeom>
          <a:no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386" name="Google Shape;386;p23"/>
          <p:cNvPicPr preferRelativeResize="0"/>
          <p:nvPr/>
        </p:nvPicPr>
        <p:blipFill rotWithShape="1">
          <a:blip r:embed="rId3">
            <a:alphaModFix/>
          </a:blip>
          <a:srcRect/>
          <a:stretch/>
        </p:blipFill>
        <p:spPr>
          <a:xfrm>
            <a:off x="4264557" y="3871213"/>
            <a:ext cx="3447195" cy="86409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87" name="Google Shape;387;p23" descr="Cuando el 'dirac' fue una unidad de medida"/>
          <p:cNvPicPr preferRelativeResize="0"/>
          <p:nvPr/>
        </p:nvPicPr>
        <p:blipFill rotWithShape="1">
          <a:blip r:embed="rId4">
            <a:alphaModFix/>
          </a:blip>
          <a:srcRect l="51110"/>
          <a:stretch/>
        </p:blipFill>
        <p:spPr>
          <a:xfrm>
            <a:off x="1791740" y="3583181"/>
            <a:ext cx="1743088" cy="1944216"/>
          </a:xfrm>
          <a:prstGeom prst="rect">
            <a:avLst/>
          </a:prstGeom>
          <a:noFill/>
          <a:ln>
            <a:noFill/>
          </a:ln>
        </p:spPr>
      </p:pic>
      <p:pic>
        <p:nvPicPr>
          <p:cNvPr id="388" name="Google Shape;388;p23"/>
          <p:cNvPicPr preferRelativeResize="0"/>
          <p:nvPr/>
        </p:nvPicPr>
        <p:blipFill rotWithShape="1">
          <a:blip r:embed="rId5">
            <a:alphaModFix/>
          </a:blip>
          <a:srcRect/>
          <a:stretch/>
        </p:blipFill>
        <p:spPr>
          <a:xfrm>
            <a:off x="4338060" y="5271709"/>
            <a:ext cx="3862222" cy="1556584"/>
          </a:xfrm>
          <a:prstGeom prst="ellipse">
            <a:avLst/>
          </a:prstGeom>
          <a:noFill/>
          <a:ln>
            <a:noFill/>
          </a:ln>
        </p:spPr>
      </p:pic>
      <p:sp>
        <p:nvSpPr>
          <p:cNvPr id="389" name="Google Shape;389;p23"/>
          <p:cNvSpPr/>
          <p:nvPr/>
        </p:nvSpPr>
        <p:spPr>
          <a:xfrm>
            <a:off x="1535528" y="5689436"/>
            <a:ext cx="2460541" cy="891385"/>
          </a:xfrm>
          <a:prstGeom prst="roundRect">
            <a:avLst>
              <a:gd name="adj" fmla="val 5925"/>
            </a:avLst>
          </a:prstGeom>
          <a:noFill/>
          <a:ln>
            <a:noFill/>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Dicen que la ecuación más bella de la física, y también la más….</a:t>
            </a:r>
            <a:endParaRPr/>
          </a:p>
        </p:txBody>
      </p:sp>
      <p:sp>
        <p:nvSpPr>
          <p:cNvPr id="390" name="Google Shape;390;p23"/>
          <p:cNvSpPr/>
          <p:nvPr/>
        </p:nvSpPr>
        <p:spPr>
          <a:xfrm>
            <a:off x="7914919" y="5806625"/>
            <a:ext cx="2573571" cy="1021668"/>
          </a:xfrm>
          <a:prstGeom prst="roundRect">
            <a:avLst>
              <a:gd name="adj" fmla="val 5925"/>
            </a:avLst>
          </a:prstGeom>
          <a:noFill/>
          <a:ln>
            <a:noFill/>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400" b="0" i="0" u="none" strike="noStrike" cap="none">
                <a:solidFill>
                  <a:schemeClr val="dk1"/>
                </a:solidFill>
                <a:latin typeface="Calibri"/>
                <a:ea typeface="Calibri"/>
                <a:cs typeface="Calibri"/>
                <a:sym typeface="Calibri"/>
              </a:rPr>
              <a:t>…tatuada, aunque como a menudo ocurre con una interpretación errónea</a:t>
            </a:r>
            <a:endParaRPr/>
          </a:p>
        </p:txBody>
      </p:sp>
      <p:pic>
        <p:nvPicPr>
          <p:cNvPr id="391" name="Google Shape;391;p23"/>
          <p:cNvPicPr preferRelativeResize="0"/>
          <p:nvPr/>
        </p:nvPicPr>
        <p:blipFill rotWithShape="1">
          <a:blip r:embed="rId6">
            <a:alphaModFix/>
          </a:blip>
          <a:srcRect/>
          <a:stretch/>
        </p:blipFill>
        <p:spPr>
          <a:xfrm>
            <a:off x="1502341" y="4888011"/>
            <a:ext cx="690375" cy="663822"/>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8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8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8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24"/>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398" name="Google Shape;398;p24"/>
          <p:cNvSpPr/>
          <p:nvPr/>
        </p:nvSpPr>
        <p:spPr>
          <a:xfrm>
            <a:off x="1847528" y="836712"/>
            <a:ext cx="5616624" cy="576064"/>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En 1928, </a:t>
            </a:r>
            <a:r>
              <a:rPr lang="es-ES" sz="1800" b="1" i="0" u="none" strike="noStrike" cap="none">
                <a:solidFill>
                  <a:schemeClr val="dk1"/>
                </a:solidFill>
                <a:latin typeface="Calibri"/>
                <a:ea typeface="Calibri"/>
                <a:cs typeface="Calibri"/>
                <a:sym typeface="Calibri"/>
              </a:rPr>
              <a:t>Paul Dirac </a:t>
            </a:r>
            <a:r>
              <a:rPr lang="es-ES" sz="1800" b="0" i="0" u="none" strike="noStrike" cap="none">
                <a:solidFill>
                  <a:schemeClr val="dk1"/>
                </a:solidFill>
                <a:latin typeface="Calibri"/>
                <a:ea typeface="Calibri"/>
                <a:cs typeface="Calibri"/>
                <a:sym typeface="Calibri"/>
              </a:rPr>
              <a:t>planteó una ecuación que unificaba las dos grandes teorías de la época: </a:t>
            </a:r>
            <a:endParaRPr/>
          </a:p>
        </p:txBody>
      </p:sp>
      <p:sp>
        <p:nvSpPr>
          <p:cNvPr id="399" name="Google Shape;399;p24"/>
          <p:cNvSpPr/>
          <p:nvPr/>
        </p:nvSpPr>
        <p:spPr>
          <a:xfrm>
            <a:off x="2020017" y="1700808"/>
            <a:ext cx="1950521" cy="576064"/>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Mecánica cuántica</a:t>
            </a:r>
            <a:endParaRPr/>
          </a:p>
        </p:txBody>
      </p:sp>
      <p:sp>
        <p:nvSpPr>
          <p:cNvPr id="400" name="Google Shape;400;p24"/>
          <p:cNvSpPr/>
          <p:nvPr/>
        </p:nvSpPr>
        <p:spPr>
          <a:xfrm>
            <a:off x="4558575" y="1700808"/>
            <a:ext cx="3456384" cy="576064"/>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Entre nosotros, la ciencia que estudia las cosas muy pequeñas</a:t>
            </a:r>
            <a:endParaRPr sz="1800" b="1" i="0" u="none" strike="noStrike" cap="none">
              <a:solidFill>
                <a:schemeClr val="dk1"/>
              </a:solidFill>
              <a:latin typeface="Calibri"/>
              <a:ea typeface="Calibri"/>
              <a:cs typeface="Calibri"/>
              <a:sym typeface="Calibri"/>
            </a:endParaRPr>
          </a:p>
        </p:txBody>
      </p:sp>
      <p:cxnSp>
        <p:nvCxnSpPr>
          <p:cNvPr id="401" name="Google Shape;401;p24"/>
          <p:cNvCxnSpPr>
            <a:stCxn id="399" idx="3"/>
            <a:endCxn id="400" idx="1"/>
          </p:cNvCxnSpPr>
          <p:nvPr/>
        </p:nvCxnSpPr>
        <p:spPr>
          <a:xfrm>
            <a:off x="3970538" y="1988840"/>
            <a:ext cx="588000" cy="0"/>
          </a:xfrm>
          <a:prstGeom prst="straightConnector1">
            <a:avLst/>
          </a:prstGeom>
          <a:noFill/>
          <a:ln w="9525" cap="flat" cmpd="sng">
            <a:solidFill>
              <a:srgbClr val="4A7DBA"/>
            </a:solidFill>
            <a:prstDash val="solid"/>
            <a:round/>
            <a:headEnd type="none" w="sm" len="sm"/>
            <a:tailEnd type="triangle" w="med" len="med"/>
          </a:ln>
        </p:spPr>
      </p:cxnSp>
      <p:sp>
        <p:nvSpPr>
          <p:cNvPr id="402" name="Google Shape;402;p24"/>
          <p:cNvSpPr/>
          <p:nvPr/>
        </p:nvSpPr>
        <p:spPr>
          <a:xfrm>
            <a:off x="2020017" y="2845079"/>
            <a:ext cx="1950521" cy="576064"/>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Relatividad Especial</a:t>
            </a:r>
            <a:endParaRPr/>
          </a:p>
        </p:txBody>
      </p:sp>
      <p:sp>
        <p:nvSpPr>
          <p:cNvPr id="403" name="Google Shape;403;p24"/>
          <p:cNvSpPr/>
          <p:nvPr/>
        </p:nvSpPr>
        <p:spPr>
          <a:xfrm>
            <a:off x="4558575" y="2845079"/>
            <a:ext cx="3456384" cy="576064"/>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Entre nosotros, las cosas que van muy muy rápido</a:t>
            </a:r>
            <a:endParaRPr sz="1800" b="1" i="0" u="none" strike="noStrike" cap="none">
              <a:solidFill>
                <a:schemeClr val="dk1"/>
              </a:solidFill>
              <a:latin typeface="Calibri"/>
              <a:ea typeface="Calibri"/>
              <a:cs typeface="Calibri"/>
              <a:sym typeface="Calibri"/>
            </a:endParaRPr>
          </a:p>
        </p:txBody>
      </p:sp>
      <p:cxnSp>
        <p:nvCxnSpPr>
          <p:cNvPr id="404" name="Google Shape;404;p24"/>
          <p:cNvCxnSpPr>
            <a:stCxn id="402" idx="3"/>
            <a:endCxn id="403" idx="1"/>
          </p:cNvCxnSpPr>
          <p:nvPr/>
        </p:nvCxnSpPr>
        <p:spPr>
          <a:xfrm>
            <a:off x="3970538" y="3133111"/>
            <a:ext cx="588000" cy="0"/>
          </a:xfrm>
          <a:prstGeom prst="straightConnector1">
            <a:avLst/>
          </a:prstGeom>
          <a:noFill/>
          <a:ln w="9525" cap="flat" cmpd="sng">
            <a:solidFill>
              <a:srgbClr val="4A7DBA"/>
            </a:solidFill>
            <a:prstDash val="solid"/>
            <a:round/>
            <a:headEnd type="none" w="sm" len="sm"/>
            <a:tailEnd type="triangle" w="med" len="med"/>
          </a:ln>
        </p:spPr>
      </p:cxnSp>
      <p:sp>
        <p:nvSpPr>
          <p:cNvPr id="405" name="Google Shape;405;p24"/>
          <p:cNvSpPr/>
          <p:nvPr/>
        </p:nvSpPr>
        <p:spPr>
          <a:xfrm>
            <a:off x="8508268" y="2276872"/>
            <a:ext cx="1728192" cy="576064"/>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Teoría cuántica de campos</a:t>
            </a:r>
            <a:endParaRPr sz="1800" b="1" i="0" u="none" strike="noStrike" cap="none">
              <a:solidFill>
                <a:schemeClr val="dk1"/>
              </a:solidFill>
              <a:latin typeface="Calibri"/>
              <a:ea typeface="Calibri"/>
              <a:cs typeface="Calibri"/>
              <a:sym typeface="Calibri"/>
            </a:endParaRPr>
          </a:p>
        </p:txBody>
      </p:sp>
      <p:sp>
        <p:nvSpPr>
          <p:cNvPr id="406" name="Google Shape;406;p24"/>
          <p:cNvSpPr/>
          <p:nvPr/>
        </p:nvSpPr>
        <p:spPr>
          <a:xfrm>
            <a:off x="8234359" y="3079125"/>
            <a:ext cx="2254130" cy="2448272"/>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Que suena espectacular, pero entre nosotros podemos entenderla como… cosas muy pequeñas que se mueven muy muy rápido</a:t>
            </a:r>
            <a:endParaRPr sz="1800" b="1" i="0" u="none" strike="noStrike" cap="none">
              <a:solidFill>
                <a:schemeClr val="dk1"/>
              </a:solidFill>
              <a:latin typeface="Calibri"/>
              <a:ea typeface="Calibri"/>
              <a:cs typeface="Calibri"/>
              <a:sym typeface="Calibri"/>
            </a:endParaRPr>
          </a:p>
        </p:txBody>
      </p:sp>
      <p:sp>
        <p:nvSpPr>
          <p:cNvPr id="407" name="Google Shape;407;p24"/>
          <p:cNvSpPr/>
          <p:nvPr/>
        </p:nvSpPr>
        <p:spPr>
          <a:xfrm>
            <a:off x="8116339" y="1844824"/>
            <a:ext cx="118020" cy="1440160"/>
          </a:xfrm>
          <a:prstGeom prst="rightBrace">
            <a:avLst>
              <a:gd name="adj1" fmla="val 8333"/>
              <a:gd name="adj2" fmla="val 50000"/>
            </a:avLst>
          </a:prstGeom>
          <a:no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08" name="Google Shape;408;p24"/>
          <p:cNvSpPr/>
          <p:nvPr/>
        </p:nvSpPr>
        <p:spPr>
          <a:xfrm>
            <a:off x="1535528" y="5689436"/>
            <a:ext cx="2460541" cy="891385"/>
          </a:xfrm>
          <a:prstGeom prst="roundRect">
            <a:avLst>
              <a:gd name="adj" fmla="val 5925"/>
            </a:avLst>
          </a:prstGeom>
          <a:noFill/>
          <a:ln>
            <a:noFill/>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Dicen que la ecuación más bella de la física, y también la más….</a:t>
            </a:r>
            <a:endParaRPr/>
          </a:p>
        </p:txBody>
      </p:sp>
      <p:sp>
        <p:nvSpPr>
          <p:cNvPr id="409" name="Google Shape;409;p24"/>
          <p:cNvSpPr/>
          <p:nvPr/>
        </p:nvSpPr>
        <p:spPr>
          <a:xfrm>
            <a:off x="1684365" y="4369754"/>
            <a:ext cx="6490985" cy="2198101"/>
          </a:xfrm>
          <a:prstGeom prst="roundRect">
            <a:avLst>
              <a:gd name="adj" fmla="val 5925"/>
            </a:avLst>
          </a:prstGeom>
          <a:solidFill>
            <a:srgbClr val="E5DFEC"/>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¿Y todo esto hay que saber? </a:t>
            </a:r>
            <a:endParaRPr/>
          </a:p>
          <a:p>
            <a:pPr marL="0" marR="0" lvl="1" indent="0" algn="ctr" rtl="0">
              <a:spcBef>
                <a:spcPts val="0"/>
              </a:spcBef>
              <a:spcAft>
                <a:spcPts val="0"/>
              </a:spcAft>
              <a:buNone/>
            </a:pPr>
            <a:endParaRPr sz="1800" b="1" i="0" u="none" strike="noStrike" cap="none">
              <a:solidFill>
                <a:schemeClr val="dk1"/>
              </a:solidFill>
              <a:latin typeface="Calibri"/>
              <a:ea typeface="Calibri"/>
              <a:cs typeface="Calibri"/>
              <a:sym typeface="Calibri"/>
            </a:endParaRPr>
          </a:p>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No. Ni mucho menos hay que saber todo esto, pero sí es importante tener una base un poco más allá de lo que hacemos en clase. La teoría cuántica de campos va mucho más allá de cosas pequeñas que se mueven muy rápido, pero nos da un soporte.</a:t>
            </a:r>
            <a:endParaRPr/>
          </a:p>
        </p:txBody>
      </p:sp>
      <p:sp>
        <p:nvSpPr>
          <p:cNvPr id="410" name="Google Shape;410;p24"/>
          <p:cNvSpPr/>
          <p:nvPr/>
        </p:nvSpPr>
        <p:spPr>
          <a:xfrm>
            <a:off x="1729699" y="4009110"/>
            <a:ext cx="2816419" cy="354795"/>
          </a:xfrm>
          <a:prstGeom prst="roundRect">
            <a:avLst>
              <a:gd name="adj" fmla="val 5925"/>
            </a:avLst>
          </a:prstGeom>
          <a:solidFill>
            <a:srgbClr val="E5DFEC"/>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Reflexiones didácticas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25"/>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417" name="Google Shape;417;p25"/>
          <p:cNvSpPr/>
          <p:nvPr/>
        </p:nvSpPr>
        <p:spPr>
          <a:xfrm>
            <a:off x="2005294" y="899717"/>
            <a:ext cx="3734437" cy="382382"/>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Y más implicaciones… </a:t>
            </a:r>
            <a:endParaRPr/>
          </a:p>
        </p:txBody>
      </p:sp>
      <p:sp>
        <p:nvSpPr>
          <p:cNvPr id="418" name="Google Shape;418;p25"/>
          <p:cNvSpPr/>
          <p:nvPr/>
        </p:nvSpPr>
        <p:spPr>
          <a:xfrm>
            <a:off x="2258154" y="1945965"/>
            <a:ext cx="5371437" cy="978472"/>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Según esta ecuación, deben existir partículas idénticas a las que tenemos pero con energía negativa</a:t>
            </a:r>
            <a:endParaRPr/>
          </a:p>
        </p:txBody>
      </p:sp>
      <p:sp>
        <p:nvSpPr>
          <p:cNvPr id="419" name="Google Shape;419;p25"/>
          <p:cNvSpPr/>
          <p:nvPr/>
        </p:nvSpPr>
        <p:spPr>
          <a:xfrm>
            <a:off x="2266740" y="3400582"/>
            <a:ext cx="5362851" cy="1237856"/>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En 1932, </a:t>
            </a:r>
            <a:r>
              <a:rPr lang="es-ES" sz="1800" b="1" i="0" u="none" strike="noStrike" cap="none">
                <a:solidFill>
                  <a:schemeClr val="dk1"/>
                </a:solidFill>
                <a:latin typeface="Calibri"/>
                <a:ea typeface="Calibri"/>
                <a:cs typeface="Calibri"/>
                <a:sym typeface="Calibri"/>
              </a:rPr>
              <a:t>Anderson</a:t>
            </a:r>
            <a:r>
              <a:rPr lang="es-ES" sz="1800" b="0" i="0" u="none" strike="noStrike" cap="none">
                <a:solidFill>
                  <a:schemeClr val="dk1"/>
                </a:solidFill>
                <a:latin typeface="Calibri"/>
                <a:ea typeface="Calibri"/>
                <a:cs typeface="Calibri"/>
                <a:sym typeface="Calibri"/>
              </a:rPr>
              <a:t> capta, usando un instrumento de detección que se comporta como un </a:t>
            </a:r>
            <a:r>
              <a:rPr lang="es-ES" sz="1800" b="1" i="0" u="none" strike="noStrike" cap="none">
                <a:solidFill>
                  <a:schemeClr val="dk1"/>
                </a:solidFill>
                <a:latin typeface="Calibri"/>
                <a:ea typeface="Calibri"/>
                <a:cs typeface="Calibri"/>
                <a:sym typeface="Calibri"/>
              </a:rPr>
              <a:t>electrón pero con carga positiva</a:t>
            </a:r>
            <a:r>
              <a:rPr lang="es-ES" sz="1800" b="0" i="0" u="none" strike="noStrike" cap="none">
                <a:solidFill>
                  <a:schemeClr val="dk1"/>
                </a:solidFill>
                <a:latin typeface="Calibri"/>
                <a:ea typeface="Calibri"/>
                <a:cs typeface="Calibri"/>
                <a:sym typeface="Calibri"/>
              </a:rPr>
              <a:t> 🡪 Lo llamó </a:t>
            </a:r>
            <a:r>
              <a:rPr lang="es-ES" sz="1800" b="1" i="0" u="none" strike="noStrike" cap="none">
                <a:solidFill>
                  <a:schemeClr val="dk1"/>
                </a:solidFill>
                <a:latin typeface="Calibri"/>
                <a:ea typeface="Calibri"/>
                <a:cs typeface="Calibri"/>
                <a:sym typeface="Calibri"/>
              </a:rPr>
              <a:t>positrón</a:t>
            </a:r>
            <a:r>
              <a:rPr lang="es-ES" sz="1800" b="0" i="0" u="none" strike="noStrike" cap="none">
                <a:solidFill>
                  <a:schemeClr val="dk1"/>
                </a:solidFill>
                <a:latin typeface="Calibri"/>
                <a:ea typeface="Calibri"/>
                <a:cs typeface="Calibri"/>
                <a:sym typeface="Calibri"/>
              </a:rPr>
              <a:t> y era la prueba de existencia de Antimateria</a:t>
            </a:r>
            <a:endParaRPr sz="1800" b="0" i="0" u="none" strike="noStrike" cap="none">
              <a:solidFill>
                <a:schemeClr val="dk1"/>
              </a:solidFill>
              <a:latin typeface="Calibri"/>
              <a:ea typeface="Calibri"/>
              <a:cs typeface="Calibri"/>
              <a:sym typeface="Calibri"/>
            </a:endParaRPr>
          </a:p>
        </p:txBody>
      </p:sp>
      <p:grpSp>
        <p:nvGrpSpPr>
          <p:cNvPr id="420" name="Google Shape;420;p25"/>
          <p:cNvGrpSpPr/>
          <p:nvPr/>
        </p:nvGrpSpPr>
        <p:grpSpPr>
          <a:xfrm>
            <a:off x="5900999" y="3244681"/>
            <a:ext cx="4252761" cy="2233238"/>
            <a:chOff x="4607710" y="4365104"/>
            <a:chExt cx="4252761" cy="2233238"/>
          </a:xfrm>
        </p:grpSpPr>
        <p:pic>
          <p:nvPicPr>
            <p:cNvPr id="421" name="Google Shape;421;p25"/>
            <p:cNvPicPr preferRelativeResize="0"/>
            <p:nvPr/>
          </p:nvPicPr>
          <p:blipFill rotWithShape="1">
            <a:blip r:embed="rId3">
              <a:alphaModFix/>
            </a:blip>
            <a:srcRect/>
            <a:stretch/>
          </p:blipFill>
          <p:spPr>
            <a:xfrm>
              <a:off x="7092280" y="4365104"/>
              <a:ext cx="1768191" cy="1915864"/>
            </a:xfrm>
            <a:prstGeom prst="rect">
              <a:avLst/>
            </a:prstGeom>
            <a:noFill/>
            <a:ln>
              <a:noFill/>
            </a:ln>
          </p:spPr>
        </p:pic>
        <p:pic>
          <p:nvPicPr>
            <p:cNvPr id="422" name="Google Shape;422;p25"/>
            <p:cNvPicPr preferRelativeResize="0"/>
            <p:nvPr/>
          </p:nvPicPr>
          <p:blipFill rotWithShape="1">
            <a:blip r:embed="rId4">
              <a:alphaModFix/>
            </a:blip>
            <a:srcRect/>
            <a:stretch/>
          </p:blipFill>
          <p:spPr>
            <a:xfrm>
              <a:off x="4607710" y="6107609"/>
              <a:ext cx="3198688" cy="490733"/>
            </a:xfrm>
            <a:prstGeom prst="rect">
              <a:avLst/>
            </a:prstGeom>
            <a:noFill/>
            <a:ln>
              <a:noFill/>
            </a:ln>
          </p:spPr>
        </p:pic>
      </p:grpSp>
      <p:sp>
        <p:nvSpPr>
          <p:cNvPr id="423" name="Google Shape;423;p25"/>
          <p:cNvSpPr/>
          <p:nvPr/>
        </p:nvSpPr>
        <p:spPr>
          <a:xfrm>
            <a:off x="7824193" y="5636690"/>
            <a:ext cx="1909393" cy="576064"/>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Se descubre la </a:t>
            </a:r>
            <a:r>
              <a:rPr lang="es-ES" sz="1800" b="1" i="0" u="none" strike="noStrike" cap="none">
                <a:solidFill>
                  <a:schemeClr val="dk1"/>
                </a:solidFill>
                <a:latin typeface="Calibri"/>
                <a:ea typeface="Calibri"/>
                <a:cs typeface="Calibri"/>
                <a:sym typeface="Calibri"/>
              </a:rPr>
              <a:t>ANTIMATERIA</a:t>
            </a:r>
            <a:endParaRPr/>
          </a:p>
        </p:txBody>
      </p:sp>
      <p:sp>
        <p:nvSpPr>
          <p:cNvPr id="424" name="Google Shape;424;p25"/>
          <p:cNvSpPr/>
          <p:nvPr/>
        </p:nvSpPr>
        <p:spPr>
          <a:xfrm>
            <a:off x="4151784" y="5826668"/>
            <a:ext cx="2592288" cy="734592"/>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¿Y con qué instrumento?</a:t>
            </a:r>
            <a:endParaRPr/>
          </a:p>
        </p:txBody>
      </p:sp>
      <p:pic>
        <p:nvPicPr>
          <p:cNvPr id="425" name="Google Shape;425;p25"/>
          <p:cNvPicPr preferRelativeResize="0"/>
          <p:nvPr/>
        </p:nvPicPr>
        <p:blipFill rotWithShape="1">
          <a:blip r:embed="rId5">
            <a:alphaModFix/>
          </a:blip>
          <a:srcRect/>
          <a:stretch/>
        </p:blipFill>
        <p:spPr>
          <a:xfrm>
            <a:off x="1750047" y="3679277"/>
            <a:ext cx="650697" cy="625671"/>
          </a:xfrm>
          <a:prstGeom prst="ellipse">
            <a:avLst/>
          </a:prstGeom>
          <a:noFill/>
          <a:ln>
            <a:noFill/>
          </a:ln>
        </p:spPr>
      </p:pic>
      <p:sp>
        <p:nvSpPr>
          <p:cNvPr id="426" name="Google Shape;426;p25"/>
          <p:cNvSpPr/>
          <p:nvPr/>
        </p:nvSpPr>
        <p:spPr>
          <a:xfrm>
            <a:off x="7824192" y="2090882"/>
            <a:ext cx="2196244" cy="360633"/>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400" b="0" i="0" u="none" strike="noStrike" cap="none">
                <a:solidFill>
                  <a:schemeClr val="dk1"/>
                </a:solidFill>
                <a:latin typeface="Calibri"/>
                <a:ea typeface="Calibri"/>
                <a:cs typeface="Calibri"/>
                <a:sym typeface="Calibri"/>
              </a:rPr>
              <a:t>¿Cómo? ¿Y qué sería eso?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26"/>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433" name="Google Shape;433;p26"/>
          <p:cNvSpPr/>
          <p:nvPr/>
        </p:nvSpPr>
        <p:spPr>
          <a:xfrm>
            <a:off x="1763646" y="960531"/>
            <a:ext cx="4255932" cy="472442"/>
          </a:xfrm>
          <a:prstGeom prst="roundRect">
            <a:avLst>
              <a:gd name="adj" fmla="val 5925"/>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lt1"/>
                </a:solidFill>
                <a:latin typeface="Calibri"/>
                <a:ea typeface="Calibri"/>
                <a:cs typeface="Calibri"/>
                <a:sym typeface="Calibri"/>
              </a:rPr>
              <a:t>Con una cámara de niebla (profesional)</a:t>
            </a:r>
            <a:endParaRPr/>
          </a:p>
        </p:txBody>
      </p:sp>
      <p:pic>
        <p:nvPicPr>
          <p:cNvPr id="434" name="Google Shape;434;p26"/>
          <p:cNvPicPr preferRelativeResize="0"/>
          <p:nvPr/>
        </p:nvPicPr>
        <p:blipFill rotWithShape="1">
          <a:blip r:embed="rId3">
            <a:alphaModFix/>
          </a:blip>
          <a:srcRect/>
          <a:stretch/>
        </p:blipFill>
        <p:spPr>
          <a:xfrm>
            <a:off x="1763646" y="1668016"/>
            <a:ext cx="4255933" cy="3456384"/>
          </a:xfrm>
          <a:prstGeom prst="rect">
            <a:avLst/>
          </a:prstGeom>
          <a:noFill/>
          <a:ln>
            <a:noFill/>
          </a:ln>
        </p:spPr>
      </p:pic>
      <p:sp>
        <p:nvSpPr>
          <p:cNvPr id="435" name="Google Shape;435;p26"/>
          <p:cNvSpPr/>
          <p:nvPr/>
        </p:nvSpPr>
        <p:spPr>
          <a:xfrm>
            <a:off x="1919536" y="5202019"/>
            <a:ext cx="4608512"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100">
                <a:solidFill>
                  <a:srgbClr val="222222"/>
                </a:solidFill>
                <a:latin typeface="Arial"/>
                <a:ea typeface="Arial"/>
                <a:cs typeface="Arial"/>
                <a:sym typeface="Arial"/>
              </a:rPr>
              <a:t>Imagen de 1957 (se observan partículas alfa) </a:t>
            </a:r>
            <a:endParaRPr sz="1100">
              <a:solidFill>
                <a:schemeClr val="dk1"/>
              </a:solidFill>
              <a:latin typeface="Calibri"/>
              <a:ea typeface="Calibri"/>
              <a:cs typeface="Calibri"/>
              <a:sym typeface="Calibri"/>
            </a:endParaRPr>
          </a:p>
        </p:txBody>
      </p:sp>
      <p:sp>
        <p:nvSpPr>
          <p:cNvPr id="436" name="Google Shape;436;p26"/>
          <p:cNvSpPr/>
          <p:nvPr/>
        </p:nvSpPr>
        <p:spPr>
          <a:xfrm>
            <a:off x="6240016" y="959721"/>
            <a:ext cx="4184649" cy="473252"/>
          </a:xfrm>
          <a:prstGeom prst="roundRect">
            <a:avLst>
              <a:gd name="adj" fmla="val 5925"/>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lt1"/>
                </a:solidFill>
                <a:latin typeface="Calibri"/>
                <a:ea typeface="Calibri"/>
                <a:cs typeface="Calibri"/>
                <a:sym typeface="Calibri"/>
              </a:rPr>
              <a:t>O con una propia…</a:t>
            </a:r>
            <a:endParaRPr/>
          </a:p>
        </p:txBody>
      </p:sp>
      <p:sp>
        <p:nvSpPr>
          <p:cNvPr id="437" name="Google Shape;437;p26"/>
          <p:cNvSpPr/>
          <p:nvPr/>
        </p:nvSpPr>
        <p:spPr>
          <a:xfrm>
            <a:off x="2639616" y="5854595"/>
            <a:ext cx="6408712" cy="815359"/>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Pero antes de hablar de la cámara de niebla, sigamos con las partículas…</a:t>
            </a:r>
            <a:endParaRPr/>
          </a:p>
        </p:txBody>
      </p:sp>
      <p:pic>
        <p:nvPicPr>
          <p:cNvPr id="438" name="Google Shape;438;p26"/>
          <p:cNvPicPr preferRelativeResize="0"/>
          <p:nvPr/>
        </p:nvPicPr>
        <p:blipFill rotWithShape="1">
          <a:blip r:embed="rId4">
            <a:alphaModFix/>
          </a:blip>
          <a:srcRect l="29269"/>
          <a:stretch/>
        </p:blipFill>
        <p:spPr>
          <a:xfrm>
            <a:off x="6240017" y="1844670"/>
            <a:ext cx="4184649" cy="296638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6"/>
                                        </p:tgtEl>
                                        <p:attrNameLst>
                                          <p:attrName>style.visibility</p:attrName>
                                        </p:attrNameLst>
                                      </p:cBhvr>
                                      <p:to>
                                        <p:strVal val="visible"/>
                                      </p:to>
                                    </p:set>
                                    <p:animEffect transition="in" filter="fade">
                                      <p:cBhvr>
                                        <p:cTn id="7" dur="1822"/>
                                        <p:tgtEl>
                                          <p:spTgt spid="436"/>
                                        </p:tgtEl>
                                      </p:cBhvr>
                                    </p:animEffect>
                                  </p:childTnLst>
                                </p:cTn>
                              </p:par>
                              <p:par>
                                <p:cTn id="8" presetID="10" presetClass="entr" presetSubtype="0" fill="hold" nodeType="withEffect">
                                  <p:stCondLst>
                                    <p:cond delay="0"/>
                                  </p:stCondLst>
                                  <p:childTnLst>
                                    <p:set>
                                      <p:cBhvr>
                                        <p:cTn id="9" dur="1" fill="hold">
                                          <p:stCondLst>
                                            <p:cond delay="0"/>
                                          </p:stCondLst>
                                        </p:cTn>
                                        <p:tgtEl>
                                          <p:spTgt spid="438"/>
                                        </p:tgtEl>
                                        <p:attrNameLst>
                                          <p:attrName>style.visibility</p:attrName>
                                        </p:attrNameLst>
                                      </p:cBhvr>
                                      <p:to>
                                        <p:strVal val="visible"/>
                                      </p:to>
                                    </p:set>
                                    <p:animEffect transition="in" filter="fade">
                                      <p:cBhvr>
                                        <p:cTn id="10" dur="1822"/>
                                        <p:tgtEl>
                                          <p:spTgt spid="43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27"/>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445" name="Google Shape;445;p27"/>
          <p:cNvSpPr/>
          <p:nvPr/>
        </p:nvSpPr>
        <p:spPr>
          <a:xfrm>
            <a:off x="1703513" y="836712"/>
            <a:ext cx="6054579" cy="648072"/>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Podría decirse que este descubrimiento es el origen de la identificación de otras muchas partículas…</a:t>
            </a:r>
            <a:endParaRPr/>
          </a:p>
        </p:txBody>
      </p:sp>
      <p:pic>
        <p:nvPicPr>
          <p:cNvPr id="446" name="Google Shape;446;p27"/>
          <p:cNvPicPr preferRelativeResize="0"/>
          <p:nvPr/>
        </p:nvPicPr>
        <p:blipFill rotWithShape="1">
          <a:blip r:embed="rId3">
            <a:alphaModFix/>
          </a:blip>
          <a:srcRect/>
          <a:stretch/>
        </p:blipFill>
        <p:spPr>
          <a:xfrm>
            <a:off x="5634676" y="3262285"/>
            <a:ext cx="1000125" cy="333375"/>
          </a:xfrm>
          <a:prstGeom prst="rect">
            <a:avLst/>
          </a:prstGeom>
          <a:noFill/>
          <a:ln>
            <a:noFill/>
          </a:ln>
        </p:spPr>
      </p:pic>
      <p:pic>
        <p:nvPicPr>
          <p:cNvPr id="447" name="Google Shape;447;p27"/>
          <p:cNvPicPr preferRelativeResize="0"/>
          <p:nvPr/>
        </p:nvPicPr>
        <p:blipFill rotWithShape="1">
          <a:blip r:embed="rId4">
            <a:alphaModFix/>
          </a:blip>
          <a:srcRect/>
          <a:stretch/>
        </p:blipFill>
        <p:spPr>
          <a:xfrm>
            <a:off x="2785766" y="2097728"/>
            <a:ext cx="933450" cy="342900"/>
          </a:xfrm>
          <a:prstGeom prst="rect">
            <a:avLst/>
          </a:prstGeom>
          <a:noFill/>
          <a:ln>
            <a:noFill/>
          </a:ln>
        </p:spPr>
      </p:pic>
      <p:pic>
        <p:nvPicPr>
          <p:cNvPr id="448" name="Google Shape;448;p27"/>
          <p:cNvPicPr preferRelativeResize="0"/>
          <p:nvPr/>
        </p:nvPicPr>
        <p:blipFill rotWithShape="1">
          <a:blip r:embed="rId5">
            <a:alphaModFix/>
          </a:blip>
          <a:srcRect/>
          <a:stretch/>
        </p:blipFill>
        <p:spPr>
          <a:xfrm>
            <a:off x="8016754" y="1445386"/>
            <a:ext cx="1047750" cy="333375"/>
          </a:xfrm>
          <a:prstGeom prst="rect">
            <a:avLst/>
          </a:prstGeom>
          <a:noFill/>
          <a:ln>
            <a:noFill/>
          </a:ln>
        </p:spPr>
      </p:pic>
      <p:pic>
        <p:nvPicPr>
          <p:cNvPr id="449" name="Google Shape;449;p27"/>
          <p:cNvPicPr preferRelativeResize="0"/>
          <p:nvPr/>
        </p:nvPicPr>
        <p:blipFill rotWithShape="1">
          <a:blip r:embed="rId6">
            <a:alphaModFix/>
          </a:blip>
          <a:srcRect/>
          <a:stretch/>
        </p:blipFill>
        <p:spPr>
          <a:xfrm>
            <a:off x="1976264" y="3130148"/>
            <a:ext cx="1123950" cy="352425"/>
          </a:xfrm>
          <a:prstGeom prst="rect">
            <a:avLst/>
          </a:prstGeom>
          <a:noFill/>
          <a:ln>
            <a:noFill/>
          </a:ln>
        </p:spPr>
      </p:pic>
      <p:pic>
        <p:nvPicPr>
          <p:cNvPr id="450" name="Google Shape;450;p27"/>
          <p:cNvPicPr preferRelativeResize="0"/>
          <p:nvPr/>
        </p:nvPicPr>
        <p:blipFill rotWithShape="1">
          <a:blip r:embed="rId7">
            <a:alphaModFix/>
          </a:blip>
          <a:srcRect b="6660"/>
          <a:stretch/>
        </p:blipFill>
        <p:spPr>
          <a:xfrm>
            <a:off x="6456120" y="1854841"/>
            <a:ext cx="1143000" cy="257826"/>
          </a:xfrm>
          <a:prstGeom prst="rect">
            <a:avLst/>
          </a:prstGeom>
          <a:noFill/>
          <a:ln>
            <a:noFill/>
          </a:ln>
        </p:spPr>
      </p:pic>
      <p:pic>
        <p:nvPicPr>
          <p:cNvPr id="451" name="Google Shape;451;p27"/>
          <p:cNvPicPr preferRelativeResize="0"/>
          <p:nvPr/>
        </p:nvPicPr>
        <p:blipFill rotWithShape="1">
          <a:blip r:embed="rId8">
            <a:alphaModFix/>
          </a:blip>
          <a:srcRect/>
          <a:stretch/>
        </p:blipFill>
        <p:spPr>
          <a:xfrm>
            <a:off x="6771933" y="2545885"/>
            <a:ext cx="942975" cy="228600"/>
          </a:xfrm>
          <a:prstGeom prst="rect">
            <a:avLst/>
          </a:prstGeom>
          <a:noFill/>
          <a:ln>
            <a:noFill/>
          </a:ln>
        </p:spPr>
      </p:pic>
      <p:pic>
        <p:nvPicPr>
          <p:cNvPr id="452" name="Google Shape;452;p27"/>
          <p:cNvPicPr preferRelativeResize="0"/>
          <p:nvPr/>
        </p:nvPicPr>
        <p:blipFill rotWithShape="1">
          <a:blip r:embed="rId9">
            <a:alphaModFix/>
          </a:blip>
          <a:srcRect/>
          <a:stretch/>
        </p:blipFill>
        <p:spPr>
          <a:xfrm>
            <a:off x="4176899" y="3428971"/>
            <a:ext cx="1009650" cy="266700"/>
          </a:xfrm>
          <a:prstGeom prst="rect">
            <a:avLst/>
          </a:prstGeom>
          <a:noFill/>
          <a:ln>
            <a:noFill/>
          </a:ln>
        </p:spPr>
      </p:pic>
      <p:pic>
        <p:nvPicPr>
          <p:cNvPr id="453" name="Google Shape;453;p27"/>
          <p:cNvPicPr preferRelativeResize="0"/>
          <p:nvPr/>
        </p:nvPicPr>
        <p:blipFill rotWithShape="1">
          <a:blip r:embed="rId10">
            <a:alphaModFix/>
          </a:blip>
          <a:srcRect/>
          <a:stretch/>
        </p:blipFill>
        <p:spPr>
          <a:xfrm>
            <a:off x="3685967" y="2751287"/>
            <a:ext cx="904875" cy="247650"/>
          </a:xfrm>
          <a:prstGeom prst="rect">
            <a:avLst/>
          </a:prstGeom>
          <a:noFill/>
          <a:ln>
            <a:noFill/>
          </a:ln>
        </p:spPr>
      </p:pic>
      <p:pic>
        <p:nvPicPr>
          <p:cNvPr id="454" name="Google Shape;454;p27"/>
          <p:cNvPicPr preferRelativeResize="0"/>
          <p:nvPr/>
        </p:nvPicPr>
        <p:blipFill rotWithShape="1">
          <a:blip r:embed="rId11">
            <a:alphaModFix/>
          </a:blip>
          <a:srcRect/>
          <a:stretch/>
        </p:blipFill>
        <p:spPr>
          <a:xfrm>
            <a:off x="8235829" y="2396534"/>
            <a:ext cx="609600" cy="457200"/>
          </a:xfrm>
          <a:prstGeom prst="rect">
            <a:avLst/>
          </a:prstGeom>
          <a:noFill/>
          <a:ln>
            <a:noFill/>
          </a:ln>
        </p:spPr>
      </p:pic>
      <p:pic>
        <p:nvPicPr>
          <p:cNvPr id="455" name="Google Shape;455;p27"/>
          <p:cNvPicPr preferRelativeResize="0"/>
          <p:nvPr/>
        </p:nvPicPr>
        <p:blipFill rotWithShape="1">
          <a:blip r:embed="rId12">
            <a:alphaModFix/>
          </a:blip>
          <a:srcRect/>
          <a:stretch/>
        </p:blipFill>
        <p:spPr>
          <a:xfrm>
            <a:off x="6888089" y="3339697"/>
            <a:ext cx="504825" cy="285750"/>
          </a:xfrm>
          <a:prstGeom prst="rect">
            <a:avLst/>
          </a:prstGeom>
          <a:noFill/>
          <a:ln>
            <a:noFill/>
          </a:ln>
        </p:spPr>
      </p:pic>
      <p:pic>
        <p:nvPicPr>
          <p:cNvPr id="456" name="Google Shape;456;p27"/>
          <p:cNvPicPr preferRelativeResize="0"/>
          <p:nvPr/>
        </p:nvPicPr>
        <p:blipFill rotWithShape="1">
          <a:blip r:embed="rId13">
            <a:alphaModFix/>
          </a:blip>
          <a:srcRect/>
          <a:stretch/>
        </p:blipFill>
        <p:spPr>
          <a:xfrm>
            <a:off x="8758563" y="3349220"/>
            <a:ext cx="514350" cy="361950"/>
          </a:xfrm>
          <a:prstGeom prst="rect">
            <a:avLst/>
          </a:prstGeom>
          <a:noFill/>
          <a:ln>
            <a:noFill/>
          </a:ln>
        </p:spPr>
      </p:pic>
      <p:pic>
        <p:nvPicPr>
          <p:cNvPr id="457" name="Google Shape;457;p27"/>
          <p:cNvPicPr preferRelativeResize="0"/>
          <p:nvPr/>
        </p:nvPicPr>
        <p:blipFill rotWithShape="1">
          <a:blip r:embed="rId14">
            <a:alphaModFix/>
          </a:blip>
          <a:srcRect/>
          <a:stretch/>
        </p:blipFill>
        <p:spPr>
          <a:xfrm>
            <a:off x="8054684" y="3578510"/>
            <a:ext cx="438150" cy="371475"/>
          </a:xfrm>
          <a:prstGeom prst="rect">
            <a:avLst/>
          </a:prstGeom>
          <a:noFill/>
          <a:ln>
            <a:noFill/>
          </a:ln>
        </p:spPr>
      </p:pic>
      <p:pic>
        <p:nvPicPr>
          <p:cNvPr id="458" name="Google Shape;458;p27"/>
          <p:cNvPicPr preferRelativeResize="0"/>
          <p:nvPr/>
        </p:nvPicPr>
        <p:blipFill rotWithShape="1">
          <a:blip r:embed="rId15">
            <a:alphaModFix/>
          </a:blip>
          <a:srcRect/>
          <a:stretch/>
        </p:blipFill>
        <p:spPr>
          <a:xfrm>
            <a:off x="6799020" y="4034950"/>
            <a:ext cx="457200" cy="285750"/>
          </a:xfrm>
          <a:prstGeom prst="rect">
            <a:avLst/>
          </a:prstGeom>
          <a:noFill/>
          <a:ln>
            <a:noFill/>
          </a:ln>
        </p:spPr>
      </p:pic>
      <p:sp>
        <p:nvSpPr>
          <p:cNvPr id="459" name="Google Shape;459;p27"/>
          <p:cNvSpPr/>
          <p:nvPr/>
        </p:nvSpPr>
        <p:spPr>
          <a:xfrm>
            <a:off x="1703512" y="5632976"/>
            <a:ext cx="3673408" cy="825658"/>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Y otras muchas… (actualmente más de 300 partículas)</a:t>
            </a:r>
            <a:endParaRPr/>
          </a:p>
        </p:txBody>
      </p:sp>
      <p:pic>
        <p:nvPicPr>
          <p:cNvPr id="460" name="Google Shape;460;p27"/>
          <p:cNvPicPr preferRelativeResize="0"/>
          <p:nvPr/>
        </p:nvPicPr>
        <p:blipFill rotWithShape="1">
          <a:blip r:embed="rId16">
            <a:alphaModFix/>
          </a:blip>
          <a:srcRect/>
          <a:stretch/>
        </p:blipFill>
        <p:spPr>
          <a:xfrm>
            <a:off x="5015760" y="2214819"/>
            <a:ext cx="314325" cy="209550"/>
          </a:xfrm>
          <a:prstGeom prst="rect">
            <a:avLst/>
          </a:prstGeom>
          <a:noFill/>
          <a:ln>
            <a:noFill/>
          </a:ln>
        </p:spPr>
      </p:pic>
      <p:pic>
        <p:nvPicPr>
          <p:cNvPr id="461" name="Google Shape;461;p27"/>
          <p:cNvPicPr preferRelativeResize="0"/>
          <p:nvPr/>
        </p:nvPicPr>
        <p:blipFill rotWithShape="1">
          <a:blip r:embed="rId17">
            <a:alphaModFix/>
          </a:blip>
          <a:srcRect/>
          <a:stretch/>
        </p:blipFill>
        <p:spPr>
          <a:xfrm>
            <a:off x="8009178" y="3034871"/>
            <a:ext cx="390525" cy="409575"/>
          </a:xfrm>
          <a:prstGeom prst="rect">
            <a:avLst/>
          </a:prstGeom>
          <a:noFill/>
          <a:ln>
            <a:noFill/>
          </a:ln>
        </p:spPr>
      </p:pic>
      <p:pic>
        <p:nvPicPr>
          <p:cNvPr id="462" name="Google Shape;462;p27"/>
          <p:cNvPicPr preferRelativeResize="0"/>
          <p:nvPr/>
        </p:nvPicPr>
        <p:blipFill rotWithShape="1">
          <a:blip r:embed="rId18">
            <a:alphaModFix/>
          </a:blip>
          <a:srcRect/>
          <a:stretch/>
        </p:blipFill>
        <p:spPr>
          <a:xfrm>
            <a:off x="5634675" y="2761040"/>
            <a:ext cx="361950" cy="276225"/>
          </a:xfrm>
          <a:prstGeom prst="rect">
            <a:avLst/>
          </a:prstGeom>
          <a:noFill/>
          <a:ln>
            <a:noFill/>
          </a:ln>
        </p:spPr>
      </p:pic>
      <p:pic>
        <p:nvPicPr>
          <p:cNvPr id="463" name="Google Shape;463;p27"/>
          <p:cNvPicPr preferRelativeResize="0"/>
          <p:nvPr/>
        </p:nvPicPr>
        <p:blipFill rotWithShape="1">
          <a:blip r:embed="rId19">
            <a:alphaModFix/>
          </a:blip>
          <a:srcRect/>
          <a:stretch/>
        </p:blipFill>
        <p:spPr>
          <a:xfrm>
            <a:off x="7675803" y="4190271"/>
            <a:ext cx="333375" cy="352425"/>
          </a:xfrm>
          <a:prstGeom prst="rect">
            <a:avLst/>
          </a:prstGeom>
          <a:noFill/>
          <a:ln>
            <a:noFill/>
          </a:ln>
        </p:spPr>
      </p:pic>
      <p:pic>
        <p:nvPicPr>
          <p:cNvPr id="464" name="Google Shape;464;p27"/>
          <p:cNvPicPr preferRelativeResize="0"/>
          <p:nvPr/>
        </p:nvPicPr>
        <p:blipFill rotWithShape="1">
          <a:blip r:embed="rId20">
            <a:alphaModFix/>
          </a:blip>
          <a:srcRect/>
          <a:stretch/>
        </p:blipFill>
        <p:spPr>
          <a:xfrm>
            <a:off x="5851007" y="2251010"/>
            <a:ext cx="314325" cy="276225"/>
          </a:xfrm>
          <a:prstGeom prst="rect">
            <a:avLst/>
          </a:prstGeom>
          <a:noFill/>
          <a:ln>
            <a:noFill/>
          </a:ln>
        </p:spPr>
      </p:pic>
      <p:pic>
        <p:nvPicPr>
          <p:cNvPr id="465" name="Google Shape;465;p27"/>
          <p:cNvPicPr preferRelativeResize="0"/>
          <p:nvPr/>
        </p:nvPicPr>
        <p:blipFill rotWithShape="1">
          <a:blip r:embed="rId21">
            <a:alphaModFix/>
          </a:blip>
          <a:srcRect/>
          <a:stretch/>
        </p:blipFill>
        <p:spPr>
          <a:xfrm>
            <a:off x="5657464" y="3966590"/>
            <a:ext cx="400050" cy="238125"/>
          </a:xfrm>
          <a:prstGeom prst="rect">
            <a:avLst/>
          </a:prstGeom>
          <a:noFill/>
          <a:ln>
            <a:noFill/>
          </a:ln>
        </p:spPr>
      </p:pic>
      <p:sp>
        <p:nvSpPr>
          <p:cNvPr id="466" name="Google Shape;466;p27"/>
          <p:cNvSpPr/>
          <p:nvPr/>
        </p:nvSpPr>
        <p:spPr>
          <a:xfrm>
            <a:off x="8894803" y="1916642"/>
            <a:ext cx="1667809" cy="1309790"/>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a:solidFill>
                  <a:schemeClr val="dk1"/>
                </a:solidFill>
                <a:latin typeface="Calibri"/>
                <a:ea typeface="Calibri"/>
                <a:cs typeface="Calibri"/>
                <a:sym typeface="Calibri"/>
              </a:rPr>
              <a:t>Un español estuvo en su descubrimiento en 1974: </a:t>
            </a:r>
            <a:r>
              <a:rPr lang="es-ES" sz="1600" u="sng">
                <a:solidFill>
                  <a:schemeClr val="dk1"/>
                </a:solidFill>
                <a:latin typeface="Calibri"/>
                <a:ea typeface="Calibri"/>
                <a:cs typeface="Calibri"/>
                <a:sym typeface="Calibri"/>
                <a:hlinkClick r:id="rId22">
                  <a:extLst>
                    <a:ext uri="{A12FA001-AC4F-418D-AE19-62706E023703}">
                      <ahyp:hlinkClr xmlns:ahyp="http://schemas.microsoft.com/office/drawing/2018/hyperlinkcolor" val="tx"/>
                    </a:ext>
                  </a:extLst>
                </a:hlinkClick>
              </a:rPr>
              <a:t>Álvaro de Rújula</a:t>
            </a:r>
            <a:endParaRPr sz="1600">
              <a:solidFill>
                <a:schemeClr val="dk1"/>
              </a:solidFill>
              <a:latin typeface="Calibri"/>
              <a:ea typeface="Calibri"/>
              <a:cs typeface="Calibri"/>
              <a:sym typeface="Calibri"/>
            </a:endParaRPr>
          </a:p>
        </p:txBody>
      </p:sp>
      <p:pic>
        <p:nvPicPr>
          <p:cNvPr id="467" name="Google Shape;467;p27"/>
          <p:cNvPicPr preferRelativeResize="0"/>
          <p:nvPr/>
        </p:nvPicPr>
        <p:blipFill rotWithShape="1">
          <a:blip r:embed="rId23">
            <a:alphaModFix/>
          </a:blip>
          <a:srcRect/>
          <a:stretch/>
        </p:blipFill>
        <p:spPr>
          <a:xfrm>
            <a:off x="8905294" y="3294243"/>
            <a:ext cx="1640966" cy="1156135"/>
          </a:xfrm>
          <a:prstGeom prst="rect">
            <a:avLst/>
          </a:prstGeom>
          <a:noFill/>
          <a:ln>
            <a:noFill/>
          </a:ln>
        </p:spPr>
      </p:pic>
      <p:pic>
        <p:nvPicPr>
          <p:cNvPr id="468" name="Google Shape;468;p27"/>
          <p:cNvPicPr preferRelativeResize="0"/>
          <p:nvPr/>
        </p:nvPicPr>
        <p:blipFill rotWithShape="1">
          <a:blip r:embed="rId24">
            <a:alphaModFix/>
          </a:blip>
          <a:srcRect/>
          <a:stretch/>
        </p:blipFill>
        <p:spPr>
          <a:xfrm>
            <a:off x="1627535" y="4487175"/>
            <a:ext cx="3103267" cy="1021203"/>
          </a:xfrm>
          <a:prstGeom prst="rect">
            <a:avLst/>
          </a:prstGeom>
          <a:noFill/>
          <a:ln>
            <a:noFill/>
          </a:ln>
        </p:spPr>
      </p:pic>
      <p:sp>
        <p:nvSpPr>
          <p:cNvPr id="469" name="Google Shape;469;p27"/>
          <p:cNvSpPr/>
          <p:nvPr/>
        </p:nvSpPr>
        <p:spPr>
          <a:xfrm>
            <a:off x="6138993" y="5266079"/>
            <a:ext cx="3740368" cy="1331679"/>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Entonces se decide comenzar a clasificarlas, al igual que se hizo con la tabla periódica</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5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5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6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6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5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5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5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6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6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6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6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46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461"/>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468"/>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459"/>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4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28"/>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pic>
        <p:nvPicPr>
          <p:cNvPr id="476" name="Google Shape;476;p28"/>
          <p:cNvPicPr preferRelativeResize="0"/>
          <p:nvPr/>
        </p:nvPicPr>
        <p:blipFill rotWithShape="1">
          <a:blip r:embed="rId3">
            <a:alphaModFix/>
          </a:blip>
          <a:srcRect/>
          <a:stretch/>
        </p:blipFill>
        <p:spPr>
          <a:xfrm>
            <a:off x="8814370" y="4365105"/>
            <a:ext cx="933450" cy="238125"/>
          </a:xfrm>
          <a:prstGeom prst="rect">
            <a:avLst/>
          </a:prstGeom>
          <a:noFill/>
          <a:ln>
            <a:noFill/>
          </a:ln>
        </p:spPr>
      </p:pic>
      <p:pic>
        <p:nvPicPr>
          <p:cNvPr id="477" name="Google Shape;477;p28"/>
          <p:cNvPicPr preferRelativeResize="0"/>
          <p:nvPr/>
        </p:nvPicPr>
        <p:blipFill rotWithShape="1">
          <a:blip r:embed="rId4">
            <a:alphaModFix/>
          </a:blip>
          <a:srcRect/>
          <a:stretch/>
        </p:blipFill>
        <p:spPr>
          <a:xfrm>
            <a:off x="8842945" y="4800730"/>
            <a:ext cx="914400" cy="200025"/>
          </a:xfrm>
          <a:prstGeom prst="rect">
            <a:avLst/>
          </a:prstGeom>
          <a:noFill/>
          <a:ln>
            <a:noFill/>
          </a:ln>
        </p:spPr>
      </p:pic>
      <p:pic>
        <p:nvPicPr>
          <p:cNvPr id="478" name="Google Shape;478;p28"/>
          <p:cNvPicPr preferRelativeResize="0"/>
          <p:nvPr/>
        </p:nvPicPr>
        <p:blipFill rotWithShape="1">
          <a:blip r:embed="rId5">
            <a:alphaModFix/>
          </a:blip>
          <a:srcRect/>
          <a:stretch/>
        </p:blipFill>
        <p:spPr>
          <a:xfrm>
            <a:off x="4108352" y="4179366"/>
            <a:ext cx="790575" cy="3048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29"/>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pic>
        <p:nvPicPr>
          <p:cNvPr id="485" name="Google Shape;485;p29"/>
          <p:cNvPicPr preferRelativeResize="0"/>
          <p:nvPr/>
        </p:nvPicPr>
        <p:blipFill rotWithShape="1">
          <a:blip r:embed="rId3">
            <a:alphaModFix/>
          </a:blip>
          <a:srcRect/>
          <a:stretch/>
        </p:blipFill>
        <p:spPr>
          <a:xfrm>
            <a:off x="2135560" y="980729"/>
            <a:ext cx="7992888" cy="5884401"/>
          </a:xfrm>
          <a:prstGeom prst="rect">
            <a:avLst/>
          </a:prstGeom>
          <a:noFill/>
          <a:ln>
            <a:noFill/>
          </a:ln>
        </p:spPr>
      </p:pic>
      <p:pic>
        <p:nvPicPr>
          <p:cNvPr id="486" name="Google Shape;486;p29"/>
          <p:cNvPicPr preferRelativeResize="0"/>
          <p:nvPr/>
        </p:nvPicPr>
        <p:blipFill rotWithShape="1">
          <a:blip r:embed="rId4">
            <a:alphaModFix/>
          </a:blip>
          <a:srcRect/>
          <a:stretch/>
        </p:blipFill>
        <p:spPr>
          <a:xfrm>
            <a:off x="8832304" y="4365104"/>
            <a:ext cx="1123950" cy="1543050"/>
          </a:xfrm>
          <a:prstGeom prst="rect">
            <a:avLst/>
          </a:prstGeom>
          <a:noFill/>
          <a:ln>
            <a:noFill/>
          </a:ln>
        </p:spPr>
      </p:pic>
      <p:pic>
        <p:nvPicPr>
          <p:cNvPr id="487" name="Google Shape;487;p29"/>
          <p:cNvPicPr preferRelativeResize="0"/>
          <p:nvPr/>
        </p:nvPicPr>
        <p:blipFill rotWithShape="1">
          <a:blip r:embed="rId5">
            <a:alphaModFix/>
          </a:blip>
          <a:srcRect r="12093"/>
          <a:stretch/>
        </p:blipFill>
        <p:spPr>
          <a:xfrm>
            <a:off x="7104112" y="4221089"/>
            <a:ext cx="720080" cy="1343025"/>
          </a:xfrm>
          <a:prstGeom prst="rect">
            <a:avLst/>
          </a:prstGeom>
          <a:noFill/>
          <a:ln>
            <a:noFill/>
          </a:ln>
        </p:spPr>
      </p:pic>
      <p:pic>
        <p:nvPicPr>
          <p:cNvPr id="488" name="Google Shape;488;p29"/>
          <p:cNvPicPr preferRelativeResize="0"/>
          <p:nvPr/>
        </p:nvPicPr>
        <p:blipFill rotWithShape="1">
          <a:blip r:embed="rId6">
            <a:alphaModFix/>
          </a:blip>
          <a:srcRect/>
          <a:stretch/>
        </p:blipFill>
        <p:spPr>
          <a:xfrm>
            <a:off x="8814370" y="4365105"/>
            <a:ext cx="933450" cy="238125"/>
          </a:xfrm>
          <a:prstGeom prst="rect">
            <a:avLst/>
          </a:prstGeom>
          <a:noFill/>
          <a:ln>
            <a:noFill/>
          </a:ln>
        </p:spPr>
      </p:pic>
      <p:pic>
        <p:nvPicPr>
          <p:cNvPr id="489" name="Google Shape;489;p29"/>
          <p:cNvPicPr preferRelativeResize="0"/>
          <p:nvPr/>
        </p:nvPicPr>
        <p:blipFill rotWithShape="1">
          <a:blip r:embed="rId7">
            <a:alphaModFix/>
          </a:blip>
          <a:srcRect/>
          <a:stretch/>
        </p:blipFill>
        <p:spPr>
          <a:xfrm>
            <a:off x="8842945" y="4800730"/>
            <a:ext cx="914400" cy="200025"/>
          </a:xfrm>
          <a:prstGeom prst="rect">
            <a:avLst/>
          </a:prstGeom>
          <a:noFill/>
          <a:ln>
            <a:noFill/>
          </a:ln>
        </p:spPr>
      </p:pic>
      <p:pic>
        <p:nvPicPr>
          <p:cNvPr id="490" name="Google Shape;490;p29"/>
          <p:cNvPicPr preferRelativeResize="0"/>
          <p:nvPr/>
        </p:nvPicPr>
        <p:blipFill rotWithShape="1">
          <a:blip r:embed="rId8">
            <a:alphaModFix/>
          </a:blip>
          <a:srcRect/>
          <a:stretch/>
        </p:blipFill>
        <p:spPr>
          <a:xfrm>
            <a:off x="4108352" y="4179366"/>
            <a:ext cx="790575" cy="304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5"/>
                                        </p:tgtEl>
                                        <p:attrNameLst>
                                          <p:attrName>style.visibility</p:attrName>
                                        </p:attrNameLst>
                                      </p:cBhvr>
                                      <p:to>
                                        <p:strVal val="visible"/>
                                      </p:to>
                                    </p:set>
                                    <p:animEffect transition="in" filter="fade">
                                      <p:cBhvr>
                                        <p:cTn id="7" dur="3000"/>
                                        <p:tgtEl>
                                          <p:spTgt spid="485"/>
                                        </p:tgtEl>
                                      </p:cBhvr>
                                    </p:animEffect>
                                  </p:childTnLst>
                                </p:cTn>
                              </p:par>
                              <p:par>
                                <p:cTn id="8" presetID="10" presetClass="entr" presetSubtype="0" fill="hold" nodeType="withEffect">
                                  <p:stCondLst>
                                    <p:cond delay="0"/>
                                  </p:stCondLst>
                                  <p:childTnLst>
                                    <p:set>
                                      <p:cBhvr>
                                        <p:cTn id="9" dur="1" fill="hold">
                                          <p:stCondLst>
                                            <p:cond delay="0"/>
                                          </p:stCondLst>
                                        </p:cTn>
                                        <p:tgtEl>
                                          <p:spTgt spid="487"/>
                                        </p:tgtEl>
                                        <p:attrNameLst>
                                          <p:attrName>style.visibility</p:attrName>
                                        </p:attrNameLst>
                                      </p:cBhvr>
                                      <p:to>
                                        <p:strVal val="visible"/>
                                      </p:to>
                                    </p:set>
                                    <p:animEffect transition="in" filter="fade">
                                      <p:cBhvr>
                                        <p:cTn id="10" dur="3000"/>
                                        <p:tgtEl>
                                          <p:spTgt spid="487"/>
                                        </p:tgtEl>
                                      </p:cBhvr>
                                    </p:animEffect>
                                  </p:childTnLst>
                                </p:cTn>
                              </p:par>
                              <p:par>
                                <p:cTn id="11" presetID="10" presetClass="entr" presetSubtype="0" fill="hold" nodeType="withEffect">
                                  <p:stCondLst>
                                    <p:cond delay="0"/>
                                  </p:stCondLst>
                                  <p:childTnLst>
                                    <p:set>
                                      <p:cBhvr>
                                        <p:cTn id="12" dur="1" fill="hold">
                                          <p:stCondLst>
                                            <p:cond delay="0"/>
                                          </p:stCondLst>
                                        </p:cTn>
                                        <p:tgtEl>
                                          <p:spTgt spid="486"/>
                                        </p:tgtEl>
                                        <p:attrNameLst>
                                          <p:attrName>style.visibility</p:attrName>
                                        </p:attrNameLst>
                                      </p:cBhvr>
                                      <p:to>
                                        <p:strVal val="visible"/>
                                      </p:to>
                                    </p:set>
                                    <p:animEffect transition="in" filter="fade">
                                      <p:cBhvr>
                                        <p:cTn id="13" dur="3000"/>
                                        <p:tgtEl>
                                          <p:spTgt spid="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6"/>
        <p:cNvGrpSpPr/>
        <p:nvPr/>
      </p:nvGrpSpPr>
      <p:grpSpPr>
        <a:xfrm>
          <a:off x="0" y="0"/>
          <a:ext cx="0" cy="0"/>
          <a:chOff x="0" y="0"/>
          <a:chExt cx="0" cy="0"/>
        </a:xfrm>
      </p:grpSpPr>
      <p:sp>
        <p:nvSpPr>
          <p:cNvPr id="107" name="Google Shape;107;p3" descr="Resultado de imagen de tic y ciencias"/>
          <p:cNvSpPr/>
          <p:nvPr/>
        </p:nvSpPr>
        <p:spPr>
          <a:xfrm>
            <a:off x="1679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 name="Google Shape;108;p3"/>
          <p:cNvSpPr/>
          <p:nvPr/>
        </p:nvSpPr>
        <p:spPr>
          <a:xfrm>
            <a:off x="5087888" y="2996952"/>
            <a:ext cx="2592288" cy="1152128"/>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800">
                <a:solidFill>
                  <a:schemeClr val="dk1"/>
                </a:solidFill>
                <a:latin typeface="Calibri"/>
                <a:ea typeface="Calibri"/>
                <a:cs typeface="Calibri"/>
                <a:sym typeface="Calibri"/>
              </a:rPr>
              <a:t>Y este será uno de nuestros objetivos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cBhvr additive="base">
                                        <p:cTn id="7" dur="500"/>
                                        <p:tgtEl>
                                          <p:spTgt spid="108"/>
                                        </p:tgtEl>
                                        <p:attrNameLst>
                                          <p:attrName>ppt_w</p:attrName>
                                        </p:attrNameLst>
                                      </p:cBhvr>
                                      <p:tavLst>
                                        <p:tav tm="0">
                                          <p:val>
                                            <p:strVal val="0"/>
                                          </p:val>
                                        </p:tav>
                                        <p:tav tm="100000">
                                          <p:val>
                                            <p:strVal val="#ppt_w"/>
                                          </p:val>
                                        </p:tav>
                                      </p:tavLst>
                                    </p:anim>
                                    <p:anim calcmode="lin" valueType="num">
                                      <p:cBhvr additive="base">
                                        <p:cTn id="8" dur="500"/>
                                        <p:tgtEl>
                                          <p:spTgt spid="10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30"/>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pic>
        <p:nvPicPr>
          <p:cNvPr id="497" name="Google Shape;497;p30"/>
          <p:cNvPicPr preferRelativeResize="0"/>
          <p:nvPr/>
        </p:nvPicPr>
        <p:blipFill rotWithShape="1">
          <a:blip r:embed="rId3">
            <a:alphaModFix/>
          </a:blip>
          <a:srcRect/>
          <a:stretch/>
        </p:blipFill>
        <p:spPr>
          <a:xfrm>
            <a:off x="2135560" y="980729"/>
            <a:ext cx="7992888" cy="5884401"/>
          </a:xfrm>
          <a:prstGeom prst="rect">
            <a:avLst/>
          </a:prstGeom>
          <a:noFill/>
          <a:ln>
            <a:noFill/>
          </a:ln>
        </p:spPr>
      </p:pic>
      <p:pic>
        <p:nvPicPr>
          <p:cNvPr id="498" name="Google Shape;498;p30"/>
          <p:cNvPicPr preferRelativeResize="0"/>
          <p:nvPr/>
        </p:nvPicPr>
        <p:blipFill rotWithShape="1">
          <a:blip r:embed="rId4">
            <a:alphaModFix/>
          </a:blip>
          <a:srcRect/>
          <a:stretch/>
        </p:blipFill>
        <p:spPr>
          <a:xfrm>
            <a:off x="8848725" y="4361306"/>
            <a:ext cx="1123950" cy="1543050"/>
          </a:xfrm>
          <a:prstGeom prst="rect">
            <a:avLst/>
          </a:prstGeom>
          <a:noFill/>
          <a:ln>
            <a:noFill/>
          </a:ln>
        </p:spPr>
      </p:pic>
      <p:pic>
        <p:nvPicPr>
          <p:cNvPr id="499" name="Google Shape;499;p30"/>
          <p:cNvPicPr preferRelativeResize="0"/>
          <p:nvPr/>
        </p:nvPicPr>
        <p:blipFill rotWithShape="1">
          <a:blip r:embed="rId5">
            <a:alphaModFix/>
          </a:blip>
          <a:srcRect r="12093"/>
          <a:stretch/>
        </p:blipFill>
        <p:spPr>
          <a:xfrm>
            <a:off x="7104112" y="4197648"/>
            <a:ext cx="720080" cy="1343025"/>
          </a:xfrm>
          <a:prstGeom prst="rect">
            <a:avLst/>
          </a:prstGeom>
          <a:noFill/>
          <a:ln>
            <a:noFill/>
          </a:ln>
        </p:spPr>
      </p:pic>
      <p:pic>
        <p:nvPicPr>
          <p:cNvPr id="500" name="Google Shape;500;p30"/>
          <p:cNvPicPr preferRelativeResize="0"/>
          <p:nvPr/>
        </p:nvPicPr>
        <p:blipFill rotWithShape="1">
          <a:blip r:embed="rId6">
            <a:alphaModFix/>
          </a:blip>
          <a:srcRect/>
          <a:stretch/>
        </p:blipFill>
        <p:spPr>
          <a:xfrm>
            <a:off x="4108352" y="4179366"/>
            <a:ext cx="790575" cy="304800"/>
          </a:xfrm>
          <a:prstGeom prst="rect">
            <a:avLst/>
          </a:prstGeom>
          <a:noFill/>
          <a:ln>
            <a:noFill/>
          </a:ln>
        </p:spPr>
      </p:pic>
      <p:sp>
        <p:nvSpPr>
          <p:cNvPr id="501" name="Google Shape;501;p30"/>
          <p:cNvSpPr/>
          <p:nvPr/>
        </p:nvSpPr>
        <p:spPr>
          <a:xfrm>
            <a:off x="9251541" y="1432649"/>
            <a:ext cx="1389931" cy="516062"/>
          </a:xfrm>
          <a:prstGeom prst="roundRect">
            <a:avLst>
              <a:gd name="adj" fmla="val 5925"/>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400" b="0" i="0" u="none" strike="noStrike" cap="none">
                <a:solidFill>
                  <a:schemeClr val="dk1"/>
                </a:solidFill>
                <a:latin typeface="Calibri"/>
                <a:ea typeface="Calibri"/>
                <a:cs typeface="Calibri"/>
                <a:sym typeface="Calibri"/>
              </a:rPr>
              <a:t>¿¿Cómo?? ¿No fundamentales?</a:t>
            </a:r>
            <a:endParaRPr/>
          </a:p>
        </p:txBody>
      </p:sp>
      <p:sp>
        <p:nvSpPr>
          <p:cNvPr id="502" name="Google Shape;502;p30"/>
          <p:cNvSpPr/>
          <p:nvPr/>
        </p:nvSpPr>
        <p:spPr>
          <a:xfrm>
            <a:off x="9372601" y="2162176"/>
            <a:ext cx="1209675" cy="2706985"/>
          </a:xfrm>
          <a:custGeom>
            <a:avLst/>
            <a:gdLst/>
            <a:ahLst/>
            <a:cxnLst/>
            <a:rect l="l" t="t" r="r" b="b"/>
            <a:pathLst>
              <a:path w="1057275" h="2333625" extrusionOk="0">
                <a:moveTo>
                  <a:pt x="419100" y="2333625"/>
                </a:moveTo>
                <a:cubicBezTo>
                  <a:pt x="434975" y="2330450"/>
                  <a:pt x="451019" y="2328027"/>
                  <a:pt x="466725" y="2324100"/>
                </a:cubicBezTo>
                <a:cubicBezTo>
                  <a:pt x="476465" y="2321665"/>
                  <a:pt x="485455" y="2316544"/>
                  <a:pt x="495300" y="2314575"/>
                </a:cubicBezTo>
                <a:cubicBezTo>
                  <a:pt x="585235" y="2296588"/>
                  <a:pt x="534189" y="2314350"/>
                  <a:pt x="600075" y="2295525"/>
                </a:cubicBezTo>
                <a:cubicBezTo>
                  <a:pt x="609729" y="2292767"/>
                  <a:pt x="619670" y="2290490"/>
                  <a:pt x="628650" y="2286000"/>
                </a:cubicBezTo>
                <a:cubicBezTo>
                  <a:pt x="638889" y="2280880"/>
                  <a:pt x="646986" y="2272070"/>
                  <a:pt x="657225" y="2266950"/>
                </a:cubicBezTo>
                <a:cubicBezTo>
                  <a:pt x="666205" y="2262460"/>
                  <a:pt x="677023" y="2262301"/>
                  <a:pt x="685800" y="2257425"/>
                </a:cubicBezTo>
                <a:cubicBezTo>
                  <a:pt x="705814" y="2246306"/>
                  <a:pt x="742950" y="2219325"/>
                  <a:pt x="742950" y="2219325"/>
                </a:cubicBezTo>
                <a:cubicBezTo>
                  <a:pt x="777875" y="2166938"/>
                  <a:pt x="742950" y="2211387"/>
                  <a:pt x="790575" y="2171700"/>
                </a:cubicBezTo>
                <a:cubicBezTo>
                  <a:pt x="836111" y="2133754"/>
                  <a:pt x="804143" y="2155418"/>
                  <a:pt x="838200" y="2114550"/>
                </a:cubicBezTo>
                <a:cubicBezTo>
                  <a:pt x="846824" y="2104202"/>
                  <a:pt x="858505" y="2096608"/>
                  <a:pt x="866775" y="2085975"/>
                </a:cubicBezTo>
                <a:cubicBezTo>
                  <a:pt x="880831" y="2067903"/>
                  <a:pt x="892175" y="2047875"/>
                  <a:pt x="904875" y="2028825"/>
                </a:cubicBezTo>
                <a:cubicBezTo>
                  <a:pt x="911225" y="2019300"/>
                  <a:pt x="920305" y="2011110"/>
                  <a:pt x="923925" y="2000250"/>
                </a:cubicBezTo>
                <a:cubicBezTo>
                  <a:pt x="927100" y="1990725"/>
                  <a:pt x="928960" y="1980655"/>
                  <a:pt x="933450" y="1971675"/>
                </a:cubicBezTo>
                <a:cubicBezTo>
                  <a:pt x="938570" y="1961436"/>
                  <a:pt x="947851" y="1953561"/>
                  <a:pt x="952500" y="1943100"/>
                </a:cubicBezTo>
                <a:cubicBezTo>
                  <a:pt x="960655" y="1924750"/>
                  <a:pt x="962570" y="1903911"/>
                  <a:pt x="971550" y="1885950"/>
                </a:cubicBezTo>
                <a:cubicBezTo>
                  <a:pt x="993641" y="1841768"/>
                  <a:pt x="989750" y="1856438"/>
                  <a:pt x="1000125" y="1809750"/>
                </a:cubicBezTo>
                <a:cubicBezTo>
                  <a:pt x="1003637" y="1793946"/>
                  <a:pt x="1005723" y="1777831"/>
                  <a:pt x="1009650" y="1762125"/>
                </a:cubicBezTo>
                <a:cubicBezTo>
                  <a:pt x="1012085" y="1752385"/>
                  <a:pt x="1016740" y="1743290"/>
                  <a:pt x="1019175" y="1733550"/>
                </a:cubicBezTo>
                <a:cubicBezTo>
                  <a:pt x="1023102" y="1717844"/>
                  <a:pt x="1025188" y="1701729"/>
                  <a:pt x="1028700" y="1685925"/>
                </a:cubicBezTo>
                <a:cubicBezTo>
                  <a:pt x="1031540" y="1673146"/>
                  <a:pt x="1036073" y="1660738"/>
                  <a:pt x="1038225" y="1647825"/>
                </a:cubicBezTo>
                <a:cubicBezTo>
                  <a:pt x="1045607" y="1603535"/>
                  <a:pt x="1057275" y="1514475"/>
                  <a:pt x="1057275" y="1514475"/>
                </a:cubicBezTo>
                <a:cubicBezTo>
                  <a:pt x="1054100" y="1349375"/>
                  <a:pt x="1053441" y="1184207"/>
                  <a:pt x="1047750" y="1019175"/>
                </a:cubicBezTo>
                <a:cubicBezTo>
                  <a:pt x="1046270" y="976257"/>
                  <a:pt x="1032535" y="944955"/>
                  <a:pt x="1019175" y="904875"/>
                </a:cubicBezTo>
                <a:cubicBezTo>
                  <a:pt x="1006030" y="865440"/>
                  <a:pt x="1015219" y="884654"/>
                  <a:pt x="990600" y="847725"/>
                </a:cubicBezTo>
                <a:cubicBezTo>
                  <a:pt x="987548" y="835518"/>
                  <a:pt x="978382" y="794715"/>
                  <a:pt x="971550" y="781050"/>
                </a:cubicBezTo>
                <a:cubicBezTo>
                  <a:pt x="966430" y="770811"/>
                  <a:pt x="957149" y="762936"/>
                  <a:pt x="952500" y="752475"/>
                </a:cubicBezTo>
                <a:cubicBezTo>
                  <a:pt x="944345" y="734125"/>
                  <a:pt x="944589" y="712033"/>
                  <a:pt x="933450" y="695325"/>
                </a:cubicBezTo>
                <a:cubicBezTo>
                  <a:pt x="927100" y="685800"/>
                  <a:pt x="919520" y="676989"/>
                  <a:pt x="914400" y="666750"/>
                </a:cubicBezTo>
                <a:cubicBezTo>
                  <a:pt x="909910" y="657770"/>
                  <a:pt x="909751" y="646952"/>
                  <a:pt x="904875" y="638175"/>
                </a:cubicBezTo>
                <a:cubicBezTo>
                  <a:pt x="893756" y="618161"/>
                  <a:pt x="879475" y="600075"/>
                  <a:pt x="866775" y="581025"/>
                </a:cubicBezTo>
                <a:cubicBezTo>
                  <a:pt x="860425" y="571500"/>
                  <a:pt x="855820" y="560545"/>
                  <a:pt x="847725" y="552450"/>
                </a:cubicBezTo>
                <a:cubicBezTo>
                  <a:pt x="838200" y="542925"/>
                  <a:pt x="827420" y="534508"/>
                  <a:pt x="819150" y="523875"/>
                </a:cubicBezTo>
                <a:cubicBezTo>
                  <a:pt x="805094" y="505803"/>
                  <a:pt x="800100" y="479425"/>
                  <a:pt x="781050" y="466725"/>
                </a:cubicBezTo>
                <a:cubicBezTo>
                  <a:pt x="688149" y="404791"/>
                  <a:pt x="832520" y="501802"/>
                  <a:pt x="714375" y="419100"/>
                </a:cubicBezTo>
                <a:cubicBezTo>
                  <a:pt x="695618" y="405970"/>
                  <a:pt x="673414" y="397189"/>
                  <a:pt x="657225" y="381000"/>
                </a:cubicBezTo>
                <a:cubicBezTo>
                  <a:pt x="647700" y="371475"/>
                  <a:pt x="638998" y="361049"/>
                  <a:pt x="628650" y="352425"/>
                </a:cubicBezTo>
                <a:cubicBezTo>
                  <a:pt x="619856" y="345096"/>
                  <a:pt x="609390" y="340029"/>
                  <a:pt x="600075" y="333375"/>
                </a:cubicBezTo>
                <a:cubicBezTo>
                  <a:pt x="587157" y="324148"/>
                  <a:pt x="574980" y="313904"/>
                  <a:pt x="561975" y="304800"/>
                </a:cubicBezTo>
                <a:cubicBezTo>
                  <a:pt x="502426" y="263116"/>
                  <a:pt x="523934" y="273070"/>
                  <a:pt x="476250" y="257175"/>
                </a:cubicBezTo>
                <a:cubicBezTo>
                  <a:pt x="412834" y="193759"/>
                  <a:pt x="481131" y="253537"/>
                  <a:pt x="419100" y="219075"/>
                </a:cubicBezTo>
                <a:cubicBezTo>
                  <a:pt x="399086" y="207956"/>
                  <a:pt x="381000" y="193675"/>
                  <a:pt x="361950" y="180975"/>
                </a:cubicBezTo>
                <a:lnTo>
                  <a:pt x="304800" y="142875"/>
                </a:lnTo>
                <a:cubicBezTo>
                  <a:pt x="295275" y="136525"/>
                  <a:pt x="287085" y="127445"/>
                  <a:pt x="276225" y="123825"/>
                </a:cubicBezTo>
                <a:cubicBezTo>
                  <a:pt x="257175" y="117475"/>
                  <a:pt x="235783" y="115914"/>
                  <a:pt x="219075" y="104775"/>
                </a:cubicBezTo>
                <a:cubicBezTo>
                  <a:pt x="209550" y="98425"/>
                  <a:pt x="200961" y="90374"/>
                  <a:pt x="190500" y="85725"/>
                </a:cubicBezTo>
                <a:cubicBezTo>
                  <a:pt x="172150" y="77570"/>
                  <a:pt x="152400" y="73025"/>
                  <a:pt x="133350" y="66675"/>
                </a:cubicBezTo>
                <a:cubicBezTo>
                  <a:pt x="123825" y="63500"/>
                  <a:pt x="113129" y="62719"/>
                  <a:pt x="104775" y="57150"/>
                </a:cubicBezTo>
                <a:cubicBezTo>
                  <a:pt x="95250" y="50800"/>
                  <a:pt x="86661" y="42749"/>
                  <a:pt x="76200" y="38100"/>
                </a:cubicBezTo>
                <a:cubicBezTo>
                  <a:pt x="-2603" y="3076"/>
                  <a:pt x="39123" y="39123"/>
                  <a:pt x="0" y="0"/>
                </a:cubicBezTo>
              </a:path>
            </a:pathLst>
          </a:custGeom>
          <a:noFill/>
          <a:ln w="41275" cap="flat" cmpd="sng">
            <a:solidFill>
              <a:srgbClr val="BD4B4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03" name="Google Shape;503;p30"/>
          <p:cNvSpPr/>
          <p:nvPr/>
        </p:nvSpPr>
        <p:spPr>
          <a:xfrm>
            <a:off x="9372601" y="2162176"/>
            <a:ext cx="1057275" cy="2333625"/>
          </a:xfrm>
          <a:custGeom>
            <a:avLst/>
            <a:gdLst/>
            <a:ahLst/>
            <a:cxnLst/>
            <a:rect l="l" t="t" r="r" b="b"/>
            <a:pathLst>
              <a:path w="1057275" h="2333625" extrusionOk="0">
                <a:moveTo>
                  <a:pt x="419100" y="2333625"/>
                </a:moveTo>
                <a:cubicBezTo>
                  <a:pt x="434975" y="2330450"/>
                  <a:pt x="451019" y="2328027"/>
                  <a:pt x="466725" y="2324100"/>
                </a:cubicBezTo>
                <a:cubicBezTo>
                  <a:pt x="476465" y="2321665"/>
                  <a:pt x="485455" y="2316544"/>
                  <a:pt x="495300" y="2314575"/>
                </a:cubicBezTo>
                <a:cubicBezTo>
                  <a:pt x="585235" y="2296588"/>
                  <a:pt x="534189" y="2314350"/>
                  <a:pt x="600075" y="2295525"/>
                </a:cubicBezTo>
                <a:cubicBezTo>
                  <a:pt x="609729" y="2292767"/>
                  <a:pt x="619670" y="2290490"/>
                  <a:pt x="628650" y="2286000"/>
                </a:cubicBezTo>
                <a:cubicBezTo>
                  <a:pt x="638889" y="2280880"/>
                  <a:pt x="646986" y="2272070"/>
                  <a:pt x="657225" y="2266950"/>
                </a:cubicBezTo>
                <a:cubicBezTo>
                  <a:pt x="666205" y="2262460"/>
                  <a:pt x="677023" y="2262301"/>
                  <a:pt x="685800" y="2257425"/>
                </a:cubicBezTo>
                <a:cubicBezTo>
                  <a:pt x="705814" y="2246306"/>
                  <a:pt x="742950" y="2219325"/>
                  <a:pt x="742950" y="2219325"/>
                </a:cubicBezTo>
                <a:cubicBezTo>
                  <a:pt x="777875" y="2166938"/>
                  <a:pt x="742950" y="2211387"/>
                  <a:pt x="790575" y="2171700"/>
                </a:cubicBezTo>
                <a:cubicBezTo>
                  <a:pt x="836111" y="2133754"/>
                  <a:pt x="804143" y="2155418"/>
                  <a:pt x="838200" y="2114550"/>
                </a:cubicBezTo>
                <a:cubicBezTo>
                  <a:pt x="846824" y="2104202"/>
                  <a:pt x="858505" y="2096608"/>
                  <a:pt x="866775" y="2085975"/>
                </a:cubicBezTo>
                <a:cubicBezTo>
                  <a:pt x="880831" y="2067903"/>
                  <a:pt x="892175" y="2047875"/>
                  <a:pt x="904875" y="2028825"/>
                </a:cubicBezTo>
                <a:cubicBezTo>
                  <a:pt x="911225" y="2019300"/>
                  <a:pt x="920305" y="2011110"/>
                  <a:pt x="923925" y="2000250"/>
                </a:cubicBezTo>
                <a:cubicBezTo>
                  <a:pt x="927100" y="1990725"/>
                  <a:pt x="928960" y="1980655"/>
                  <a:pt x="933450" y="1971675"/>
                </a:cubicBezTo>
                <a:cubicBezTo>
                  <a:pt x="938570" y="1961436"/>
                  <a:pt x="947851" y="1953561"/>
                  <a:pt x="952500" y="1943100"/>
                </a:cubicBezTo>
                <a:cubicBezTo>
                  <a:pt x="960655" y="1924750"/>
                  <a:pt x="962570" y="1903911"/>
                  <a:pt x="971550" y="1885950"/>
                </a:cubicBezTo>
                <a:cubicBezTo>
                  <a:pt x="993641" y="1841768"/>
                  <a:pt x="989750" y="1856438"/>
                  <a:pt x="1000125" y="1809750"/>
                </a:cubicBezTo>
                <a:cubicBezTo>
                  <a:pt x="1003637" y="1793946"/>
                  <a:pt x="1005723" y="1777831"/>
                  <a:pt x="1009650" y="1762125"/>
                </a:cubicBezTo>
                <a:cubicBezTo>
                  <a:pt x="1012085" y="1752385"/>
                  <a:pt x="1016740" y="1743290"/>
                  <a:pt x="1019175" y="1733550"/>
                </a:cubicBezTo>
                <a:cubicBezTo>
                  <a:pt x="1023102" y="1717844"/>
                  <a:pt x="1025188" y="1701729"/>
                  <a:pt x="1028700" y="1685925"/>
                </a:cubicBezTo>
                <a:cubicBezTo>
                  <a:pt x="1031540" y="1673146"/>
                  <a:pt x="1036073" y="1660738"/>
                  <a:pt x="1038225" y="1647825"/>
                </a:cubicBezTo>
                <a:cubicBezTo>
                  <a:pt x="1045607" y="1603535"/>
                  <a:pt x="1057275" y="1514475"/>
                  <a:pt x="1057275" y="1514475"/>
                </a:cubicBezTo>
                <a:cubicBezTo>
                  <a:pt x="1054100" y="1349375"/>
                  <a:pt x="1053441" y="1184207"/>
                  <a:pt x="1047750" y="1019175"/>
                </a:cubicBezTo>
                <a:cubicBezTo>
                  <a:pt x="1046270" y="976257"/>
                  <a:pt x="1032535" y="944955"/>
                  <a:pt x="1019175" y="904875"/>
                </a:cubicBezTo>
                <a:cubicBezTo>
                  <a:pt x="1006030" y="865440"/>
                  <a:pt x="1015219" y="884654"/>
                  <a:pt x="990600" y="847725"/>
                </a:cubicBezTo>
                <a:cubicBezTo>
                  <a:pt x="987548" y="835518"/>
                  <a:pt x="978382" y="794715"/>
                  <a:pt x="971550" y="781050"/>
                </a:cubicBezTo>
                <a:cubicBezTo>
                  <a:pt x="966430" y="770811"/>
                  <a:pt x="957149" y="762936"/>
                  <a:pt x="952500" y="752475"/>
                </a:cubicBezTo>
                <a:cubicBezTo>
                  <a:pt x="944345" y="734125"/>
                  <a:pt x="944589" y="712033"/>
                  <a:pt x="933450" y="695325"/>
                </a:cubicBezTo>
                <a:cubicBezTo>
                  <a:pt x="927100" y="685800"/>
                  <a:pt x="919520" y="676989"/>
                  <a:pt x="914400" y="666750"/>
                </a:cubicBezTo>
                <a:cubicBezTo>
                  <a:pt x="909910" y="657770"/>
                  <a:pt x="909751" y="646952"/>
                  <a:pt x="904875" y="638175"/>
                </a:cubicBezTo>
                <a:cubicBezTo>
                  <a:pt x="893756" y="618161"/>
                  <a:pt x="879475" y="600075"/>
                  <a:pt x="866775" y="581025"/>
                </a:cubicBezTo>
                <a:cubicBezTo>
                  <a:pt x="860425" y="571500"/>
                  <a:pt x="855820" y="560545"/>
                  <a:pt x="847725" y="552450"/>
                </a:cubicBezTo>
                <a:cubicBezTo>
                  <a:pt x="838200" y="542925"/>
                  <a:pt x="827420" y="534508"/>
                  <a:pt x="819150" y="523875"/>
                </a:cubicBezTo>
                <a:cubicBezTo>
                  <a:pt x="805094" y="505803"/>
                  <a:pt x="800100" y="479425"/>
                  <a:pt x="781050" y="466725"/>
                </a:cubicBezTo>
                <a:cubicBezTo>
                  <a:pt x="688149" y="404791"/>
                  <a:pt x="832520" y="501802"/>
                  <a:pt x="714375" y="419100"/>
                </a:cubicBezTo>
                <a:cubicBezTo>
                  <a:pt x="695618" y="405970"/>
                  <a:pt x="673414" y="397189"/>
                  <a:pt x="657225" y="381000"/>
                </a:cubicBezTo>
                <a:cubicBezTo>
                  <a:pt x="647700" y="371475"/>
                  <a:pt x="638998" y="361049"/>
                  <a:pt x="628650" y="352425"/>
                </a:cubicBezTo>
                <a:cubicBezTo>
                  <a:pt x="619856" y="345096"/>
                  <a:pt x="609390" y="340029"/>
                  <a:pt x="600075" y="333375"/>
                </a:cubicBezTo>
                <a:cubicBezTo>
                  <a:pt x="587157" y="324148"/>
                  <a:pt x="574980" y="313904"/>
                  <a:pt x="561975" y="304800"/>
                </a:cubicBezTo>
                <a:cubicBezTo>
                  <a:pt x="502426" y="263116"/>
                  <a:pt x="523934" y="273070"/>
                  <a:pt x="476250" y="257175"/>
                </a:cubicBezTo>
                <a:cubicBezTo>
                  <a:pt x="412834" y="193759"/>
                  <a:pt x="481131" y="253537"/>
                  <a:pt x="419100" y="219075"/>
                </a:cubicBezTo>
                <a:cubicBezTo>
                  <a:pt x="399086" y="207956"/>
                  <a:pt x="381000" y="193675"/>
                  <a:pt x="361950" y="180975"/>
                </a:cubicBezTo>
                <a:lnTo>
                  <a:pt x="304800" y="142875"/>
                </a:lnTo>
                <a:cubicBezTo>
                  <a:pt x="295275" y="136525"/>
                  <a:pt x="287085" y="127445"/>
                  <a:pt x="276225" y="123825"/>
                </a:cubicBezTo>
                <a:cubicBezTo>
                  <a:pt x="257175" y="117475"/>
                  <a:pt x="235783" y="115914"/>
                  <a:pt x="219075" y="104775"/>
                </a:cubicBezTo>
                <a:cubicBezTo>
                  <a:pt x="209550" y="98425"/>
                  <a:pt x="200961" y="90374"/>
                  <a:pt x="190500" y="85725"/>
                </a:cubicBezTo>
                <a:cubicBezTo>
                  <a:pt x="172150" y="77570"/>
                  <a:pt x="152400" y="73025"/>
                  <a:pt x="133350" y="66675"/>
                </a:cubicBezTo>
                <a:cubicBezTo>
                  <a:pt x="123825" y="63500"/>
                  <a:pt x="113129" y="62719"/>
                  <a:pt x="104775" y="57150"/>
                </a:cubicBezTo>
                <a:cubicBezTo>
                  <a:pt x="95250" y="50800"/>
                  <a:pt x="86661" y="42749"/>
                  <a:pt x="76200" y="38100"/>
                </a:cubicBezTo>
                <a:cubicBezTo>
                  <a:pt x="-2603" y="3076"/>
                  <a:pt x="39123" y="39123"/>
                  <a:pt x="0" y="0"/>
                </a:cubicBezTo>
              </a:path>
            </a:pathLst>
          </a:custGeom>
          <a:noFill/>
          <a:ln w="41275" cap="flat" cmpd="sng">
            <a:solidFill>
              <a:srgbClr val="BD4B4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04" name="Google Shape;504;p30"/>
          <p:cNvSpPr/>
          <p:nvPr/>
        </p:nvSpPr>
        <p:spPr>
          <a:xfrm>
            <a:off x="1703513" y="836712"/>
            <a:ext cx="1584176" cy="1008112"/>
          </a:xfrm>
          <a:prstGeom prst="roundRect">
            <a:avLst>
              <a:gd name="adj" fmla="val 5925"/>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¿Cosas que nos llaman la atención?</a:t>
            </a:r>
            <a:endParaRPr/>
          </a:p>
        </p:txBody>
      </p:sp>
      <p:sp>
        <p:nvSpPr>
          <p:cNvPr id="505" name="Google Shape;505;p30"/>
          <p:cNvSpPr/>
          <p:nvPr/>
        </p:nvSpPr>
        <p:spPr>
          <a:xfrm>
            <a:off x="8834959" y="6277716"/>
            <a:ext cx="1389931" cy="516062"/>
          </a:xfrm>
          <a:prstGeom prst="roundRect">
            <a:avLst>
              <a:gd name="adj" fmla="val 5925"/>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400" b="0" i="0" u="none" strike="noStrike" cap="none">
                <a:solidFill>
                  <a:schemeClr val="dk1"/>
                </a:solidFill>
                <a:latin typeface="Calibri"/>
                <a:ea typeface="Calibri"/>
                <a:cs typeface="Calibri"/>
                <a:sym typeface="Calibri"/>
              </a:rPr>
              <a:t>¿Falta alguno conocido?</a:t>
            </a:r>
            <a:endParaRPr/>
          </a:p>
        </p:txBody>
      </p:sp>
      <p:sp>
        <p:nvSpPr>
          <p:cNvPr id="506" name="Google Shape;506;p30"/>
          <p:cNvSpPr/>
          <p:nvPr/>
        </p:nvSpPr>
        <p:spPr>
          <a:xfrm>
            <a:off x="5519936" y="5126880"/>
            <a:ext cx="1008112" cy="318344"/>
          </a:xfrm>
          <a:prstGeom prst="roundRect">
            <a:avLst>
              <a:gd name="adj" fmla="val 16667"/>
            </a:avLst>
          </a:prstGeom>
          <a:solidFill>
            <a:srgbClr val="B7CCE4"/>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800">
                <a:solidFill>
                  <a:srgbClr val="000000"/>
                </a:solidFill>
                <a:latin typeface="Calibri"/>
                <a:ea typeface="Calibri"/>
                <a:cs typeface="Calibri"/>
                <a:sym typeface="Calibri"/>
              </a:rPr>
              <a:t>Higgs</a:t>
            </a:r>
            <a:endParaRPr sz="1800">
              <a:solidFill>
                <a:srgbClr val="0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31"/>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pic>
        <p:nvPicPr>
          <p:cNvPr id="513" name="Google Shape;513;p31"/>
          <p:cNvPicPr preferRelativeResize="0"/>
          <p:nvPr/>
        </p:nvPicPr>
        <p:blipFill rotWithShape="1">
          <a:blip r:embed="rId3">
            <a:alphaModFix/>
          </a:blip>
          <a:srcRect/>
          <a:stretch/>
        </p:blipFill>
        <p:spPr>
          <a:xfrm>
            <a:off x="2135560" y="980729"/>
            <a:ext cx="7992888" cy="5884401"/>
          </a:xfrm>
          <a:prstGeom prst="rect">
            <a:avLst/>
          </a:prstGeom>
          <a:noFill/>
          <a:ln>
            <a:noFill/>
          </a:ln>
        </p:spPr>
      </p:pic>
      <p:pic>
        <p:nvPicPr>
          <p:cNvPr id="514" name="Google Shape;514;p31"/>
          <p:cNvPicPr preferRelativeResize="0"/>
          <p:nvPr/>
        </p:nvPicPr>
        <p:blipFill rotWithShape="1">
          <a:blip r:embed="rId4">
            <a:alphaModFix/>
          </a:blip>
          <a:srcRect/>
          <a:stretch/>
        </p:blipFill>
        <p:spPr>
          <a:xfrm>
            <a:off x="8848725" y="4361306"/>
            <a:ext cx="1123950" cy="1543050"/>
          </a:xfrm>
          <a:prstGeom prst="rect">
            <a:avLst/>
          </a:prstGeom>
          <a:noFill/>
          <a:ln>
            <a:noFill/>
          </a:ln>
        </p:spPr>
      </p:pic>
      <p:pic>
        <p:nvPicPr>
          <p:cNvPr id="515" name="Google Shape;515;p31"/>
          <p:cNvPicPr preferRelativeResize="0"/>
          <p:nvPr/>
        </p:nvPicPr>
        <p:blipFill rotWithShape="1">
          <a:blip r:embed="rId5">
            <a:alphaModFix/>
          </a:blip>
          <a:srcRect r="12093"/>
          <a:stretch/>
        </p:blipFill>
        <p:spPr>
          <a:xfrm>
            <a:off x="7104112" y="4197648"/>
            <a:ext cx="720080" cy="1343025"/>
          </a:xfrm>
          <a:prstGeom prst="rect">
            <a:avLst/>
          </a:prstGeom>
          <a:noFill/>
          <a:ln>
            <a:noFill/>
          </a:ln>
        </p:spPr>
      </p:pic>
      <p:pic>
        <p:nvPicPr>
          <p:cNvPr id="516" name="Google Shape;516;p31"/>
          <p:cNvPicPr preferRelativeResize="0"/>
          <p:nvPr/>
        </p:nvPicPr>
        <p:blipFill rotWithShape="1">
          <a:blip r:embed="rId6">
            <a:alphaModFix/>
          </a:blip>
          <a:srcRect/>
          <a:stretch/>
        </p:blipFill>
        <p:spPr>
          <a:xfrm>
            <a:off x="4108352" y="4179366"/>
            <a:ext cx="790575" cy="304800"/>
          </a:xfrm>
          <a:prstGeom prst="rect">
            <a:avLst/>
          </a:prstGeom>
          <a:noFill/>
          <a:ln>
            <a:noFill/>
          </a:ln>
        </p:spPr>
      </p:pic>
      <p:sp>
        <p:nvSpPr>
          <p:cNvPr id="517" name="Google Shape;517;p31"/>
          <p:cNvSpPr/>
          <p:nvPr/>
        </p:nvSpPr>
        <p:spPr>
          <a:xfrm>
            <a:off x="9251541" y="1432649"/>
            <a:ext cx="1389931" cy="516062"/>
          </a:xfrm>
          <a:prstGeom prst="roundRect">
            <a:avLst>
              <a:gd name="adj" fmla="val 5925"/>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400" b="0" i="0" u="none" strike="noStrike" cap="none">
                <a:solidFill>
                  <a:schemeClr val="dk1"/>
                </a:solidFill>
                <a:latin typeface="Calibri"/>
                <a:ea typeface="Calibri"/>
                <a:cs typeface="Calibri"/>
                <a:sym typeface="Calibri"/>
              </a:rPr>
              <a:t>¿¿Cómo?? ¿No fundamentales?</a:t>
            </a:r>
            <a:endParaRPr/>
          </a:p>
        </p:txBody>
      </p:sp>
      <p:sp>
        <p:nvSpPr>
          <p:cNvPr id="518" name="Google Shape;518;p31"/>
          <p:cNvSpPr/>
          <p:nvPr/>
        </p:nvSpPr>
        <p:spPr>
          <a:xfrm>
            <a:off x="9372601" y="2162176"/>
            <a:ext cx="1209675" cy="2706985"/>
          </a:xfrm>
          <a:custGeom>
            <a:avLst/>
            <a:gdLst/>
            <a:ahLst/>
            <a:cxnLst/>
            <a:rect l="l" t="t" r="r" b="b"/>
            <a:pathLst>
              <a:path w="1057275" h="2333625" extrusionOk="0">
                <a:moveTo>
                  <a:pt x="419100" y="2333625"/>
                </a:moveTo>
                <a:cubicBezTo>
                  <a:pt x="434975" y="2330450"/>
                  <a:pt x="451019" y="2328027"/>
                  <a:pt x="466725" y="2324100"/>
                </a:cubicBezTo>
                <a:cubicBezTo>
                  <a:pt x="476465" y="2321665"/>
                  <a:pt x="485455" y="2316544"/>
                  <a:pt x="495300" y="2314575"/>
                </a:cubicBezTo>
                <a:cubicBezTo>
                  <a:pt x="585235" y="2296588"/>
                  <a:pt x="534189" y="2314350"/>
                  <a:pt x="600075" y="2295525"/>
                </a:cubicBezTo>
                <a:cubicBezTo>
                  <a:pt x="609729" y="2292767"/>
                  <a:pt x="619670" y="2290490"/>
                  <a:pt x="628650" y="2286000"/>
                </a:cubicBezTo>
                <a:cubicBezTo>
                  <a:pt x="638889" y="2280880"/>
                  <a:pt x="646986" y="2272070"/>
                  <a:pt x="657225" y="2266950"/>
                </a:cubicBezTo>
                <a:cubicBezTo>
                  <a:pt x="666205" y="2262460"/>
                  <a:pt x="677023" y="2262301"/>
                  <a:pt x="685800" y="2257425"/>
                </a:cubicBezTo>
                <a:cubicBezTo>
                  <a:pt x="705814" y="2246306"/>
                  <a:pt x="742950" y="2219325"/>
                  <a:pt x="742950" y="2219325"/>
                </a:cubicBezTo>
                <a:cubicBezTo>
                  <a:pt x="777875" y="2166938"/>
                  <a:pt x="742950" y="2211387"/>
                  <a:pt x="790575" y="2171700"/>
                </a:cubicBezTo>
                <a:cubicBezTo>
                  <a:pt x="836111" y="2133754"/>
                  <a:pt x="804143" y="2155418"/>
                  <a:pt x="838200" y="2114550"/>
                </a:cubicBezTo>
                <a:cubicBezTo>
                  <a:pt x="846824" y="2104202"/>
                  <a:pt x="858505" y="2096608"/>
                  <a:pt x="866775" y="2085975"/>
                </a:cubicBezTo>
                <a:cubicBezTo>
                  <a:pt x="880831" y="2067903"/>
                  <a:pt x="892175" y="2047875"/>
                  <a:pt x="904875" y="2028825"/>
                </a:cubicBezTo>
                <a:cubicBezTo>
                  <a:pt x="911225" y="2019300"/>
                  <a:pt x="920305" y="2011110"/>
                  <a:pt x="923925" y="2000250"/>
                </a:cubicBezTo>
                <a:cubicBezTo>
                  <a:pt x="927100" y="1990725"/>
                  <a:pt x="928960" y="1980655"/>
                  <a:pt x="933450" y="1971675"/>
                </a:cubicBezTo>
                <a:cubicBezTo>
                  <a:pt x="938570" y="1961436"/>
                  <a:pt x="947851" y="1953561"/>
                  <a:pt x="952500" y="1943100"/>
                </a:cubicBezTo>
                <a:cubicBezTo>
                  <a:pt x="960655" y="1924750"/>
                  <a:pt x="962570" y="1903911"/>
                  <a:pt x="971550" y="1885950"/>
                </a:cubicBezTo>
                <a:cubicBezTo>
                  <a:pt x="993641" y="1841768"/>
                  <a:pt x="989750" y="1856438"/>
                  <a:pt x="1000125" y="1809750"/>
                </a:cubicBezTo>
                <a:cubicBezTo>
                  <a:pt x="1003637" y="1793946"/>
                  <a:pt x="1005723" y="1777831"/>
                  <a:pt x="1009650" y="1762125"/>
                </a:cubicBezTo>
                <a:cubicBezTo>
                  <a:pt x="1012085" y="1752385"/>
                  <a:pt x="1016740" y="1743290"/>
                  <a:pt x="1019175" y="1733550"/>
                </a:cubicBezTo>
                <a:cubicBezTo>
                  <a:pt x="1023102" y="1717844"/>
                  <a:pt x="1025188" y="1701729"/>
                  <a:pt x="1028700" y="1685925"/>
                </a:cubicBezTo>
                <a:cubicBezTo>
                  <a:pt x="1031540" y="1673146"/>
                  <a:pt x="1036073" y="1660738"/>
                  <a:pt x="1038225" y="1647825"/>
                </a:cubicBezTo>
                <a:cubicBezTo>
                  <a:pt x="1045607" y="1603535"/>
                  <a:pt x="1057275" y="1514475"/>
                  <a:pt x="1057275" y="1514475"/>
                </a:cubicBezTo>
                <a:cubicBezTo>
                  <a:pt x="1054100" y="1349375"/>
                  <a:pt x="1053441" y="1184207"/>
                  <a:pt x="1047750" y="1019175"/>
                </a:cubicBezTo>
                <a:cubicBezTo>
                  <a:pt x="1046270" y="976257"/>
                  <a:pt x="1032535" y="944955"/>
                  <a:pt x="1019175" y="904875"/>
                </a:cubicBezTo>
                <a:cubicBezTo>
                  <a:pt x="1006030" y="865440"/>
                  <a:pt x="1015219" y="884654"/>
                  <a:pt x="990600" y="847725"/>
                </a:cubicBezTo>
                <a:cubicBezTo>
                  <a:pt x="987548" y="835518"/>
                  <a:pt x="978382" y="794715"/>
                  <a:pt x="971550" y="781050"/>
                </a:cubicBezTo>
                <a:cubicBezTo>
                  <a:pt x="966430" y="770811"/>
                  <a:pt x="957149" y="762936"/>
                  <a:pt x="952500" y="752475"/>
                </a:cubicBezTo>
                <a:cubicBezTo>
                  <a:pt x="944345" y="734125"/>
                  <a:pt x="944589" y="712033"/>
                  <a:pt x="933450" y="695325"/>
                </a:cubicBezTo>
                <a:cubicBezTo>
                  <a:pt x="927100" y="685800"/>
                  <a:pt x="919520" y="676989"/>
                  <a:pt x="914400" y="666750"/>
                </a:cubicBezTo>
                <a:cubicBezTo>
                  <a:pt x="909910" y="657770"/>
                  <a:pt x="909751" y="646952"/>
                  <a:pt x="904875" y="638175"/>
                </a:cubicBezTo>
                <a:cubicBezTo>
                  <a:pt x="893756" y="618161"/>
                  <a:pt x="879475" y="600075"/>
                  <a:pt x="866775" y="581025"/>
                </a:cubicBezTo>
                <a:cubicBezTo>
                  <a:pt x="860425" y="571500"/>
                  <a:pt x="855820" y="560545"/>
                  <a:pt x="847725" y="552450"/>
                </a:cubicBezTo>
                <a:cubicBezTo>
                  <a:pt x="838200" y="542925"/>
                  <a:pt x="827420" y="534508"/>
                  <a:pt x="819150" y="523875"/>
                </a:cubicBezTo>
                <a:cubicBezTo>
                  <a:pt x="805094" y="505803"/>
                  <a:pt x="800100" y="479425"/>
                  <a:pt x="781050" y="466725"/>
                </a:cubicBezTo>
                <a:cubicBezTo>
                  <a:pt x="688149" y="404791"/>
                  <a:pt x="832520" y="501802"/>
                  <a:pt x="714375" y="419100"/>
                </a:cubicBezTo>
                <a:cubicBezTo>
                  <a:pt x="695618" y="405970"/>
                  <a:pt x="673414" y="397189"/>
                  <a:pt x="657225" y="381000"/>
                </a:cubicBezTo>
                <a:cubicBezTo>
                  <a:pt x="647700" y="371475"/>
                  <a:pt x="638998" y="361049"/>
                  <a:pt x="628650" y="352425"/>
                </a:cubicBezTo>
                <a:cubicBezTo>
                  <a:pt x="619856" y="345096"/>
                  <a:pt x="609390" y="340029"/>
                  <a:pt x="600075" y="333375"/>
                </a:cubicBezTo>
                <a:cubicBezTo>
                  <a:pt x="587157" y="324148"/>
                  <a:pt x="574980" y="313904"/>
                  <a:pt x="561975" y="304800"/>
                </a:cubicBezTo>
                <a:cubicBezTo>
                  <a:pt x="502426" y="263116"/>
                  <a:pt x="523934" y="273070"/>
                  <a:pt x="476250" y="257175"/>
                </a:cubicBezTo>
                <a:cubicBezTo>
                  <a:pt x="412834" y="193759"/>
                  <a:pt x="481131" y="253537"/>
                  <a:pt x="419100" y="219075"/>
                </a:cubicBezTo>
                <a:cubicBezTo>
                  <a:pt x="399086" y="207956"/>
                  <a:pt x="381000" y="193675"/>
                  <a:pt x="361950" y="180975"/>
                </a:cubicBezTo>
                <a:lnTo>
                  <a:pt x="304800" y="142875"/>
                </a:lnTo>
                <a:cubicBezTo>
                  <a:pt x="295275" y="136525"/>
                  <a:pt x="287085" y="127445"/>
                  <a:pt x="276225" y="123825"/>
                </a:cubicBezTo>
                <a:cubicBezTo>
                  <a:pt x="257175" y="117475"/>
                  <a:pt x="235783" y="115914"/>
                  <a:pt x="219075" y="104775"/>
                </a:cubicBezTo>
                <a:cubicBezTo>
                  <a:pt x="209550" y="98425"/>
                  <a:pt x="200961" y="90374"/>
                  <a:pt x="190500" y="85725"/>
                </a:cubicBezTo>
                <a:cubicBezTo>
                  <a:pt x="172150" y="77570"/>
                  <a:pt x="152400" y="73025"/>
                  <a:pt x="133350" y="66675"/>
                </a:cubicBezTo>
                <a:cubicBezTo>
                  <a:pt x="123825" y="63500"/>
                  <a:pt x="113129" y="62719"/>
                  <a:pt x="104775" y="57150"/>
                </a:cubicBezTo>
                <a:cubicBezTo>
                  <a:pt x="95250" y="50800"/>
                  <a:pt x="86661" y="42749"/>
                  <a:pt x="76200" y="38100"/>
                </a:cubicBezTo>
                <a:cubicBezTo>
                  <a:pt x="-2603" y="3076"/>
                  <a:pt x="39123" y="39123"/>
                  <a:pt x="0" y="0"/>
                </a:cubicBezTo>
              </a:path>
            </a:pathLst>
          </a:custGeom>
          <a:noFill/>
          <a:ln w="41275" cap="flat" cmpd="sng">
            <a:solidFill>
              <a:srgbClr val="BD4B4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19" name="Google Shape;519;p31"/>
          <p:cNvSpPr/>
          <p:nvPr/>
        </p:nvSpPr>
        <p:spPr>
          <a:xfrm>
            <a:off x="9372601" y="2162176"/>
            <a:ext cx="1057275" cy="2333625"/>
          </a:xfrm>
          <a:custGeom>
            <a:avLst/>
            <a:gdLst/>
            <a:ahLst/>
            <a:cxnLst/>
            <a:rect l="l" t="t" r="r" b="b"/>
            <a:pathLst>
              <a:path w="1057275" h="2333625" extrusionOk="0">
                <a:moveTo>
                  <a:pt x="419100" y="2333625"/>
                </a:moveTo>
                <a:cubicBezTo>
                  <a:pt x="434975" y="2330450"/>
                  <a:pt x="451019" y="2328027"/>
                  <a:pt x="466725" y="2324100"/>
                </a:cubicBezTo>
                <a:cubicBezTo>
                  <a:pt x="476465" y="2321665"/>
                  <a:pt x="485455" y="2316544"/>
                  <a:pt x="495300" y="2314575"/>
                </a:cubicBezTo>
                <a:cubicBezTo>
                  <a:pt x="585235" y="2296588"/>
                  <a:pt x="534189" y="2314350"/>
                  <a:pt x="600075" y="2295525"/>
                </a:cubicBezTo>
                <a:cubicBezTo>
                  <a:pt x="609729" y="2292767"/>
                  <a:pt x="619670" y="2290490"/>
                  <a:pt x="628650" y="2286000"/>
                </a:cubicBezTo>
                <a:cubicBezTo>
                  <a:pt x="638889" y="2280880"/>
                  <a:pt x="646986" y="2272070"/>
                  <a:pt x="657225" y="2266950"/>
                </a:cubicBezTo>
                <a:cubicBezTo>
                  <a:pt x="666205" y="2262460"/>
                  <a:pt x="677023" y="2262301"/>
                  <a:pt x="685800" y="2257425"/>
                </a:cubicBezTo>
                <a:cubicBezTo>
                  <a:pt x="705814" y="2246306"/>
                  <a:pt x="742950" y="2219325"/>
                  <a:pt x="742950" y="2219325"/>
                </a:cubicBezTo>
                <a:cubicBezTo>
                  <a:pt x="777875" y="2166938"/>
                  <a:pt x="742950" y="2211387"/>
                  <a:pt x="790575" y="2171700"/>
                </a:cubicBezTo>
                <a:cubicBezTo>
                  <a:pt x="836111" y="2133754"/>
                  <a:pt x="804143" y="2155418"/>
                  <a:pt x="838200" y="2114550"/>
                </a:cubicBezTo>
                <a:cubicBezTo>
                  <a:pt x="846824" y="2104202"/>
                  <a:pt x="858505" y="2096608"/>
                  <a:pt x="866775" y="2085975"/>
                </a:cubicBezTo>
                <a:cubicBezTo>
                  <a:pt x="880831" y="2067903"/>
                  <a:pt x="892175" y="2047875"/>
                  <a:pt x="904875" y="2028825"/>
                </a:cubicBezTo>
                <a:cubicBezTo>
                  <a:pt x="911225" y="2019300"/>
                  <a:pt x="920305" y="2011110"/>
                  <a:pt x="923925" y="2000250"/>
                </a:cubicBezTo>
                <a:cubicBezTo>
                  <a:pt x="927100" y="1990725"/>
                  <a:pt x="928960" y="1980655"/>
                  <a:pt x="933450" y="1971675"/>
                </a:cubicBezTo>
                <a:cubicBezTo>
                  <a:pt x="938570" y="1961436"/>
                  <a:pt x="947851" y="1953561"/>
                  <a:pt x="952500" y="1943100"/>
                </a:cubicBezTo>
                <a:cubicBezTo>
                  <a:pt x="960655" y="1924750"/>
                  <a:pt x="962570" y="1903911"/>
                  <a:pt x="971550" y="1885950"/>
                </a:cubicBezTo>
                <a:cubicBezTo>
                  <a:pt x="993641" y="1841768"/>
                  <a:pt x="989750" y="1856438"/>
                  <a:pt x="1000125" y="1809750"/>
                </a:cubicBezTo>
                <a:cubicBezTo>
                  <a:pt x="1003637" y="1793946"/>
                  <a:pt x="1005723" y="1777831"/>
                  <a:pt x="1009650" y="1762125"/>
                </a:cubicBezTo>
                <a:cubicBezTo>
                  <a:pt x="1012085" y="1752385"/>
                  <a:pt x="1016740" y="1743290"/>
                  <a:pt x="1019175" y="1733550"/>
                </a:cubicBezTo>
                <a:cubicBezTo>
                  <a:pt x="1023102" y="1717844"/>
                  <a:pt x="1025188" y="1701729"/>
                  <a:pt x="1028700" y="1685925"/>
                </a:cubicBezTo>
                <a:cubicBezTo>
                  <a:pt x="1031540" y="1673146"/>
                  <a:pt x="1036073" y="1660738"/>
                  <a:pt x="1038225" y="1647825"/>
                </a:cubicBezTo>
                <a:cubicBezTo>
                  <a:pt x="1045607" y="1603535"/>
                  <a:pt x="1057275" y="1514475"/>
                  <a:pt x="1057275" y="1514475"/>
                </a:cubicBezTo>
                <a:cubicBezTo>
                  <a:pt x="1054100" y="1349375"/>
                  <a:pt x="1053441" y="1184207"/>
                  <a:pt x="1047750" y="1019175"/>
                </a:cubicBezTo>
                <a:cubicBezTo>
                  <a:pt x="1046270" y="976257"/>
                  <a:pt x="1032535" y="944955"/>
                  <a:pt x="1019175" y="904875"/>
                </a:cubicBezTo>
                <a:cubicBezTo>
                  <a:pt x="1006030" y="865440"/>
                  <a:pt x="1015219" y="884654"/>
                  <a:pt x="990600" y="847725"/>
                </a:cubicBezTo>
                <a:cubicBezTo>
                  <a:pt x="987548" y="835518"/>
                  <a:pt x="978382" y="794715"/>
                  <a:pt x="971550" y="781050"/>
                </a:cubicBezTo>
                <a:cubicBezTo>
                  <a:pt x="966430" y="770811"/>
                  <a:pt x="957149" y="762936"/>
                  <a:pt x="952500" y="752475"/>
                </a:cubicBezTo>
                <a:cubicBezTo>
                  <a:pt x="944345" y="734125"/>
                  <a:pt x="944589" y="712033"/>
                  <a:pt x="933450" y="695325"/>
                </a:cubicBezTo>
                <a:cubicBezTo>
                  <a:pt x="927100" y="685800"/>
                  <a:pt x="919520" y="676989"/>
                  <a:pt x="914400" y="666750"/>
                </a:cubicBezTo>
                <a:cubicBezTo>
                  <a:pt x="909910" y="657770"/>
                  <a:pt x="909751" y="646952"/>
                  <a:pt x="904875" y="638175"/>
                </a:cubicBezTo>
                <a:cubicBezTo>
                  <a:pt x="893756" y="618161"/>
                  <a:pt x="879475" y="600075"/>
                  <a:pt x="866775" y="581025"/>
                </a:cubicBezTo>
                <a:cubicBezTo>
                  <a:pt x="860425" y="571500"/>
                  <a:pt x="855820" y="560545"/>
                  <a:pt x="847725" y="552450"/>
                </a:cubicBezTo>
                <a:cubicBezTo>
                  <a:pt x="838200" y="542925"/>
                  <a:pt x="827420" y="534508"/>
                  <a:pt x="819150" y="523875"/>
                </a:cubicBezTo>
                <a:cubicBezTo>
                  <a:pt x="805094" y="505803"/>
                  <a:pt x="800100" y="479425"/>
                  <a:pt x="781050" y="466725"/>
                </a:cubicBezTo>
                <a:cubicBezTo>
                  <a:pt x="688149" y="404791"/>
                  <a:pt x="832520" y="501802"/>
                  <a:pt x="714375" y="419100"/>
                </a:cubicBezTo>
                <a:cubicBezTo>
                  <a:pt x="695618" y="405970"/>
                  <a:pt x="673414" y="397189"/>
                  <a:pt x="657225" y="381000"/>
                </a:cubicBezTo>
                <a:cubicBezTo>
                  <a:pt x="647700" y="371475"/>
                  <a:pt x="638998" y="361049"/>
                  <a:pt x="628650" y="352425"/>
                </a:cubicBezTo>
                <a:cubicBezTo>
                  <a:pt x="619856" y="345096"/>
                  <a:pt x="609390" y="340029"/>
                  <a:pt x="600075" y="333375"/>
                </a:cubicBezTo>
                <a:cubicBezTo>
                  <a:pt x="587157" y="324148"/>
                  <a:pt x="574980" y="313904"/>
                  <a:pt x="561975" y="304800"/>
                </a:cubicBezTo>
                <a:cubicBezTo>
                  <a:pt x="502426" y="263116"/>
                  <a:pt x="523934" y="273070"/>
                  <a:pt x="476250" y="257175"/>
                </a:cubicBezTo>
                <a:cubicBezTo>
                  <a:pt x="412834" y="193759"/>
                  <a:pt x="481131" y="253537"/>
                  <a:pt x="419100" y="219075"/>
                </a:cubicBezTo>
                <a:cubicBezTo>
                  <a:pt x="399086" y="207956"/>
                  <a:pt x="381000" y="193675"/>
                  <a:pt x="361950" y="180975"/>
                </a:cubicBezTo>
                <a:lnTo>
                  <a:pt x="304800" y="142875"/>
                </a:lnTo>
                <a:cubicBezTo>
                  <a:pt x="295275" y="136525"/>
                  <a:pt x="287085" y="127445"/>
                  <a:pt x="276225" y="123825"/>
                </a:cubicBezTo>
                <a:cubicBezTo>
                  <a:pt x="257175" y="117475"/>
                  <a:pt x="235783" y="115914"/>
                  <a:pt x="219075" y="104775"/>
                </a:cubicBezTo>
                <a:cubicBezTo>
                  <a:pt x="209550" y="98425"/>
                  <a:pt x="200961" y="90374"/>
                  <a:pt x="190500" y="85725"/>
                </a:cubicBezTo>
                <a:cubicBezTo>
                  <a:pt x="172150" y="77570"/>
                  <a:pt x="152400" y="73025"/>
                  <a:pt x="133350" y="66675"/>
                </a:cubicBezTo>
                <a:cubicBezTo>
                  <a:pt x="123825" y="63500"/>
                  <a:pt x="113129" y="62719"/>
                  <a:pt x="104775" y="57150"/>
                </a:cubicBezTo>
                <a:cubicBezTo>
                  <a:pt x="95250" y="50800"/>
                  <a:pt x="86661" y="42749"/>
                  <a:pt x="76200" y="38100"/>
                </a:cubicBezTo>
                <a:cubicBezTo>
                  <a:pt x="-2603" y="3076"/>
                  <a:pt x="39123" y="39123"/>
                  <a:pt x="0" y="0"/>
                </a:cubicBezTo>
              </a:path>
            </a:pathLst>
          </a:custGeom>
          <a:noFill/>
          <a:ln w="41275" cap="flat" cmpd="sng">
            <a:solidFill>
              <a:srgbClr val="BD4B4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20" name="Google Shape;520;p31"/>
          <p:cNvSpPr/>
          <p:nvPr/>
        </p:nvSpPr>
        <p:spPr>
          <a:xfrm>
            <a:off x="5519936" y="5126880"/>
            <a:ext cx="1008112" cy="318344"/>
          </a:xfrm>
          <a:prstGeom prst="roundRect">
            <a:avLst>
              <a:gd name="adj" fmla="val 16667"/>
            </a:avLst>
          </a:prstGeom>
          <a:solidFill>
            <a:srgbClr val="B7CCE4"/>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800">
                <a:solidFill>
                  <a:srgbClr val="000000"/>
                </a:solidFill>
                <a:latin typeface="Calibri"/>
                <a:ea typeface="Calibri"/>
                <a:cs typeface="Calibri"/>
                <a:sym typeface="Calibri"/>
              </a:rPr>
              <a:t>Higgs</a:t>
            </a:r>
            <a:endParaRPr sz="1800">
              <a:solidFill>
                <a:srgbClr val="000000"/>
              </a:solidFill>
              <a:latin typeface="Calibri"/>
              <a:ea typeface="Calibri"/>
              <a:cs typeface="Calibri"/>
              <a:sym typeface="Calibri"/>
            </a:endParaRPr>
          </a:p>
        </p:txBody>
      </p:sp>
      <p:sp>
        <p:nvSpPr>
          <p:cNvPr id="521" name="Google Shape;521;p31"/>
          <p:cNvSpPr/>
          <p:nvPr/>
        </p:nvSpPr>
        <p:spPr>
          <a:xfrm>
            <a:off x="1681733" y="1181524"/>
            <a:ext cx="2359336" cy="3171646"/>
          </a:xfrm>
          <a:prstGeom prst="roundRect">
            <a:avLst>
              <a:gd name="adj" fmla="val 5925"/>
            </a:avLst>
          </a:prstGeom>
          <a:solidFill>
            <a:srgbClr val="E5DFEC"/>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600" b="1" i="0" u="none" strike="noStrike" cap="none">
                <a:solidFill>
                  <a:schemeClr val="dk1"/>
                </a:solidFill>
                <a:latin typeface="Calibri"/>
                <a:ea typeface="Calibri"/>
                <a:cs typeface="Calibri"/>
                <a:sym typeface="Calibri"/>
              </a:rPr>
              <a:t>¿Y todo esto hay que saber? </a:t>
            </a:r>
            <a:r>
              <a:rPr lang="es-ES" sz="1600" b="0" i="0" u="none" strike="noStrike" cap="none">
                <a:solidFill>
                  <a:schemeClr val="dk1"/>
                </a:solidFill>
                <a:latin typeface="Calibri"/>
                <a:ea typeface="Calibri"/>
                <a:cs typeface="Calibri"/>
                <a:sym typeface="Calibri"/>
              </a:rPr>
              <a:t>No sería necesario, pero sí que hay aspectos que puede ser importante tratarlos. Por ejemplo, el protón y el neutrón NO son partículas fundamentales. Se puede dejar puerta abierta para exponer que hay cosas más allá…</a:t>
            </a:r>
            <a:endParaRPr/>
          </a:p>
        </p:txBody>
      </p:sp>
      <p:sp>
        <p:nvSpPr>
          <p:cNvPr id="522" name="Google Shape;522;p31"/>
          <p:cNvSpPr/>
          <p:nvPr/>
        </p:nvSpPr>
        <p:spPr>
          <a:xfrm>
            <a:off x="1757934" y="900080"/>
            <a:ext cx="2283135" cy="281444"/>
          </a:xfrm>
          <a:prstGeom prst="roundRect">
            <a:avLst>
              <a:gd name="adj" fmla="val 5925"/>
            </a:avLst>
          </a:prstGeom>
          <a:solidFill>
            <a:srgbClr val="E5DFEC"/>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Reflexiones didácticas</a:t>
            </a:r>
            <a:endParaRPr/>
          </a:p>
        </p:txBody>
      </p:sp>
      <p:sp>
        <p:nvSpPr>
          <p:cNvPr id="523" name="Google Shape;523;p31"/>
          <p:cNvSpPr/>
          <p:nvPr/>
        </p:nvSpPr>
        <p:spPr>
          <a:xfrm>
            <a:off x="8731003" y="6181719"/>
            <a:ext cx="1910469" cy="634752"/>
          </a:xfrm>
          <a:prstGeom prst="roundRect">
            <a:avLst>
              <a:gd name="adj" fmla="val 5925"/>
            </a:avLst>
          </a:prstGeom>
          <a:solidFill>
            <a:srgbClr val="E5DFEC"/>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600" b="1" i="0" u="none" strike="noStrike" cap="none">
                <a:solidFill>
                  <a:schemeClr val="dk1"/>
                </a:solidFill>
                <a:latin typeface="Calibri"/>
                <a:ea typeface="Calibri"/>
                <a:cs typeface="Calibri"/>
                <a:sym typeface="Calibri"/>
              </a:rPr>
              <a:t>Y esas cosas más allá, se recogen en…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32"/>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530" name="Google Shape;530;p32"/>
          <p:cNvSpPr/>
          <p:nvPr/>
        </p:nvSpPr>
        <p:spPr>
          <a:xfrm>
            <a:off x="1769614" y="828935"/>
            <a:ext cx="4326387" cy="504056"/>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EL MODELO ESTÁNDAR DE PARTÍCULAS</a:t>
            </a:r>
            <a:endParaRPr/>
          </a:p>
        </p:txBody>
      </p:sp>
      <p:grpSp>
        <p:nvGrpSpPr>
          <p:cNvPr id="531" name="Google Shape;531;p32"/>
          <p:cNvGrpSpPr/>
          <p:nvPr/>
        </p:nvGrpSpPr>
        <p:grpSpPr>
          <a:xfrm>
            <a:off x="3215680" y="1451298"/>
            <a:ext cx="7272808" cy="5286909"/>
            <a:chOff x="-711730" y="-151655"/>
            <a:chExt cx="7272808" cy="5287394"/>
          </a:xfrm>
        </p:grpSpPr>
        <p:sp>
          <p:nvSpPr>
            <p:cNvPr id="532" name="Google Shape;532;p32"/>
            <p:cNvSpPr txBox="1"/>
            <p:nvPr/>
          </p:nvSpPr>
          <p:spPr>
            <a:xfrm>
              <a:off x="2382171" y="4951056"/>
              <a:ext cx="4178907" cy="184683"/>
            </a:xfrm>
            <a:prstGeom prst="rect">
              <a:avLst/>
            </a:prstGeom>
            <a:solidFill>
              <a:srgbClr val="FFFFFF"/>
            </a:solidFill>
            <a:ln>
              <a:noFill/>
            </a:ln>
          </p:spPr>
          <p:txBody>
            <a:bodyPr spcFirstLastPara="1" wrap="square" lIns="0" tIns="0" rIns="0" bIns="0" anchor="t" anchorCtr="0">
              <a:spAutoFit/>
            </a:bodyPr>
            <a:lstStyle/>
            <a:p>
              <a:pPr marL="0" marR="0" lvl="0" indent="0" algn="l" rtl="0">
                <a:spcBef>
                  <a:spcPts val="0"/>
                </a:spcBef>
                <a:spcAft>
                  <a:spcPts val="0"/>
                </a:spcAft>
                <a:buNone/>
              </a:pPr>
              <a:r>
                <a:rPr lang="es-ES" sz="1200" i="1">
                  <a:solidFill>
                    <a:schemeClr val="dk1"/>
                  </a:solidFill>
                  <a:latin typeface="Arial"/>
                  <a:ea typeface="Arial"/>
                  <a:cs typeface="Arial"/>
                  <a:sym typeface="Arial"/>
                </a:rPr>
                <a:t>Modelo Estándar de partículas. Extraído de: </a:t>
              </a:r>
              <a:r>
                <a:rPr lang="es-ES" sz="1200" i="1" u="sng">
                  <a:solidFill>
                    <a:srgbClr val="0000FF"/>
                  </a:solidFill>
                  <a:latin typeface="Arial"/>
                  <a:ea typeface="Arial"/>
                  <a:cs typeface="Arial"/>
                  <a:sym typeface="Arial"/>
                  <a:hlinkClick r:id="rId3">
                    <a:extLst>
                      <a:ext uri="{A12FA001-AC4F-418D-AE19-62706E023703}">
                        <ahyp:hlinkClr xmlns:ahyp="http://schemas.microsoft.com/office/drawing/2018/hyperlinkcolor" val="tx"/>
                      </a:ext>
                    </a:extLst>
                  </a:hlinkClick>
                </a:rPr>
                <a:t>CERN</a:t>
              </a:r>
              <a:endParaRPr sz="1200" i="1">
                <a:solidFill>
                  <a:schemeClr val="dk1"/>
                </a:solidFill>
                <a:latin typeface="Times New Roman"/>
                <a:ea typeface="Times New Roman"/>
                <a:cs typeface="Times New Roman"/>
                <a:sym typeface="Times New Roman"/>
              </a:endParaRPr>
            </a:p>
          </p:txBody>
        </p:sp>
        <p:pic>
          <p:nvPicPr>
            <p:cNvPr id="533" name="Google Shape;533;p32"/>
            <p:cNvPicPr preferRelativeResize="0"/>
            <p:nvPr/>
          </p:nvPicPr>
          <p:blipFill rotWithShape="1">
            <a:blip r:embed="rId4">
              <a:alphaModFix/>
            </a:blip>
            <a:srcRect/>
            <a:stretch/>
          </p:blipFill>
          <p:spPr>
            <a:xfrm>
              <a:off x="-711730" y="-151655"/>
              <a:ext cx="6912768" cy="4981699"/>
            </a:xfrm>
            <a:prstGeom prst="rect">
              <a:avLst/>
            </a:prstGeom>
            <a:noFill/>
            <a:ln>
              <a:noFill/>
            </a:ln>
          </p:spPr>
        </p:pic>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33"/>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540" name="Google Shape;540;p33"/>
          <p:cNvSpPr/>
          <p:nvPr/>
        </p:nvSpPr>
        <p:spPr>
          <a:xfrm>
            <a:off x="1769614" y="828935"/>
            <a:ext cx="4326387" cy="504056"/>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EL MODELO ESTÁNDAR DE PARTÍCULAS</a:t>
            </a:r>
            <a:endParaRPr/>
          </a:p>
        </p:txBody>
      </p:sp>
      <p:pic>
        <p:nvPicPr>
          <p:cNvPr id="541" name="Google Shape;541;p33" descr="Modelo estándar de la física de partículas - Wikipedia, la enciclopedia  libre"/>
          <p:cNvPicPr preferRelativeResize="0"/>
          <p:nvPr/>
        </p:nvPicPr>
        <p:blipFill rotWithShape="1">
          <a:blip r:embed="rId3">
            <a:alphaModFix/>
          </a:blip>
          <a:srcRect/>
          <a:stretch/>
        </p:blipFill>
        <p:spPr>
          <a:xfrm>
            <a:off x="1946241" y="2403987"/>
            <a:ext cx="8147248" cy="2096582"/>
          </a:xfrm>
          <a:prstGeom prst="rect">
            <a:avLst/>
          </a:prstGeom>
          <a:noFill/>
          <a:ln>
            <a:noFill/>
          </a:ln>
        </p:spPr>
      </p:pic>
      <p:sp>
        <p:nvSpPr>
          <p:cNvPr id="542" name="Google Shape;542;p33"/>
          <p:cNvSpPr/>
          <p:nvPr/>
        </p:nvSpPr>
        <p:spPr>
          <a:xfrm>
            <a:off x="1524000" y="1493662"/>
            <a:ext cx="5194920" cy="540060"/>
          </a:xfrm>
          <a:prstGeom prst="roundRect">
            <a:avLst>
              <a:gd name="adj" fmla="val 5925"/>
            </a:avLst>
          </a:prstGeom>
          <a:noFill/>
          <a:ln>
            <a:noFill/>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Y otra forma de representarlo…</a:t>
            </a:r>
            <a:endParaRPr/>
          </a:p>
        </p:txBody>
      </p:sp>
      <p:sp>
        <p:nvSpPr>
          <p:cNvPr id="543" name="Google Shape;543;p33"/>
          <p:cNvSpPr/>
          <p:nvPr/>
        </p:nvSpPr>
        <p:spPr>
          <a:xfrm>
            <a:off x="5735960" y="6257714"/>
            <a:ext cx="5194920" cy="540060"/>
          </a:xfrm>
          <a:prstGeom prst="roundRect">
            <a:avLst>
              <a:gd name="adj" fmla="val 5925"/>
            </a:avLst>
          </a:prstGeom>
          <a:noFill/>
          <a:ln>
            <a:noFill/>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Aunque mejor quedarnos con la otra forma…</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34"/>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550" name="Google Shape;550;p34"/>
          <p:cNvSpPr/>
          <p:nvPr/>
        </p:nvSpPr>
        <p:spPr>
          <a:xfrm>
            <a:off x="1769614" y="828935"/>
            <a:ext cx="4326387" cy="504056"/>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EL MODELO ESTÁNDAR DE PARTÍCULAS</a:t>
            </a:r>
            <a:endParaRPr/>
          </a:p>
        </p:txBody>
      </p:sp>
      <p:grpSp>
        <p:nvGrpSpPr>
          <p:cNvPr id="551" name="Google Shape;551;p34"/>
          <p:cNvGrpSpPr/>
          <p:nvPr/>
        </p:nvGrpSpPr>
        <p:grpSpPr>
          <a:xfrm>
            <a:off x="3215680" y="1451298"/>
            <a:ext cx="7272808" cy="5286909"/>
            <a:chOff x="-711730" y="-151655"/>
            <a:chExt cx="7272808" cy="5287394"/>
          </a:xfrm>
        </p:grpSpPr>
        <p:sp>
          <p:nvSpPr>
            <p:cNvPr id="552" name="Google Shape;552;p34"/>
            <p:cNvSpPr txBox="1"/>
            <p:nvPr/>
          </p:nvSpPr>
          <p:spPr>
            <a:xfrm>
              <a:off x="2382171" y="4951056"/>
              <a:ext cx="4178907" cy="184683"/>
            </a:xfrm>
            <a:prstGeom prst="rect">
              <a:avLst/>
            </a:prstGeom>
            <a:solidFill>
              <a:srgbClr val="FFFFFF"/>
            </a:solidFill>
            <a:ln>
              <a:noFill/>
            </a:ln>
          </p:spPr>
          <p:txBody>
            <a:bodyPr spcFirstLastPara="1" wrap="square" lIns="0" tIns="0" rIns="0" bIns="0" anchor="t" anchorCtr="0">
              <a:spAutoFit/>
            </a:bodyPr>
            <a:lstStyle/>
            <a:p>
              <a:pPr marL="0" marR="0" lvl="0" indent="0" algn="l" rtl="0">
                <a:spcBef>
                  <a:spcPts val="0"/>
                </a:spcBef>
                <a:spcAft>
                  <a:spcPts val="0"/>
                </a:spcAft>
                <a:buNone/>
              </a:pPr>
              <a:r>
                <a:rPr lang="es-ES" sz="1200" i="1">
                  <a:solidFill>
                    <a:schemeClr val="dk1"/>
                  </a:solidFill>
                  <a:latin typeface="Arial"/>
                  <a:ea typeface="Arial"/>
                  <a:cs typeface="Arial"/>
                  <a:sym typeface="Arial"/>
                </a:rPr>
                <a:t>Modelo Estándar de partículas. Extraído de: </a:t>
              </a:r>
              <a:r>
                <a:rPr lang="es-ES" sz="1200" i="1" u="sng">
                  <a:solidFill>
                    <a:srgbClr val="0000FF"/>
                  </a:solidFill>
                  <a:latin typeface="Arial"/>
                  <a:ea typeface="Arial"/>
                  <a:cs typeface="Arial"/>
                  <a:sym typeface="Arial"/>
                  <a:hlinkClick r:id="rId3">
                    <a:extLst>
                      <a:ext uri="{A12FA001-AC4F-418D-AE19-62706E023703}">
                        <ahyp:hlinkClr xmlns:ahyp="http://schemas.microsoft.com/office/drawing/2018/hyperlinkcolor" val="tx"/>
                      </a:ext>
                    </a:extLst>
                  </a:hlinkClick>
                </a:rPr>
                <a:t>CERN</a:t>
              </a:r>
              <a:endParaRPr sz="1200" i="1">
                <a:solidFill>
                  <a:schemeClr val="dk1"/>
                </a:solidFill>
                <a:latin typeface="Times New Roman"/>
                <a:ea typeface="Times New Roman"/>
                <a:cs typeface="Times New Roman"/>
                <a:sym typeface="Times New Roman"/>
              </a:endParaRPr>
            </a:p>
          </p:txBody>
        </p:sp>
        <p:pic>
          <p:nvPicPr>
            <p:cNvPr id="553" name="Google Shape;553;p34"/>
            <p:cNvPicPr preferRelativeResize="0"/>
            <p:nvPr/>
          </p:nvPicPr>
          <p:blipFill rotWithShape="1">
            <a:blip r:embed="rId4">
              <a:alphaModFix/>
            </a:blip>
            <a:srcRect/>
            <a:stretch/>
          </p:blipFill>
          <p:spPr>
            <a:xfrm>
              <a:off x="-711730" y="-151655"/>
              <a:ext cx="6912768" cy="4981699"/>
            </a:xfrm>
            <a:prstGeom prst="rect">
              <a:avLst/>
            </a:prstGeom>
            <a:noFill/>
            <a:ln>
              <a:noFill/>
            </a:ln>
          </p:spPr>
        </p:pic>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35"/>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560" name="Google Shape;560;p35"/>
          <p:cNvSpPr/>
          <p:nvPr/>
        </p:nvSpPr>
        <p:spPr>
          <a:xfrm>
            <a:off x="1769614" y="828935"/>
            <a:ext cx="4326387" cy="504056"/>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EL MODELO ESTÁNDAR DE PARTÍCULAS</a:t>
            </a:r>
            <a:endParaRPr/>
          </a:p>
        </p:txBody>
      </p:sp>
      <p:grpSp>
        <p:nvGrpSpPr>
          <p:cNvPr id="561" name="Google Shape;561;p35"/>
          <p:cNvGrpSpPr/>
          <p:nvPr/>
        </p:nvGrpSpPr>
        <p:grpSpPr>
          <a:xfrm>
            <a:off x="3143672" y="1443682"/>
            <a:ext cx="7272808" cy="5286909"/>
            <a:chOff x="-711730" y="-151655"/>
            <a:chExt cx="7272808" cy="5287394"/>
          </a:xfrm>
        </p:grpSpPr>
        <p:sp>
          <p:nvSpPr>
            <p:cNvPr id="562" name="Google Shape;562;p35"/>
            <p:cNvSpPr txBox="1"/>
            <p:nvPr/>
          </p:nvSpPr>
          <p:spPr>
            <a:xfrm>
              <a:off x="2382171" y="4951056"/>
              <a:ext cx="4178907" cy="184683"/>
            </a:xfrm>
            <a:prstGeom prst="rect">
              <a:avLst/>
            </a:prstGeom>
            <a:solidFill>
              <a:srgbClr val="FFFFFF"/>
            </a:solidFill>
            <a:ln>
              <a:noFill/>
            </a:ln>
          </p:spPr>
          <p:txBody>
            <a:bodyPr spcFirstLastPara="1" wrap="square" lIns="0" tIns="0" rIns="0" bIns="0" anchor="t" anchorCtr="0">
              <a:spAutoFit/>
            </a:bodyPr>
            <a:lstStyle/>
            <a:p>
              <a:pPr marL="0" marR="0" lvl="0" indent="0" algn="l" rtl="0">
                <a:spcBef>
                  <a:spcPts val="0"/>
                </a:spcBef>
                <a:spcAft>
                  <a:spcPts val="0"/>
                </a:spcAft>
                <a:buNone/>
              </a:pPr>
              <a:r>
                <a:rPr lang="es-ES" sz="1200" i="1">
                  <a:solidFill>
                    <a:schemeClr val="dk1"/>
                  </a:solidFill>
                  <a:latin typeface="Arial"/>
                  <a:ea typeface="Arial"/>
                  <a:cs typeface="Arial"/>
                  <a:sym typeface="Arial"/>
                </a:rPr>
                <a:t>Modelo Estándar de partículas. Extraído de: </a:t>
              </a:r>
              <a:r>
                <a:rPr lang="es-ES" sz="1200" i="1" u="sng">
                  <a:solidFill>
                    <a:srgbClr val="0000FF"/>
                  </a:solidFill>
                  <a:latin typeface="Arial"/>
                  <a:ea typeface="Arial"/>
                  <a:cs typeface="Arial"/>
                  <a:sym typeface="Arial"/>
                  <a:hlinkClick r:id="rId3">
                    <a:extLst>
                      <a:ext uri="{A12FA001-AC4F-418D-AE19-62706E023703}">
                        <ahyp:hlinkClr xmlns:ahyp="http://schemas.microsoft.com/office/drawing/2018/hyperlinkcolor" val="tx"/>
                      </a:ext>
                    </a:extLst>
                  </a:hlinkClick>
                </a:rPr>
                <a:t>CERN</a:t>
              </a:r>
              <a:endParaRPr sz="1200" i="1">
                <a:solidFill>
                  <a:schemeClr val="dk1"/>
                </a:solidFill>
                <a:latin typeface="Times New Roman"/>
                <a:ea typeface="Times New Roman"/>
                <a:cs typeface="Times New Roman"/>
                <a:sym typeface="Times New Roman"/>
              </a:endParaRPr>
            </a:p>
          </p:txBody>
        </p:sp>
        <p:pic>
          <p:nvPicPr>
            <p:cNvPr id="563" name="Google Shape;563;p35"/>
            <p:cNvPicPr preferRelativeResize="0"/>
            <p:nvPr/>
          </p:nvPicPr>
          <p:blipFill rotWithShape="1">
            <a:blip r:embed="rId4">
              <a:alphaModFix/>
            </a:blip>
            <a:srcRect/>
            <a:stretch/>
          </p:blipFill>
          <p:spPr>
            <a:xfrm>
              <a:off x="-711730" y="-151655"/>
              <a:ext cx="6912768" cy="4981699"/>
            </a:xfrm>
            <a:prstGeom prst="rect">
              <a:avLst/>
            </a:prstGeom>
            <a:noFill/>
            <a:ln>
              <a:noFill/>
            </a:ln>
          </p:spPr>
        </p:pic>
      </p:grpSp>
      <p:sp>
        <p:nvSpPr>
          <p:cNvPr id="564" name="Google Shape;564;p35"/>
          <p:cNvSpPr/>
          <p:nvPr/>
        </p:nvSpPr>
        <p:spPr>
          <a:xfrm>
            <a:off x="3719736" y="1332991"/>
            <a:ext cx="1152128" cy="3690496"/>
          </a:xfrm>
          <a:prstGeom prst="ellipse">
            <a:avLst/>
          </a:prstGeom>
          <a:solidFill>
            <a:schemeClr val="accent1">
              <a:alpha val="37647"/>
            </a:schemeClr>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5" name="Google Shape;565;p35"/>
          <p:cNvSpPr/>
          <p:nvPr/>
        </p:nvSpPr>
        <p:spPr>
          <a:xfrm>
            <a:off x="6456040" y="1443681"/>
            <a:ext cx="2808312" cy="4981242"/>
          </a:xfrm>
          <a:prstGeom prst="ellipse">
            <a:avLst/>
          </a:prstGeom>
          <a:solidFill>
            <a:srgbClr val="E5B8B7">
              <a:alpha val="37647"/>
            </a:srgbClr>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6" name="Google Shape;566;p35"/>
          <p:cNvSpPr/>
          <p:nvPr/>
        </p:nvSpPr>
        <p:spPr>
          <a:xfrm>
            <a:off x="7795592" y="2242135"/>
            <a:ext cx="288032" cy="1872208"/>
          </a:xfrm>
          <a:prstGeom prst="roundRect">
            <a:avLst>
              <a:gd name="adj" fmla="val 16667"/>
            </a:avLst>
          </a:prstGeom>
          <a:solidFill>
            <a:schemeClr val="accent4">
              <a:alpha val="42745"/>
            </a:schemeClr>
          </a:solidFill>
          <a:ln w="25400" cap="flat" cmpd="sng">
            <a:solidFill>
              <a:schemeClr val="accent4">
                <a:alpha val="98823"/>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7" name="Google Shape;567;p35"/>
          <p:cNvSpPr/>
          <p:nvPr/>
        </p:nvSpPr>
        <p:spPr>
          <a:xfrm>
            <a:off x="8328248" y="3645025"/>
            <a:ext cx="280628" cy="1333415"/>
          </a:xfrm>
          <a:prstGeom prst="roundRect">
            <a:avLst>
              <a:gd name="adj" fmla="val 16667"/>
            </a:avLst>
          </a:prstGeom>
          <a:solidFill>
            <a:schemeClr val="accent4">
              <a:alpha val="42745"/>
            </a:schemeClr>
          </a:solidFill>
          <a:ln w="25400" cap="flat" cmpd="sng">
            <a:solidFill>
              <a:schemeClr val="accent4">
                <a:alpha val="98823"/>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8" name="Google Shape;568;p35"/>
          <p:cNvSpPr/>
          <p:nvPr/>
        </p:nvSpPr>
        <p:spPr>
          <a:xfrm>
            <a:off x="8724292" y="4725145"/>
            <a:ext cx="324036" cy="1261407"/>
          </a:xfrm>
          <a:prstGeom prst="roundRect">
            <a:avLst>
              <a:gd name="adj" fmla="val 16667"/>
            </a:avLst>
          </a:prstGeom>
          <a:solidFill>
            <a:schemeClr val="accent4">
              <a:alpha val="42745"/>
            </a:schemeClr>
          </a:solidFill>
          <a:ln w="25400" cap="flat" cmpd="sng">
            <a:solidFill>
              <a:schemeClr val="accent4">
                <a:alpha val="98823"/>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9" name="Google Shape;569;p35"/>
          <p:cNvSpPr/>
          <p:nvPr/>
        </p:nvSpPr>
        <p:spPr>
          <a:xfrm>
            <a:off x="9048328" y="5049294"/>
            <a:ext cx="806388" cy="774719"/>
          </a:xfrm>
          <a:prstGeom prst="roundRect">
            <a:avLst>
              <a:gd name="adj" fmla="val 16667"/>
            </a:avLst>
          </a:prstGeom>
          <a:solidFill>
            <a:schemeClr val="accent6">
              <a:alpha val="42745"/>
            </a:schemeClr>
          </a:solidFill>
          <a:ln w="25400" cap="flat" cmpd="sng">
            <a:solidFill>
              <a:schemeClr val="accent6">
                <a:alpha val="98823"/>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0" name="Google Shape;570;p35"/>
          <p:cNvSpPr/>
          <p:nvPr/>
        </p:nvSpPr>
        <p:spPr>
          <a:xfrm>
            <a:off x="9815264" y="4766095"/>
            <a:ext cx="356592" cy="1234199"/>
          </a:xfrm>
          <a:prstGeom prst="roundRect">
            <a:avLst>
              <a:gd name="adj" fmla="val 16667"/>
            </a:avLst>
          </a:prstGeom>
          <a:solidFill>
            <a:schemeClr val="accent4">
              <a:alpha val="42745"/>
            </a:schemeClr>
          </a:solidFill>
          <a:ln w="25400" cap="flat" cmpd="sng">
            <a:solidFill>
              <a:schemeClr val="accent4">
                <a:alpha val="98823"/>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1" name="Google Shape;571;p35"/>
          <p:cNvSpPr/>
          <p:nvPr/>
        </p:nvSpPr>
        <p:spPr>
          <a:xfrm>
            <a:off x="8048510" y="2788970"/>
            <a:ext cx="969649" cy="910389"/>
          </a:xfrm>
          <a:prstGeom prst="ellipse">
            <a:avLst/>
          </a:prstGeom>
          <a:solidFill>
            <a:schemeClr val="dk1">
              <a:alpha val="13725"/>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2" name="Google Shape;572;p35"/>
          <p:cNvSpPr/>
          <p:nvPr/>
        </p:nvSpPr>
        <p:spPr>
          <a:xfrm>
            <a:off x="3830208" y="4981458"/>
            <a:ext cx="969649" cy="910389"/>
          </a:xfrm>
          <a:prstGeom prst="ellipse">
            <a:avLst/>
          </a:prstGeom>
          <a:solidFill>
            <a:schemeClr val="accent5">
              <a:alpha val="13725"/>
            </a:schemeClr>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4"/>
                                        </p:tgtEl>
                                        <p:attrNameLst>
                                          <p:attrName>style.visibility</p:attrName>
                                        </p:attrNameLst>
                                      </p:cBhvr>
                                      <p:to>
                                        <p:strVal val="visible"/>
                                      </p:to>
                                    </p:set>
                                    <p:animEffect transition="in" filter="fade">
                                      <p:cBhvr>
                                        <p:cTn id="7" dur="500"/>
                                        <p:tgtEl>
                                          <p:spTgt spid="56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6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6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68"/>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7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65"/>
                                        </p:tgtEl>
                                        <p:attrNameLst>
                                          <p:attrName>style.visibility</p:attrName>
                                        </p:attrNameLst>
                                      </p:cBhvr>
                                      <p:to>
                                        <p:strVal val="visible"/>
                                      </p:to>
                                    </p:set>
                                    <p:animEffect transition="in" filter="fade">
                                      <p:cBhvr>
                                        <p:cTn id="22" dur="500"/>
                                        <p:tgtEl>
                                          <p:spTgt spid="56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71"/>
                                        </p:tgtEl>
                                        <p:attrNameLst>
                                          <p:attrName>style.visibility</p:attrName>
                                        </p:attrNameLst>
                                      </p:cBhvr>
                                      <p:to>
                                        <p:strVal val="visible"/>
                                      </p:to>
                                    </p:set>
                                    <p:animEffect transition="in" filter="fade">
                                      <p:cBhvr>
                                        <p:cTn id="31" dur="500"/>
                                        <p:tgtEl>
                                          <p:spTgt spid="57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72"/>
                                        </p:tgtEl>
                                        <p:attrNameLst>
                                          <p:attrName>style.visibility</p:attrName>
                                        </p:attrNameLst>
                                      </p:cBhvr>
                                      <p:to>
                                        <p:strVal val="visible"/>
                                      </p:to>
                                    </p:set>
                                    <p:animEffect transition="in" filter="fade">
                                      <p:cBhvr>
                                        <p:cTn id="36" dur="500"/>
                                        <p:tgtEl>
                                          <p:spTgt spid="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36"/>
          <p:cNvSpPr txBox="1"/>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marR="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sz="3000" b="1">
              <a:solidFill>
                <a:schemeClr val="lt1"/>
              </a:solidFill>
              <a:latin typeface="Arial"/>
              <a:ea typeface="Arial"/>
              <a:cs typeface="Arial"/>
              <a:sym typeface="Arial"/>
            </a:endParaRPr>
          </a:p>
        </p:txBody>
      </p:sp>
      <p:sp>
        <p:nvSpPr>
          <p:cNvPr id="579" name="Google Shape;579;p36"/>
          <p:cNvSpPr/>
          <p:nvPr/>
        </p:nvSpPr>
        <p:spPr>
          <a:xfrm>
            <a:off x="1769614" y="828935"/>
            <a:ext cx="4326387" cy="504056"/>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Volvamos a las escalas…</a:t>
            </a:r>
            <a:endParaRPr/>
          </a:p>
        </p:txBody>
      </p:sp>
      <p:pic>
        <p:nvPicPr>
          <p:cNvPr id="580" name="Google Shape;580;p36"/>
          <p:cNvPicPr preferRelativeResize="0"/>
          <p:nvPr/>
        </p:nvPicPr>
        <p:blipFill rotWithShape="1">
          <a:blip r:embed="rId3">
            <a:alphaModFix/>
          </a:blip>
          <a:srcRect/>
          <a:stretch/>
        </p:blipFill>
        <p:spPr>
          <a:xfrm>
            <a:off x="1769613" y="1469230"/>
            <a:ext cx="8285244" cy="4680520"/>
          </a:xfrm>
          <a:prstGeom prst="rect">
            <a:avLst/>
          </a:prstGeom>
          <a:noFill/>
          <a:ln>
            <a:noFill/>
          </a:ln>
        </p:spPr>
      </p:pic>
      <p:sp>
        <p:nvSpPr>
          <p:cNvPr id="581" name="Google Shape;581;p36"/>
          <p:cNvSpPr/>
          <p:nvPr/>
        </p:nvSpPr>
        <p:spPr>
          <a:xfrm>
            <a:off x="4295800" y="5878753"/>
            <a:ext cx="4690864" cy="814472"/>
          </a:xfrm>
          <a:prstGeom prst="roundRect">
            <a:avLst>
              <a:gd name="adj" fmla="val 5925"/>
            </a:avLst>
          </a:prstGeom>
          <a:solidFill>
            <a:srgbClr val="E5DFEC"/>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RECURSO </a:t>
            </a:r>
            <a:r>
              <a:rPr lang="es-ES" sz="1800" b="0" i="0" u="none" strike="noStrike" cap="none">
                <a:solidFill>
                  <a:schemeClr val="dk1"/>
                </a:solidFill>
                <a:latin typeface="Calibri"/>
                <a:ea typeface="Calibri"/>
                <a:cs typeface="Calibri"/>
                <a:sym typeface="Calibri"/>
              </a:rPr>
              <a:t>(otra vez)</a:t>
            </a:r>
            <a:endParaRPr/>
          </a:p>
          <a:p>
            <a:pPr marL="0" marR="0" lvl="1" indent="0" algn="ctr" rtl="0">
              <a:spcBef>
                <a:spcPts val="0"/>
              </a:spcBef>
              <a:spcAft>
                <a:spcPts val="0"/>
              </a:spcAft>
              <a:buNone/>
            </a:pPr>
            <a:r>
              <a:rPr lang="es-ES" sz="18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https://htwins.net/scale2/</a:t>
            </a:r>
            <a:endParaRPr sz="18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0"/>
                                        </p:tgtEl>
                                        <p:attrNameLst>
                                          <p:attrName>style.visibility</p:attrName>
                                        </p:attrNameLst>
                                      </p:cBhvr>
                                      <p:to>
                                        <p:strVal val="visible"/>
                                      </p:to>
                                    </p:set>
                                    <p:animEffect transition="in" filter="fade">
                                      <p:cBhvr>
                                        <p:cTn id="7" dur="2500"/>
                                        <p:tgtEl>
                                          <p:spTgt spid="58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37"/>
          <p:cNvSpPr txBox="1"/>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marR="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sz="3000" b="1">
              <a:solidFill>
                <a:schemeClr val="lt1"/>
              </a:solidFill>
              <a:latin typeface="Arial"/>
              <a:ea typeface="Arial"/>
              <a:cs typeface="Arial"/>
              <a:sym typeface="Arial"/>
            </a:endParaRPr>
          </a:p>
        </p:txBody>
      </p:sp>
      <p:sp>
        <p:nvSpPr>
          <p:cNvPr id="588" name="Google Shape;588;p37"/>
          <p:cNvSpPr/>
          <p:nvPr/>
        </p:nvSpPr>
        <p:spPr>
          <a:xfrm>
            <a:off x="1624676" y="792844"/>
            <a:ext cx="4137205" cy="1288723"/>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l" rtl="0">
              <a:spcBef>
                <a:spcPts val="0"/>
              </a:spcBef>
              <a:spcAft>
                <a:spcPts val="0"/>
              </a:spcAft>
              <a:buNone/>
            </a:pPr>
            <a:r>
              <a:rPr lang="es-ES" sz="1800" b="0" i="0" u="none" strike="noStrike" cap="none">
                <a:solidFill>
                  <a:schemeClr val="dk1"/>
                </a:solidFill>
                <a:latin typeface="Calibri"/>
                <a:ea typeface="Calibri"/>
                <a:cs typeface="Calibri"/>
                <a:sym typeface="Calibri"/>
              </a:rPr>
              <a:t>En 1964, se propuso la idea de los..</a:t>
            </a:r>
            <a:endParaRPr/>
          </a:p>
          <a:p>
            <a:pPr marL="285750" marR="0" lvl="1" indent="-285750" algn="l" rtl="0">
              <a:spcBef>
                <a:spcPts val="0"/>
              </a:spcBef>
              <a:spcAft>
                <a:spcPts val="0"/>
              </a:spcAft>
              <a:buClr>
                <a:schemeClr val="dk1"/>
              </a:buClr>
              <a:buSzPts val="1800"/>
              <a:buFont typeface="Calibri"/>
              <a:buChar char="-"/>
            </a:pPr>
            <a:r>
              <a:rPr lang="es-ES" sz="1800" b="0" i="0" u="none" strike="noStrike" cap="none">
                <a:solidFill>
                  <a:schemeClr val="dk1"/>
                </a:solidFill>
                <a:latin typeface="Calibri"/>
                <a:ea typeface="Calibri"/>
                <a:cs typeface="Calibri"/>
                <a:sym typeface="Calibri"/>
              </a:rPr>
              <a:t>“ACES” nombre dado por Zweig</a:t>
            </a:r>
            <a:endParaRPr sz="1800" b="0" i="0" u="none" strike="noStrike" cap="none">
              <a:solidFill>
                <a:schemeClr val="dk1"/>
              </a:solidFill>
              <a:latin typeface="Calibri"/>
              <a:ea typeface="Calibri"/>
              <a:cs typeface="Calibri"/>
              <a:sym typeface="Calibri"/>
            </a:endParaRPr>
          </a:p>
          <a:p>
            <a:pPr marL="285750" marR="0" lvl="1" indent="-285750" algn="l" rtl="0">
              <a:spcBef>
                <a:spcPts val="0"/>
              </a:spcBef>
              <a:spcAft>
                <a:spcPts val="0"/>
              </a:spcAft>
              <a:buClr>
                <a:schemeClr val="dk1"/>
              </a:buClr>
              <a:buSzPts val="1800"/>
              <a:buFont typeface="Calibri"/>
              <a:buChar char="-"/>
            </a:pPr>
            <a:r>
              <a:rPr lang="es-ES" sz="1800" b="0" i="0" u="none" strike="noStrike" cap="none">
                <a:solidFill>
                  <a:schemeClr val="dk1"/>
                </a:solidFill>
                <a:latin typeface="Calibri"/>
                <a:ea typeface="Calibri"/>
                <a:cs typeface="Calibri"/>
                <a:sym typeface="Calibri"/>
              </a:rPr>
              <a:t>“Quarks” nombre dado por Gell-mann</a:t>
            </a:r>
            <a:endParaRPr sz="1800" b="0" i="0" u="none" strike="noStrike" cap="none">
              <a:solidFill>
                <a:schemeClr val="dk1"/>
              </a:solidFill>
              <a:latin typeface="Calibri"/>
              <a:ea typeface="Calibri"/>
              <a:cs typeface="Calibri"/>
              <a:sym typeface="Calibri"/>
            </a:endParaRPr>
          </a:p>
        </p:txBody>
      </p:sp>
      <p:sp>
        <p:nvSpPr>
          <p:cNvPr id="589" name="Google Shape;589;p37"/>
          <p:cNvSpPr/>
          <p:nvPr/>
        </p:nvSpPr>
        <p:spPr>
          <a:xfrm>
            <a:off x="7921979" y="792844"/>
            <a:ext cx="2705097" cy="1564277"/>
          </a:xfrm>
          <a:prstGeom prst="cloud">
            <a:avLst/>
          </a:prstGeom>
          <a:solidFill>
            <a:srgbClr val="DAE5F1"/>
          </a:solidFill>
          <a:ln w="25400" cap="flat" cmpd="sng">
            <a:solidFill>
              <a:schemeClr val="accent1"/>
            </a:solidFill>
            <a:prstDash val="solid"/>
            <a:round/>
            <a:headEnd type="none" w="sm" len="sm"/>
            <a:tailEnd type="none" w="sm" len="sm"/>
          </a:ln>
        </p:spPr>
        <p:txBody>
          <a:bodyPr spcFirstLastPara="1" wrap="square" lIns="180000" tIns="0" rIns="0" bIns="0" anchor="t" anchorCtr="1">
            <a:normAutofit/>
          </a:bodyPr>
          <a:lstStyle/>
          <a:p>
            <a:pPr marL="0" marR="0" lvl="1" indent="0" algn="l" rtl="0">
              <a:spcBef>
                <a:spcPts val="0"/>
              </a:spcBef>
              <a:spcAft>
                <a:spcPts val="0"/>
              </a:spcAft>
              <a:buNone/>
            </a:pPr>
            <a:r>
              <a:rPr lang="es-ES" sz="1400" b="0" i="0" u="none" strike="noStrike" cap="none">
                <a:solidFill>
                  <a:schemeClr val="dk1"/>
                </a:solidFill>
                <a:latin typeface="Calibri"/>
                <a:ea typeface="Calibri"/>
                <a:cs typeface="Calibri"/>
                <a:sym typeface="Calibri"/>
              </a:rPr>
              <a:t>“Three </a:t>
            </a:r>
            <a:r>
              <a:rPr lang="es-ES" sz="1400" b="1" i="0" u="none" strike="noStrike" cap="none">
                <a:solidFill>
                  <a:schemeClr val="dk1"/>
                </a:solidFill>
                <a:latin typeface="Calibri"/>
                <a:ea typeface="Calibri"/>
                <a:cs typeface="Calibri"/>
                <a:sym typeface="Calibri"/>
              </a:rPr>
              <a:t>quarks</a:t>
            </a:r>
            <a:r>
              <a:rPr lang="es-ES" sz="1400" b="0" i="0" u="none" strike="noStrike" cap="none">
                <a:solidFill>
                  <a:schemeClr val="dk1"/>
                </a:solidFill>
                <a:latin typeface="Calibri"/>
                <a:ea typeface="Calibri"/>
                <a:cs typeface="Calibri"/>
                <a:sym typeface="Calibri"/>
              </a:rPr>
              <a:t> for Muster” del libro </a:t>
            </a:r>
            <a:r>
              <a:rPr lang="es-ES" sz="1400" b="0" i="1" u="none" strike="noStrike" cap="none">
                <a:solidFill>
                  <a:schemeClr val="dk1"/>
                </a:solidFill>
                <a:latin typeface="Calibri"/>
                <a:ea typeface="Calibri"/>
                <a:cs typeface="Calibri"/>
                <a:sym typeface="Calibri"/>
              </a:rPr>
              <a:t>Finnegans Wake </a:t>
            </a:r>
            <a:r>
              <a:rPr lang="es-ES" sz="1400" b="0" i="0" u="none" strike="noStrike" cap="none">
                <a:solidFill>
                  <a:schemeClr val="dk1"/>
                </a:solidFill>
                <a:latin typeface="Calibri"/>
                <a:ea typeface="Calibri"/>
                <a:cs typeface="Calibri"/>
                <a:sym typeface="Calibri"/>
              </a:rPr>
              <a:t>de James Joyce (1939) </a:t>
            </a:r>
            <a:endParaRPr sz="1400" b="0" i="0" u="none" strike="noStrike" cap="none">
              <a:solidFill>
                <a:schemeClr val="dk1"/>
              </a:solidFill>
              <a:latin typeface="Calibri"/>
              <a:ea typeface="Calibri"/>
              <a:cs typeface="Calibri"/>
              <a:sym typeface="Calibri"/>
            </a:endParaRPr>
          </a:p>
        </p:txBody>
      </p:sp>
      <p:grpSp>
        <p:nvGrpSpPr>
          <p:cNvPr id="590" name="Google Shape;590;p37"/>
          <p:cNvGrpSpPr/>
          <p:nvPr/>
        </p:nvGrpSpPr>
        <p:grpSpPr>
          <a:xfrm>
            <a:off x="5742152" y="764705"/>
            <a:ext cx="2065989" cy="1639669"/>
            <a:chOff x="4345630" y="867066"/>
            <a:chExt cx="2065989" cy="1639669"/>
          </a:xfrm>
        </p:grpSpPr>
        <p:pic>
          <p:nvPicPr>
            <p:cNvPr id="591" name="Google Shape;591;p37"/>
            <p:cNvPicPr preferRelativeResize="0"/>
            <p:nvPr/>
          </p:nvPicPr>
          <p:blipFill rotWithShape="1">
            <a:blip r:embed="rId3">
              <a:alphaModFix/>
            </a:blip>
            <a:srcRect t="5207"/>
            <a:stretch/>
          </p:blipFill>
          <p:spPr>
            <a:xfrm>
              <a:off x="4472958" y="867066"/>
              <a:ext cx="1938661" cy="1310987"/>
            </a:xfrm>
            <a:prstGeom prst="rect">
              <a:avLst/>
            </a:prstGeom>
            <a:noFill/>
            <a:ln>
              <a:noFill/>
            </a:ln>
          </p:spPr>
        </p:pic>
        <p:sp>
          <p:nvSpPr>
            <p:cNvPr id="592" name="Google Shape;592;p37"/>
            <p:cNvSpPr/>
            <p:nvPr/>
          </p:nvSpPr>
          <p:spPr>
            <a:xfrm>
              <a:off x="5601410" y="1952737"/>
              <a:ext cx="72814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a:solidFill>
                    <a:schemeClr val="dk1"/>
                  </a:solidFill>
                  <a:latin typeface="Calibri"/>
                  <a:ea typeface="Calibri"/>
                  <a:cs typeface="Calibri"/>
                  <a:sym typeface="Calibri"/>
                </a:rPr>
                <a:t>Zweig</a:t>
              </a:r>
              <a:endParaRPr sz="1800">
                <a:solidFill>
                  <a:schemeClr val="dk1"/>
                </a:solidFill>
                <a:latin typeface="Calibri"/>
                <a:ea typeface="Calibri"/>
                <a:cs typeface="Calibri"/>
                <a:sym typeface="Calibri"/>
              </a:endParaRPr>
            </a:p>
          </p:txBody>
        </p:sp>
        <p:sp>
          <p:nvSpPr>
            <p:cNvPr id="593" name="Google Shape;593;p37"/>
            <p:cNvSpPr/>
            <p:nvPr/>
          </p:nvSpPr>
          <p:spPr>
            <a:xfrm>
              <a:off x="4345630" y="2137403"/>
              <a:ext cx="117371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a:solidFill>
                    <a:schemeClr val="dk1"/>
                  </a:solidFill>
                  <a:latin typeface="Calibri"/>
                  <a:ea typeface="Calibri"/>
                  <a:cs typeface="Calibri"/>
                  <a:sym typeface="Calibri"/>
                </a:rPr>
                <a:t>Gell-Mann</a:t>
              </a:r>
              <a:endParaRPr/>
            </a:p>
          </p:txBody>
        </p:sp>
      </p:grpSp>
      <p:sp>
        <p:nvSpPr>
          <p:cNvPr id="594" name="Google Shape;594;p37"/>
          <p:cNvSpPr/>
          <p:nvPr/>
        </p:nvSpPr>
        <p:spPr>
          <a:xfrm>
            <a:off x="1624676" y="2461368"/>
            <a:ext cx="4903372" cy="1064962"/>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l" rtl="0">
              <a:spcBef>
                <a:spcPts val="0"/>
              </a:spcBef>
              <a:spcAft>
                <a:spcPts val="0"/>
              </a:spcAft>
              <a:buNone/>
            </a:pPr>
            <a:r>
              <a:rPr lang="es-ES" sz="1800" b="0" i="0" u="none" strike="noStrike" cap="none">
                <a:solidFill>
                  <a:schemeClr val="dk1"/>
                </a:solidFill>
                <a:latin typeface="Calibri"/>
                <a:ea typeface="Calibri"/>
                <a:cs typeface="Calibri"/>
                <a:sym typeface="Calibri"/>
              </a:rPr>
              <a:t>La propuesta consistía en partículas elementales con cargas no enteras, y con características diferentes (“personalidades” o “sabores”)</a:t>
            </a:r>
            <a:endParaRPr/>
          </a:p>
        </p:txBody>
      </p:sp>
      <p:grpSp>
        <p:nvGrpSpPr>
          <p:cNvPr id="595" name="Google Shape;595;p37"/>
          <p:cNvGrpSpPr/>
          <p:nvPr/>
        </p:nvGrpSpPr>
        <p:grpSpPr>
          <a:xfrm>
            <a:off x="1604946" y="3852749"/>
            <a:ext cx="2690854" cy="2168539"/>
            <a:chOff x="80946" y="3852748"/>
            <a:chExt cx="2690854" cy="2168539"/>
          </a:xfrm>
        </p:grpSpPr>
        <p:sp>
          <p:nvSpPr>
            <p:cNvPr id="596" name="Google Shape;596;p37"/>
            <p:cNvSpPr/>
            <p:nvPr/>
          </p:nvSpPr>
          <p:spPr>
            <a:xfrm>
              <a:off x="80946" y="3852748"/>
              <a:ext cx="2690854" cy="2168539"/>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1" indent="0" algn="l" rtl="0">
                <a:spcBef>
                  <a:spcPts val="0"/>
                </a:spcBef>
                <a:spcAft>
                  <a:spcPts val="0"/>
                </a:spcAft>
                <a:buNone/>
              </a:pPr>
              <a:r>
                <a:rPr lang="es-ES" sz="1800" b="0" i="0" u="none" strike="noStrike" cap="none">
                  <a:solidFill>
                    <a:schemeClr val="dk1"/>
                  </a:solidFill>
                  <a:latin typeface="Calibri"/>
                  <a:ea typeface="Calibri"/>
                  <a:cs typeface="Calibri"/>
                  <a:sym typeface="Calibri"/>
                </a:rPr>
                <a:t>Entonces, sabiendo que…</a:t>
              </a:r>
              <a:endParaRPr/>
            </a:p>
            <a:p>
              <a:pPr marL="0" marR="0" lvl="1"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1"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1"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1"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1" indent="0" algn="l" rtl="0">
                <a:spcBef>
                  <a:spcPts val="0"/>
                </a:spcBef>
                <a:spcAft>
                  <a:spcPts val="0"/>
                </a:spcAft>
                <a:buNone/>
              </a:pPr>
              <a:r>
                <a:rPr lang="es-ES" sz="1800" b="0" i="0" u="none" strike="noStrike" cap="none">
                  <a:solidFill>
                    <a:schemeClr val="dk1"/>
                  </a:solidFill>
                  <a:latin typeface="Calibri"/>
                  <a:ea typeface="Calibri"/>
                  <a:cs typeface="Calibri"/>
                  <a:sym typeface="Calibri"/>
                </a:rPr>
                <a:t>¿cómo se podría formar un protón o un neutrón? </a:t>
              </a:r>
              <a:endParaRPr/>
            </a:p>
          </p:txBody>
        </p:sp>
        <p:grpSp>
          <p:nvGrpSpPr>
            <p:cNvPr id="597" name="Google Shape;597;p37"/>
            <p:cNvGrpSpPr/>
            <p:nvPr/>
          </p:nvGrpSpPr>
          <p:grpSpPr>
            <a:xfrm>
              <a:off x="323529" y="4306183"/>
              <a:ext cx="2016224" cy="923017"/>
              <a:chOff x="207717" y="3775309"/>
              <a:chExt cx="2120591" cy="1046947"/>
            </a:xfrm>
          </p:grpSpPr>
          <p:pic>
            <p:nvPicPr>
              <p:cNvPr id="598" name="Google Shape;598;p37"/>
              <p:cNvPicPr preferRelativeResize="0"/>
              <p:nvPr/>
            </p:nvPicPr>
            <p:blipFill rotWithShape="1">
              <a:blip r:embed="rId4">
                <a:alphaModFix/>
              </a:blip>
              <a:srcRect l="21436" t="32166"/>
              <a:stretch/>
            </p:blipFill>
            <p:spPr>
              <a:xfrm>
                <a:off x="827584" y="3871435"/>
                <a:ext cx="1500724" cy="868572"/>
              </a:xfrm>
              <a:prstGeom prst="rect">
                <a:avLst/>
              </a:prstGeom>
              <a:noFill/>
              <a:ln>
                <a:noFill/>
              </a:ln>
            </p:spPr>
          </p:pic>
          <p:pic>
            <p:nvPicPr>
              <p:cNvPr id="599" name="Google Shape;599;p37"/>
              <p:cNvPicPr preferRelativeResize="0"/>
              <p:nvPr/>
            </p:nvPicPr>
            <p:blipFill rotWithShape="1">
              <a:blip r:embed="rId5">
                <a:alphaModFix/>
              </a:blip>
              <a:srcRect/>
              <a:stretch/>
            </p:blipFill>
            <p:spPr>
              <a:xfrm>
                <a:off x="207717" y="3775309"/>
                <a:ext cx="498965" cy="522173"/>
              </a:xfrm>
              <a:prstGeom prst="rect">
                <a:avLst/>
              </a:prstGeom>
              <a:noFill/>
              <a:ln>
                <a:noFill/>
              </a:ln>
            </p:spPr>
          </p:pic>
          <p:pic>
            <p:nvPicPr>
              <p:cNvPr id="600" name="Google Shape;600;p37"/>
              <p:cNvPicPr preferRelativeResize="0"/>
              <p:nvPr/>
            </p:nvPicPr>
            <p:blipFill rotWithShape="1">
              <a:blip r:embed="rId6">
                <a:alphaModFix/>
              </a:blip>
              <a:srcRect/>
              <a:stretch/>
            </p:blipFill>
            <p:spPr>
              <a:xfrm>
                <a:off x="238196" y="4305721"/>
                <a:ext cx="468486" cy="516535"/>
              </a:xfrm>
              <a:prstGeom prst="rect">
                <a:avLst/>
              </a:prstGeom>
              <a:noFill/>
              <a:ln>
                <a:noFill/>
              </a:ln>
            </p:spPr>
          </p:pic>
        </p:grpSp>
      </p:grpSp>
      <p:grpSp>
        <p:nvGrpSpPr>
          <p:cNvPr id="601" name="Google Shape;601;p37"/>
          <p:cNvGrpSpPr/>
          <p:nvPr/>
        </p:nvGrpSpPr>
        <p:grpSpPr>
          <a:xfrm>
            <a:off x="4976396" y="3679142"/>
            <a:ext cx="4596854" cy="2701879"/>
            <a:chOff x="3452396" y="3679141"/>
            <a:chExt cx="4596854" cy="2701879"/>
          </a:xfrm>
        </p:grpSpPr>
        <p:pic>
          <p:nvPicPr>
            <p:cNvPr id="602" name="Google Shape;602;p37"/>
            <p:cNvPicPr preferRelativeResize="0"/>
            <p:nvPr/>
          </p:nvPicPr>
          <p:blipFill rotWithShape="1">
            <a:blip r:embed="rId7">
              <a:alphaModFix/>
            </a:blip>
            <a:srcRect/>
            <a:stretch/>
          </p:blipFill>
          <p:spPr>
            <a:xfrm>
              <a:off x="3452396" y="3679141"/>
              <a:ext cx="4008670" cy="2250028"/>
            </a:xfrm>
            <a:prstGeom prst="rect">
              <a:avLst/>
            </a:prstGeom>
            <a:noFill/>
            <a:ln>
              <a:noFill/>
            </a:ln>
          </p:spPr>
        </p:pic>
        <p:grpSp>
          <p:nvGrpSpPr>
            <p:cNvPr id="603" name="Google Shape;603;p37"/>
            <p:cNvGrpSpPr/>
            <p:nvPr/>
          </p:nvGrpSpPr>
          <p:grpSpPr>
            <a:xfrm>
              <a:off x="3747517" y="5929169"/>
              <a:ext cx="4301733" cy="451851"/>
              <a:chOff x="3747517" y="5929169"/>
              <a:chExt cx="4301733" cy="451851"/>
            </a:xfrm>
          </p:grpSpPr>
          <p:pic>
            <p:nvPicPr>
              <p:cNvPr id="604" name="Google Shape;604;p37"/>
              <p:cNvPicPr preferRelativeResize="0"/>
              <p:nvPr/>
            </p:nvPicPr>
            <p:blipFill rotWithShape="1">
              <a:blip r:embed="rId8">
                <a:alphaModFix/>
              </a:blip>
              <a:srcRect/>
              <a:stretch/>
            </p:blipFill>
            <p:spPr>
              <a:xfrm>
                <a:off x="3747517" y="5929169"/>
                <a:ext cx="980726" cy="430776"/>
              </a:xfrm>
              <a:prstGeom prst="rect">
                <a:avLst/>
              </a:prstGeom>
              <a:noFill/>
              <a:ln>
                <a:noFill/>
              </a:ln>
            </p:spPr>
          </p:pic>
          <p:pic>
            <p:nvPicPr>
              <p:cNvPr id="605" name="Google Shape;605;p37"/>
              <p:cNvPicPr preferRelativeResize="0"/>
              <p:nvPr/>
            </p:nvPicPr>
            <p:blipFill rotWithShape="1">
              <a:blip r:embed="rId9">
                <a:alphaModFix/>
              </a:blip>
              <a:srcRect t="24954"/>
              <a:stretch/>
            </p:blipFill>
            <p:spPr>
              <a:xfrm>
                <a:off x="5652120" y="5949279"/>
                <a:ext cx="2397130" cy="431741"/>
              </a:xfrm>
              <a:prstGeom prst="rect">
                <a:avLst/>
              </a:prstGeom>
              <a:noFill/>
              <a:ln>
                <a:noFill/>
              </a:ln>
            </p:spPr>
          </p:pic>
        </p:grpSp>
      </p:grpSp>
      <p:sp>
        <p:nvSpPr>
          <p:cNvPr id="606" name="Google Shape;606;p37"/>
          <p:cNvSpPr/>
          <p:nvPr/>
        </p:nvSpPr>
        <p:spPr>
          <a:xfrm>
            <a:off x="7726080" y="3134458"/>
            <a:ext cx="2435865" cy="251943"/>
          </a:xfrm>
          <a:prstGeom prst="roundRect">
            <a:avLst>
              <a:gd name="adj" fmla="val 5925"/>
            </a:avLst>
          </a:prstGeom>
          <a:noFill/>
          <a:ln>
            <a:noFill/>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¿y quién mantiene unidos a los quarks? </a:t>
            </a:r>
            <a:endParaRPr/>
          </a:p>
        </p:txBody>
      </p:sp>
      <p:pic>
        <p:nvPicPr>
          <p:cNvPr id="607" name="Google Shape;607;p37"/>
          <p:cNvPicPr preferRelativeResize="0"/>
          <p:nvPr/>
        </p:nvPicPr>
        <p:blipFill rotWithShape="1">
          <a:blip r:embed="rId10">
            <a:alphaModFix/>
          </a:blip>
          <a:srcRect/>
          <a:stretch/>
        </p:blipFill>
        <p:spPr>
          <a:xfrm>
            <a:off x="5467374" y="729033"/>
            <a:ext cx="690375" cy="663822"/>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0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38"/>
          <p:cNvSpPr txBox="1"/>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marR="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sz="3000" b="1">
              <a:solidFill>
                <a:schemeClr val="lt1"/>
              </a:solidFill>
              <a:latin typeface="Arial"/>
              <a:ea typeface="Arial"/>
              <a:cs typeface="Arial"/>
              <a:sym typeface="Arial"/>
            </a:endParaRPr>
          </a:p>
        </p:txBody>
      </p:sp>
      <p:sp>
        <p:nvSpPr>
          <p:cNvPr id="614" name="Google Shape;614;p38"/>
          <p:cNvSpPr/>
          <p:nvPr/>
        </p:nvSpPr>
        <p:spPr>
          <a:xfrm>
            <a:off x="1624676" y="792844"/>
            <a:ext cx="4137205" cy="1288723"/>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l" rtl="0">
              <a:spcBef>
                <a:spcPts val="0"/>
              </a:spcBef>
              <a:spcAft>
                <a:spcPts val="0"/>
              </a:spcAft>
              <a:buNone/>
            </a:pPr>
            <a:r>
              <a:rPr lang="es-ES" sz="1800" b="0" i="0" u="none" strike="noStrike" cap="none">
                <a:solidFill>
                  <a:schemeClr val="dk1"/>
                </a:solidFill>
                <a:latin typeface="Calibri"/>
                <a:ea typeface="Calibri"/>
                <a:cs typeface="Calibri"/>
                <a:sym typeface="Calibri"/>
              </a:rPr>
              <a:t>En 1964, se propuso la idea de los..</a:t>
            </a:r>
            <a:endParaRPr/>
          </a:p>
          <a:p>
            <a:pPr marL="285750" marR="0" lvl="1" indent="-285750" algn="l" rtl="0">
              <a:spcBef>
                <a:spcPts val="0"/>
              </a:spcBef>
              <a:spcAft>
                <a:spcPts val="0"/>
              </a:spcAft>
              <a:buClr>
                <a:schemeClr val="dk1"/>
              </a:buClr>
              <a:buSzPts val="1800"/>
              <a:buFont typeface="Calibri"/>
              <a:buChar char="-"/>
            </a:pPr>
            <a:r>
              <a:rPr lang="es-ES" sz="1800" b="0" i="0" u="none" strike="noStrike" cap="none">
                <a:solidFill>
                  <a:schemeClr val="dk1"/>
                </a:solidFill>
                <a:latin typeface="Calibri"/>
                <a:ea typeface="Calibri"/>
                <a:cs typeface="Calibri"/>
                <a:sym typeface="Calibri"/>
              </a:rPr>
              <a:t>“ACES” nombre dado por Zweig</a:t>
            </a:r>
            <a:endParaRPr sz="1800" b="0" i="0" u="none" strike="noStrike" cap="none">
              <a:solidFill>
                <a:schemeClr val="dk1"/>
              </a:solidFill>
              <a:latin typeface="Calibri"/>
              <a:ea typeface="Calibri"/>
              <a:cs typeface="Calibri"/>
              <a:sym typeface="Calibri"/>
            </a:endParaRPr>
          </a:p>
          <a:p>
            <a:pPr marL="285750" marR="0" lvl="1" indent="-285750" algn="l" rtl="0">
              <a:spcBef>
                <a:spcPts val="0"/>
              </a:spcBef>
              <a:spcAft>
                <a:spcPts val="0"/>
              </a:spcAft>
              <a:buClr>
                <a:schemeClr val="dk1"/>
              </a:buClr>
              <a:buSzPts val="1800"/>
              <a:buFont typeface="Calibri"/>
              <a:buChar char="-"/>
            </a:pPr>
            <a:r>
              <a:rPr lang="es-ES" sz="1800" b="0" i="0" u="none" strike="noStrike" cap="none">
                <a:solidFill>
                  <a:schemeClr val="dk1"/>
                </a:solidFill>
                <a:latin typeface="Calibri"/>
                <a:ea typeface="Calibri"/>
                <a:cs typeface="Calibri"/>
                <a:sym typeface="Calibri"/>
              </a:rPr>
              <a:t>“Quarks” nombre dado por Gell-mann</a:t>
            </a:r>
            <a:endParaRPr sz="1800" b="0" i="0" u="none" strike="noStrike" cap="none">
              <a:solidFill>
                <a:schemeClr val="dk1"/>
              </a:solidFill>
              <a:latin typeface="Calibri"/>
              <a:ea typeface="Calibri"/>
              <a:cs typeface="Calibri"/>
              <a:sym typeface="Calibri"/>
            </a:endParaRPr>
          </a:p>
        </p:txBody>
      </p:sp>
      <p:sp>
        <p:nvSpPr>
          <p:cNvPr id="615" name="Google Shape;615;p38"/>
          <p:cNvSpPr/>
          <p:nvPr/>
        </p:nvSpPr>
        <p:spPr>
          <a:xfrm>
            <a:off x="7921979" y="792844"/>
            <a:ext cx="2705097" cy="1577633"/>
          </a:xfrm>
          <a:prstGeom prst="cloud">
            <a:avLst/>
          </a:prstGeom>
          <a:solidFill>
            <a:srgbClr val="DAE5F1"/>
          </a:solidFill>
          <a:ln w="25400" cap="flat" cmpd="sng">
            <a:solidFill>
              <a:schemeClr val="accent1"/>
            </a:solidFill>
            <a:prstDash val="solid"/>
            <a:round/>
            <a:headEnd type="none" w="sm" len="sm"/>
            <a:tailEnd type="none" w="sm" len="sm"/>
          </a:ln>
        </p:spPr>
        <p:txBody>
          <a:bodyPr spcFirstLastPara="1" wrap="square" lIns="180000" tIns="0" rIns="0" bIns="0" anchor="t" anchorCtr="1">
            <a:normAutofit/>
          </a:bodyPr>
          <a:lstStyle/>
          <a:p>
            <a:pPr marL="0" marR="0" lvl="1" indent="0" algn="l" rtl="0">
              <a:spcBef>
                <a:spcPts val="0"/>
              </a:spcBef>
              <a:spcAft>
                <a:spcPts val="0"/>
              </a:spcAft>
              <a:buNone/>
            </a:pPr>
            <a:r>
              <a:rPr lang="es-ES" sz="1400" b="0" i="0" u="none" strike="noStrike" cap="none">
                <a:solidFill>
                  <a:schemeClr val="dk1"/>
                </a:solidFill>
                <a:latin typeface="Calibri"/>
                <a:ea typeface="Calibri"/>
                <a:cs typeface="Calibri"/>
                <a:sym typeface="Calibri"/>
              </a:rPr>
              <a:t>“Three </a:t>
            </a:r>
            <a:r>
              <a:rPr lang="es-ES" sz="1400" b="1" i="0" u="none" strike="noStrike" cap="none">
                <a:solidFill>
                  <a:schemeClr val="dk1"/>
                </a:solidFill>
                <a:latin typeface="Calibri"/>
                <a:ea typeface="Calibri"/>
                <a:cs typeface="Calibri"/>
                <a:sym typeface="Calibri"/>
              </a:rPr>
              <a:t>quarks</a:t>
            </a:r>
            <a:r>
              <a:rPr lang="es-ES" sz="1400" b="0" i="0" u="none" strike="noStrike" cap="none">
                <a:solidFill>
                  <a:schemeClr val="dk1"/>
                </a:solidFill>
                <a:latin typeface="Calibri"/>
                <a:ea typeface="Calibri"/>
                <a:cs typeface="Calibri"/>
                <a:sym typeface="Calibri"/>
              </a:rPr>
              <a:t> for Muster” del libro </a:t>
            </a:r>
            <a:r>
              <a:rPr lang="es-ES" sz="1400" b="0" i="1" u="none" strike="noStrike" cap="none">
                <a:solidFill>
                  <a:schemeClr val="dk1"/>
                </a:solidFill>
                <a:latin typeface="Calibri"/>
                <a:ea typeface="Calibri"/>
                <a:cs typeface="Calibri"/>
                <a:sym typeface="Calibri"/>
              </a:rPr>
              <a:t>Finnegans Wake </a:t>
            </a:r>
            <a:r>
              <a:rPr lang="es-ES" sz="1400" b="0" i="0" u="none" strike="noStrike" cap="none">
                <a:solidFill>
                  <a:schemeClr val="dk1"/>
                </a:solidFill>
                <a:latin typeface="Calibri"/>
                <a:ea typeface="Calibri"/>
                <a:cs typeface="Calibri"/>
                <a:sym typeface="Calibri"/>
              </a:rPr>
              <a:t>de James Joyce (1939) </a:t>
            </a:r>
            <a:endParaRPr sz="1400" b="0" i="0" u="none" strike="noStrike" cap="none">
              <a:solidFill>
                <a:schemeClr val="dk1"/>
              </a:solidFill>
              <a:latin typeface="Calibri"/>
              <a:ea typeface="Calibri"/>
              <a:cs typeface="Calibri"/>
              <a:sym typeface="Calibri"/>
            </a:endParaRPr>
          </a:p>
        </p:txBody>
      </p:sp>
      <p:grpSp>
        <p:nvGrpSpPr>
          <p:cNvPr id="616" name="Google Shape;616;p38"/>
          <p:cNvGrpSpPr/>
          <p:nvPr/>
        </p:nvGrpSpPr>
        <p:grpSpPr>
          <a:xfrm>
            <a:off x="5742152" y="764705"/>
            <a:ext cx="2065989" cy="1639669"/>
            <a:chOff x="4345630" y="867066"/>
            <a:chExt cx="2065989" cy="1639669"/>
          </a:xfrm>
        </p:grpSpPr>
        <p:pic>
          <p:nvPicPr>
            <p:cNvPr id="617" name="Google Shape;617;p38"/>
            <p:cNvPicPr preferRelativeResize="0"/>
            <p:nvPr/>
          </p:nvPicPr>
          <p:blipFill rotWithShape="1">
            <a:blip r:embed="rId3">
              <a:alphaModFix/>
            </a:blip>
            <a:srcRect t="5207"/>
            <a:stretch/>
          </p:blipFill>
          <p:spPr>
            <a:xfrm>
              <a:off x="4472958" y="867066"/>
              <a:ext cx="1938661" cy="1310987"/>
            </a:xfrm>
            <a:prstGeom prst="rect">
              <a:avLst/>
            </a:prstGeom>
            <a:noFill/>
            <a:ln>
              <a:noFill/>
            </a:ln>
          </p:spPr>
        </p:pic>
        <p:sp>
          <p:nvSpPr>
            <p:cNvPr id="618" name="Google Shape;618;p38"/>
            <p:cNvSpPr/>
            <p:nvPr/>
          </p:nvSpPr>
          <p:spPr>
            <a:xfrm>
              <a:off x="5601410" y="1952737"/>
              <a:ext cx="72814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a:solidFill>
                    <a:schemeClr val="dk1"/>
                  </a:solidFill>
                  <a:latin typeface="Calibri"/>
                  <a:ea typeface="Calibri"/>
                  <a:cs typeface="Calibri"/>
                  <a:sym typeface="Calibri"/>
                </a:rPr>
                <a:t>Zweig</a:t>
              </a:r>
              <a:endParaRPr sz="1800">
                <a:solidFill>
                  <a:schemeClr val="dk1"/>
                </a:solidFill>
                <a:latin typeface="Calibri"/>
                <a:ea typeface="Calibri"/>
                <a:cs typeface="Calibri"/>
                <a:sym typeface="Calibri"/>
              </a:endParaRPr>
            </a:p>
          </p:txBody>
        </p:sp>
        <p:sp>
          <p:nvSpPr>
            <p:cNvPr id="619" name="Google Shape;619;p38"/>
            <p:cNvSpPr/>
            <p:nvPr/>
          </p:nvSpPr>
          <p:spPr>
            <a:xfrm>
              <a:off x="4345630" y="2137403"/>
              <a:ext cx="117371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a:solidFill>
                    <a:schemeClr val="dk1"/>
                  </a:solidFill>
                  <a:latin typeface="Calibri"/>
                  <a:ea typeface="Calibri"/>
                  <a:cs typeface="Calibri"/>
                  <a:sym typeface="Calibri"/>
                </a:rPr>
                <a:t>Gell-Mann</a:t>
              </a:r>
              <a:endParaRPr/>
            </a:p>
          </p:txBody>
        </p:sp>
      </p:grpSp>
      <p:sp>
        <p:nvSpPr>
          <p:cNvPr id="620" name="Google Shape;620;p38"/>
          <p:cNvSpPr/>
          <p:nvPr/>
        </p:nvSpPr>
        <p:spPr>
          <a:xfrm>
            <a:off x="1604946" y="3852749"/>
            <a:ext cx="2690854" cy="2168539"/>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1" indent="0" algn="l" rtl="0">
              <a:spcBef>
                <a:spcPts val="0"/>
              </a:spcBef>
              <a:spcAft>
                <a:spcPts val="0"/>
              </a:spcAft>
              <a:buNone/>
            </a:pPr>
            <a:r>
              <a:rPr lang="es-ES" sz="1800" b="0" i="0" u="none" strike="noStrike" cap="none">
                <a:solidFill>
                  <a:schemeClr val="dk1"/>
                </a:solidFill>
                <a:latin typeface="Calibri"/>
                <a:ea typeface="Calibri"/>
                <a:cs typeface="Calibri"/>
                <a:sym typeface="Calibri"/>
              </a:rPr>
              <a:t>Entonces, sabiendo que…</a:t>
            </a:r>
            <a:endParaRPr/>
          </a:p>
          <a:p>
            <a:pPr marL="0" marR="0" lvl="1"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1"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1"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1"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1" indent="0" algn="l" rtl="0">
              <a:spcBef>
                <a:spcPts val="0"/>
              </a:spcBef>
              <a:spcAft>
                <a:spcPts val="0"/>
              </a:spcAft>
              <a:buNone/>
            </a:pPr>
            <a:r>
              <a:rPr lang="es-ES" sz="1800" b="0" i="0" u="none" strike="noStrike" cap="none">
                <a:solidFill>
                  <a:schemeClr val="dk1"/>
                </a:solidFill>
                <a:latin typeface="Calibri"/>
                <a:ea typeface="Calibri"/>
                <a:cs typeface="Calibri"/>
                <a:sym typeface="Calibri"/>
              </a:rPr>
              <a:t>¿cómo se podría formar un protón o un neutrón? </a:t>
            </a:r>
            <a:endParaRPr/>
          </a:p>
        </p:txBody>
      </p:sp>
      <p:grpSp>
        <p:nvGrpSpPr>
          <p:cNvPr id="621" name="Google Shape;621;p38"/>
          <p:cNvGrpSpPr/>
          <p:nvPr/>
        </p:nvGrpSpPr>
        <p:grpSpPr>
          <a:xfrm>
            <a:off x="1847529" y="4306184"/>
            <a:ext cx="2016224" cy="923017"/>
            <a:chOff x="207717" y="3775309"/>
            <a:chExt cx="2120591" cy="1046947"/>
          </a:xfrm>
        </p:grpSpPr>
        <p:pic>
          <p:nvPicPr>
            <p:cNvPr id="622" name="Google Shape;622;p38"/>
            <p:cNvPicPr preferRelativeResize="0"/>
            <p:nvPr/>
          </p:nvPicPr>
          <p:blipFill rotWithShape="1">
            <a:blip r:embed="rId4">
              <a:alphaModFix/>
            </a:blip>
            <a:srcRect l="21436" t="32166"/>
            <a:stretch/>
          </p:blipFill>
          <p:spPr>
            <a:xfrm>
              <a:off x="827584" y="3871435"/>
              <a:ext cx="1500724" cy="868572"/>
            </a:xfrm>
            <a:prstGeom prst="rect">
              <a:avLst/>
            </a:prstGeom>
            <a:noFill/>
            <a:ln>
              <a:noFill/>
            </a:ln>
          </p:spPr>
        </p:pic>
        <p:pic>
          <p:nvPicPr>
            <p:cNvPr id="623" name="Google Shape;623;p38"/>
            <p:cNvPicPr preferRelativeResize="0"/>
            <p:nvPr/>
          </p:nvPicPr>
          <p:blipFill rotWithShape="1">
            <a:blip r:embed="rId5">
              <a:alphaModFix/>
            </a:blip>
            <a:srcRect/>
            <a:stretch/>
          </p:blipFill>
          <p:spPr>
            <a:xfrm>
              <a:off x="207717" y="3775309"/>
              <a:ext cx="498965" cy="522173"/>
            </a:xfrm>
            <a:prstGeom prst="rect">
              <a:avLst/>
            </a:prstGeom>
            <a:noFill/>
            <a:ln>
              <a:noFill/>
            </a:ln>
          </p:spPr>
        </p:pic>
        <p:pic>
          <p:nvPicPr>
            <p:cNvPr id="624" name="Google Shape;624;p38"/>
            <p:cNvPicPr preferRelativeResize="0"/>
            <p:nvPr/>
          </p:nvPicPr>
          <p:blipFill rotWithShape="1">
            <a:blip r:embed="rId6">
              <a:alphaModFix/>
            </a:blip>
            <a:srcRect/>
            <a:stretch/>
          </p:blipFill>
          <p:spPr>
            <a:xfrm>
              <a:off x="238196" y="4305721"/>
              <a:ext cx="468486" cy="516535"/>
            </a:xfrm>
            <a:prstGeom prst="rect">
              <a:avLst/>
            </a:prstGeom>
            <a:noFill/>
            <a:ln>
              <a:noFill/>
            </a:ln>
          </p:spPr>
        </p:pic>
      </p:grpSp>
      <p:pic>
        <p:nvPicPr>
          <p:cNvPr id="625" name="Google Shape;625;p38"/>
          <p:cNvPicPr preferRelativeResize="0"/>
          <p:nvPr/>
        </p:nvPicPr>
        <p:blipFill rotWithShape="1">
          <a:blip r:embed="rId7">
            <a:alphaModFix/>
          </a:blip>
          <a:srcRect/>
          <a:stretch/>
        </p:blipFill>
        <p:spPr>
          <a:xfrm>
            <a:off x="4976396" y="3679141"/>
            <a:ext cx="4008670" cy="2250028"/>
          </a:xfrm>
          <a:prstGeom prst="rect">
            <a:avLst/>
          </a:prstGeom>
          <a:noFill/>
          <a:ln>
            <a:noFill/>
          </a:ln>
        </p:spPr>
      </p:pic>
      <p:grpSp>
        <p:nvGrpSpPr>
          <p:cNvPr id="626" name="Google Shape;626;p38"/>
          <p:cNvGrpSpPr/>
          <p:nvPr/>
        </p:nvGrpSpPr>
        <p:grpSpPr>
          <a:xfrm>
            <a:off x="5271518" y="4167427"/>
            <a:ext cx="4301733" cy="2213593"/>
            <a:chOff x="3747517" y="4167427"/>
            <a:chExt cx="4301733" cy="2213593"/>
          </a:xfrm>
        </p:grpSpPr>
        <p:pic>
          <p:nvPicPr>
            <p:cNvPr id="627" name="Google Shape;627;p38"/>
            <p:cNvPicPr preferRelativeResize="0"/>
            <p:nvPr/>
          </p:nvPicPr>
          <p:blipFill rotWithShape="1">
            <a:blip r:embed="rId8">
              <a:alphaModFix/>
            </a:blip>
            <a:srcRect/>
            <a:stretch/>
          </p:blipFill>
          <p:spPr>
            <a:xfrm>
              <a:off x="3747517" y="5929169"/>
              <a:ext cx="980726" cy="430776"/>
            </a:xfrm>
            <a:prstGeom prst="rect">
              <a:avLst/>
            </a:prstGeom>
            <a:noFill/>
            <a:ln>
              <a:noFill/>
            </a:ln>
          </p:spPr>
        </p:pic>
        <p:pic>
          <p:nvPicPr>
            <p:cNvPr id="628" name="Google Shape;628;p38"/>
            <p:cNvPicPr preferRelativeResize="0"/>
            <p:nvPr/>
          </p:nvPicPr>
          <p:blipFill rotWithShape="1">
            <a:blip r:embed="rId9">
              <a:alphaModFix/>
            </a:blip>
            <a:srcRect t="24954"/>
            <a:stretch/>
          </p:blipFill>
          <p:spPr>
            <a:xfrm>
              <a:off x="5652120" y="5949279"/>
              <a:ext cx="2397130" cy="431741"/>
            </a:xfrm>
            <a:prstGeom prst="rect">
              <a:avLst/>
            </a:prstGeom>
            <a:noFill/>
            <a:ln>
              <a:noFill/>
            </a:ln>
          </p:spPr>
        </p:pic>
        <p:sp>
          <p:nvSpPr>
            <p:cNvPr id="629" name="Google Shape;629;p38"/>
            <p:cNvSpPr/>
            <p:nvPr/>
          </p:nvSpPr>
          <p:spPr>
            <a:xfrm rot="-1326345">
              <a:off x="3989656" y="4534016"/>
              <a:ext cx="104761" cy="479583"/>
            </a:xfrm>
            <a:custGeom>
              <a:avLst/>
              <a:gdLst/>
              <a:ahLst/>
              <a:cxnLst/>
              <a:rect l="l" t="t" r="r" b="b"/>
              <a:pathLst>
                <a:path w="633081" h="2519680" extrusionOk="0">
                  <a:moveTo>
                    <a:pt x="155561" y="0"/>
                  </a:moveTo>
                  <a:cubicBezTo>
                    <a:pt x="138628" y="6773"/>
                    <a:pt x="117657" y="7424"/>
                    <a:pt x="104761" y="20320"/>
                  </a:cubicBezTo>
                  <a:cubicBezTo>
                    <a:pt x="94887" y="30194"/>
                    <a:pt x="100102" y="48125"/>
                    <a:pt x="94601" y="60960"/>
                  </a:cubicBezTo>
                  <a:cubicBezTo>
                    <a:pt x="89791" y="72183"/>
                    <a:pt x="80339" y="80838"/>
                    <a:pt x="74281" y="91440"/>
                  </a:cubicBezTo>
                  <a:cubicBezTo>
                    <a:pt x="66767" y="104590"/>
                    <a:pt x="61475" y="118930"/>
                    <a:pt x="53961" y="132080"/>
                  </a:cubicBezTo>
                  <a:cubicBezTo>
                    <a:pt x="-3482" y="232605"/>
                    <a:pt x="74726" y="80390"/>
                    <a:pt x="13321" y="203200"/>
                  </a:cubicBezTo>
                  <a:cubicBezTo>
                    <a:pt x="-2735" y="299536"/>
                    <a:pt x="-9473" y="305064"/>
                    <a:pt x="23481" y="436880"/>
                  </a:cubicBezTo>
                  <a:cubicBezTo>
                    <a:pt x="27167" y="451626"/>
                    <a:pt x="88154" y="491393"/>
                    <a:pt x="94601" y="497840"/>
                  </a:cubicBezTo>
                  <a:cubicBezTo>
                    <a:pt x="189428" y="592667"/>
                    <a:pt x="57348" y="487680"/>
                    <a:pt x="165721" y="568960"/>
                  </a:cubicBezTo>
                  <a:cubicBezTo>
                    <a:pt x="240228" y="565573"/>
                    <a:pt x="315525" y="570141"/>
                    <a:pt x="389241" y="558800"/>
                  </a:cubicBezTo>
                  <a:cubicBezTo>
                    <a:pt x="405977" y="556225"/>
                    <a:pt x="425774" y="544748"/>
                    <a:pt x="429881" y="528320"/>
                  </a:cubicBezTo>
                  <a:cubicBezTo>
                    <a:pt x="453973" y="431950"/>
                    <a:pt x="433175" y="440243"/>
                    <a:pt x="379081" y="426720"/>
                  </a:cubicBezTo>
                  <a:cubicBezTo>
                    <a:pt x="338441" y="430107"/>
                    <a:pt x="297243" y="429365"/>
                    <a:pt x="257161" y="436880"/>
                  </a:cubicBezTo>
                  <a:cubicBezTo>
                    <a:pt x="215643" y="444665"/>
                    <a:pt x="215871" y="464479"/>
                    <a:pt x="186041" y="487680"/>
                  </a:cubicBezTo>
                  <a:cubicBezTo>
                    <a:pt x="166764" y="502673"/>
                    <a:pt x="144358" y="513327"/>
                    <a:pt x="125081" y="528320"/>
                  </a:cubicBezTo>
                  <a:cubicBezTo>
                    <a:pt x="113739" y="537141"/>
                    <a:pt x="105510" y="549449"/>
                    <a:pt x="94601" y="558800"/>
                  </a:cubicBezTo>
                  <a:cubicBezTo>
                    <a:pt x="81744" y="569820"/>
                    <a:pt x="67508" y="579120"/>
                    <a:pt x="53961" y="589280"/>
                  </a:cubicBezTo>
                  <a:cubicBezTo>
                    <a:pt x="57348" y="602827"/>
                    <a:pt x="62389" y="616064"/>
                    <a:pt x="64121" y="629920"/>
                  </a:cubicBezTo>
                  <a:cubicBezTo>
                    <a:pt x="72564" y="697466"/>
                    <a:pt x="73250" y="765975"/>
                    <a:pt x="84441" y="833120"/>
                  </a:cubicBezTo>
                  <a:cubicBezTo>
                    <a:pt x="86931" y="848060"/>
                    <a:pt x="96734" y="860917"/>
                    <a:pt x="104761" y="873760"/>
                  </a:cubicBezTo>
                  <a:cubicBezTo>
                    <a:pt x="120204" y="898469"/>
                    <a:pt x="143342" y="925698"/>
                    <a:pt x="165721" y="944880"/>
                  </a:cubicBezTo>
                  <a:cubicBezTo>
                    <a:pt x="178578" y="955900"/>
                    <a:pt x="190556" y="969281"/>
                    <a:pt x="206361" y="975360"/>
                  </a:cubicBezTo>
                  <a:cubicBezTo>
                    <a:pt x="235503" y="986569"/>
                    <a:pt x="267779" y="987102"/>
                    <a:pt x="297801" y="995680"/>
                  </a:cubicBezTo>
                  <a:cubicBezTo>
                    <a:pt x="315337" y="1000690"/>
                    <a:pt x="331668" y="1009227"/>
                    <a:pt x="348601" y="1016000"/>
                  </a:cubicBezTo>
                  <a:cubicBezTo>
                    <a:pt x="364112" y="1014807"/>
                    <a:pt x="491789" y="1039842"/>
                    <a:pt x="501001" y="975360"/>
                  </a:cubicBezTo>
                  <a:cubicBezTo>
                    <a:pt x="502976" y="961537"/>
                    <a:pt x="499219" y="945891"/>
                    <a:pt x="490841" y="934720"/>
                  </a:cubicBezTo>
                  <a:cubicBezTo>
                    <a:pt x="477830" y="917372"/>
                    <a:pt x="456974" y="907627"/>
                    <a:pt x="440041" y="894080"/>
                  </a:cubicBezTo>
                  <a:cubicBezTo>
                    <a:pt x="238813" y="902465"/>
                    <a:pt x="239182" y="847322"/>
                    <a:pt x="155561" y="944880"/>
                  </a:cubicBezTo>
                  <a:cubicBezTo>
                    <a:pt x="147614" y="954151"/>
                    <a:pt x="142014" y="965200"/>
                    <a:pt x="135241" y="975360"/>
                  </a:cubicBezTo>
                  <a:cubicBezTo>
                    <a:pt x="138628" y="1029547"/>
                    <a:pt x="131584" y="1085415"/>
                    <a:pt x="145401" y="1137920"/>
                  </a:cubicBezTo>
                  <a:cubicBezTo>
                    <a:pt x="149710" y="1154296"/>
                    <a:pt x="176199" y="1154621"/>
                    <a:pt x="186041" y="1168400"/>
                  </a:cubicBezTo>
                  <a:cubicBezTo>
                    <a:pt x="194157" y="1179763"/>
                    <a:pt x="188085" y="1197677"/>
                    <a:pt x="196201" y="1209040"/>
                  </a:cubicBezTo>
                  <a:cubicBezTo>
                    <a:pt x="206043" y="1222819"/>
                    <a:pt x="224867" y="1227546"/>
                    <a:pt x="236841" y="1239520"/>
                  </a:cubicBezTo>
                  <a:cubicBezTo>
                    <a:pt x="245475" y="1248154"/>
                    <a:pt x="250064" y="1260064"/>
                    <a:pt x="257161" y="1270000"/>
                  </a:cubicBezTo>
                  <a:cubicBezTo>
                    <a:pt x="267003" y="1283779"/>
                    <a:pt x="276621" y="1297783"/>
                    <a:pt x="287641" y="1310640"/>
                  </a:cubicBezTo>
                  <a:cubicBezTo>
                    <a:pt x="325671" y="1355009"/>
                    <a:pt x="308600" y="1331343"/>
                    <a:pt x="358761" y="1361440"/>
                  </a:cubicBezTo>
                  <a:cubicBezTo>
                    <a:pt x="446100" y="1413843"/>
                    <a:pt x="388893" y="1391804"/>
                    <a:pt x="450201" y="1412240"/>
                  </a:cubicBezTo>
                  <a:cubicBezTo>
                    <a:pt x="484068" y="1405467"/>
                    <a:pt x="527379" y="1416342"/>
                    <a:pt x="551801" y="1391920"/>
                  </a:cubicBezTo>
                  <a:cubicBezTo>
                    <a:pt x="568734" y="1374987"/>
                    <a:pt x="553271" y="1341734"/>
                    <a:pt x="541641" y="1320800"/>
                  </a:cubicBezTo>
                  <a:cubicBezTo>
                    <a:pt x="537573" y="1313478"/>
                    <a:pt x="451382" y="1280632"/>
                    <a:pt x="450201" y="1280160"/>
                  </a:cubicBezTo>
                  <a:cubicBezTo>
                    <a:pt x="432637" y="1280958"/>
                    <a:pt x="232336" y="1229886"/>
                    <a:pt x="206361" y="1320800"/>
                  </a:cubicBezTo>
                  <a:cubicBezTo>
                    <a:pt x="195959" y="1357207"/>
                    <a:pt x="192814" y="1395307"/>
                    <a:pt x="186041" y="1432560"/>
                  </a:cubicBezTo>
                  <a:cubicBezTo>
                    <a:pt x="189428" y="1463040"/>
                    <a:pt x="192397" y="1493569"/>
                    <a:pt x="196201" y="1524000"/>
                  </a:cubicBezTo>
                  <a:cubicBezTo>
                    <a:pt x="199171" y="1547762"/>
                    <a:pt x="195651" y="1573701"/>
                    <a:pt x="206361" y="1595120"/>
                  </a:cubicBezTo>
                  <a:cubicBezTo>
                    <a:pt x="213934" y="1610266"/>
                    <a:pt x="235027" y="1613626"/>
                    <a:pt x="247001" y="1625600"/>
                  </a:cubicBezTo>
                  <a:cubicBezTo>
                    <a:pt x="303129" y="1681728"/>
                    <a:pt x="246812" y="1658573"/>
                    <a:pt x="318121" y="1676400"/>
                  </a:cubicBezTo>
                  <a:cubicBezTo>
                    <a:pt x="328281" y="1683173"/>
                    <a:pt x="338665" y="1689623"/>
                    <a:pt x="348601" y="1696720"/>
                  </a:cubicBezTo>
                  <a:cubicBezTo>
                    <a:pt x="362380" y="1706562"/>
                    <a:pt x="374439" y="1718976"/>
                    <a:pt x="389241" y="1727200"/>
                  </a:cubicBezTo>
                  <a:cubicBezTo>
                    <a:pt x="405184" y="1736057"/>
                    <a:pt x="423108" y="1740747"/>
                    <a:pt x="440041" y="1747520"/>
                  </a:cubicBezTo>
                  <a:cubicBezTo>
                    <a:pt x="451227" y="1746277"/>
                    <a:pt x="554087" y="1754124"/>
                    <a:pt x="561961" y="1706880"/>
                  </a:cubicBezTo>
                  <a:cubicBezTo>
                    <a:pt x="567003" y="1676630"/>
                    <a:pt x="555188" y="1645920"/>
                    <a:pt x="551801" y="1615440"/>
                  </a:cubicBezTo>
                  <a:cubicBezTo>
                    <a:pt x="535985" y="1616370"/>
                    <a:pt x="383491" y="1617357"/>
                    <a:pt x="328281" y="1635760"/>
                  </a:cubicBezTo>
                  <a:cubicBezTo>
                    <a:pt x="313913" y="1640549"/>
                    <a:pt x="301188" y="1649307"/>
                    <a:pt x="287641" y="1656080"/>
                  </a:cubicBezTo>
                  <a:cubicBezTo>
                    <a:pt x="277481" y="1669627"/>
                    <a:pt x="265385" y="1681918"/>
                    <a:pt x="257161" y="1696720"/>
                  </a:cubicBezTo>
                  <a:cubicBezTo>
                    <a:pt x="227476" y="1750152"/>
                    <a:pt x="226427" y="1810002"/>
                    <a:pt x="216521" y="1869440"/>
                  </a:cubicBezTo>
                  <a:cubicBezTo>
                    <a:pt x="219908" y="1910080"/>
                    <a:pt x="214517" y="1952435"/>
                    <a:pt x="226681" y="1991360"/>
                  </a:cubicBezTo>
                  <a:cubicBezTo>
                    <a:pt x="232395" y="2009646"/>
                    <a:pt x="255559" y="2016878"/>
                    <a:pt x="267321" y="2032000"/>
                  </a:cubicBezTo>
                  <a:cubicBezTo>
                    <a:pt x="279445" y="2047588"/>
                    <a:pt x="285159" y="2067630"/>
                    <a:pt x="297801" y="2082800"/>
                  </a:cubicBezTo>
                  <a:cubicBezTo>
                    <a:pt x="319264" y="2108556"/>
                    <a:pt x="368921" y="2153920"/>
                    <a:pt x="368921" y="2153920"/>
                  </a:cubicBezTo>
                  <a:cubicBezTo>
                    <a:pt x="426494" y="2150533"/>
                    <a:pt x="484987" y="2154551"/>
                    <a:pt x="541641" y="2143760"/>
                  </a:cubicBezTo>
                  <a:cubicBezTo>
                    <a:pt x="558275" y="2140592"/>
                    <a:pt x="577415" y="2129499"/>
                    <a:pt x="582281" y="2113280"/>
                  </a:cubicBezTo>
                  <a:cubicBezTo>
                    <a:pt x="589162" y="2090343"/>
                    <a:pt x="575508" y="2065867"/>
                    <a:pt x="572121" y="2042160"/>
                  </a:cubicBezTo>
                  <a:cubicBezTo>
                    <a:pt x="437825" y="2047532"/>
                    <a:pt x="345232" y="2036163"/>
                    <a:pt x="226681" y="2072640"/>
                  </a:cubicBezTo>
                  <a:cubicBezTo>
                    <a:pt x="212205" y="2077094"/>
                    <a:pt x="199588" y="2086187"/>
                    <a:pt x="186041" y="2092960"/>
                  </a:cubicBezTo>
                  <a:cubicBezTo>
                    <a:pt x="182654" y="2103120"/>
                    <a:pt x="175881" y="2112730"/>
                    <a:pt x="175881" y="2123440"/>
                  </a:cubicBezTo>
                  <a:cubicBezTo>
                    <a:pt x="175881" y="2152902"/>
                    <a:pt x="190039" y="2209086"/>
                    <a:pt x="206361" y="2235200"/>
                  </a:cubicBezTo>
                  <a:cubicBezTo>
                    <a:pt x="213976" y="2247384"/>
                    <a:pt x="228490" y="2253988"/>
                    <a:pt x="236841" y="2265680"/>
                  </a:cubicBezTo>
                  <a:cubicBezTo>
                    <a:pt x="245644" y="2278005"/>
                    <a:pt x="251195" y="2292399"/>
                    <a:pt x="257161" y="2306320"/>
                  </a:cubicBezTo>
                  <a:cubicBezTo>
                    <a:pt x="261380" y="2316164"/>
                    <a:pt x="260631" y="2328437"/>
                    <a:pt x="267321" y="2336800"/>
                  </a:cubicBezTo>
                  <a:cubicBezTo>
                    <a:pt x="335460" y="2421973"/>
                    <a:pt x="314639" y="2391416"/>
                    <a:pt x="379081" y="2428240"/>
                  </a:cubicBezTo>
                  <a:cubicBezTo>
                    <a:pt x="389683" y="2434298"/>
                    <a:pt x="398289" y="2443864"/>
                    <a:pt x="409561" y="2448560"/>
                  </a:cubicBezTo>
                  <a:cubicBezTo>
                    <a:pt x="463390" y="2470989"/>
                    <a:pt x="516920" y="2482375"/>
                    <a:pt x="572121" y="2499360"/>
                  </a:cubicBezTo>
                  <a:cubicBezTo>
                    <a:pt x="592593" y="2505659"/>
                    <a:pt x="633081" y="2519680"/>
                    <a:pt x="633081" y="2519680"/>
                  </a:cubicBezTo>
                </a:path>
              </a:pathLst>
            </a:custGeom>
            <a:no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0" name="Google Shape;630;p38"/>
            <p:cNvSpPr/>
            <p:nvPr/>
          </p:nvSpPr>
          <p:spPr>
            <a:xfrm rot="1326345" flipH="1">
              <a:off x="4577921" y="4502893"/>
              <a:ext cx="104761" cy="479583"/>
            </a:xfrm>
            <a:custGeom>
              <a:avLst/>
              <a:gdLst/>
              <a:ahLst/>
              <a:cxnLst/>
              <a:rect l="l" t="t" r="r" b="b"/>
              <a:pathLst>
                <a:path w="633081" h="2519680" extrusionOk="0">
                  <a:moveTo>
                    <a:pt x="155561" y="0"/>
                  </a:moveTo>
                  <a:cubicBezTo>
                    <a:pt x="138628" y="6773"/>
                    <a:pt x="117657" y="7424"/>
                    <a:pt x="104761" y="20320"/>
                  </a:cubicBezTo>
                  <a:cubicBezTo>
                    <a:pt x="94887" y="30194"/>
                    <a:pt x="100102" y="48125"/>
                    <a:pt x="94601" y="60960"/>
                  </a:cubicBezTo>
                  <a:cubicBezTo>
                    <a:pt x="89791" y="72183"/>
                    <a:pt x="80339" y="80838"/>
                    <a:pt x="74281" y="91440"/>
                  </a:cubicBezTo>
                  <a:cubicBezTo>
                    <a:pt x="66767" y="104590"/>
                    <a:pt x="61475" y="118930"/>
                    <a:pt x="53961" y="132080"/>
                  </a:cubicBezTo>
                  <a:cubicBezTo>
                    <a:pt x="-3482" y="232605"/>
                    <a:pt x="74726" y="80390"/>
                    <a:pt x="13321" y="203200"/>
                  </a:cubicBezTo>
                  <a:cubicBezTo>
                    <a:pt x="-2735" y="299536"/>
                    <a:pt x="-9473" y="305064"/>
                    <a:pt x="23481" y="436880"/>
                  </a:cubicBezTo>
                  <a:cubicBezTo>
                    <a:pt x="27167" y="451626"/>
                    <a:pt x="88154" y="491393"/>
                    <a:pt x="94601" y="497840"/>
                  </a:cubicBezTo>
                  <a:cubicBezTo>
                    <a:pt x="189428" y="592667"/>
                    <a:pt x="57348" y="487680"/>
                    <a:pt x="165721" y="568960"/>
                  </a:cubicBezTo>
                  <a:cubicBezTo>
                    <a:pt x="240228" y="565573"/>
                    <a:pt x="315525" y="570141"/>
                    <a:pt x="389241" y="558800"/>
                  </a:cubicBezTo>
                  <a:cubicBezTo>
                    <a:pt x="405977" y="556225"/>
                    <a:pt x="425774" y="544748"/>
                    <a:pt x="429881" y="528320"/>
                  </a:cubicBezTo>
                  <a:cubicBezTo>
                    <a:pt x="453973" y="431950"/>
                    <a:pt x="433175" y="440243"/>
                    <a:pt x="379081" y="426720"/>
                  </a:cubicBezTo>
                  <a:cubicBezTo>
                    <a:pt x="338441" y="430107"/>
                    <a:pt x="297243" y="429365"/>
                    <a:pt x="257161" y="436880"/>
                  </a:cubicBezTo>
                  <a:cubicBezTo>
                    <a:pt x="215643" y="444665"/>
                    <a:pt x="215871" y="464479"/>
                    <a:pt x="186041" y="487680"/>
                  </a:cubicBezTo>
                  <a:cubicBezTo>
                    <a:pt x="166764" y="502673"/>
                    <a:pt x="144358" y="513327"/>
                    <a:pt x="125081" y="528320"/>
                  </a:cubicBezTo>
                  <a:cubicBezTo>
                    <a:pt x="113739" y="537141"/>
                    <a:pt x="105510" y="549449"/>
                    <a:pt x="94601" y="558800"/>
                  </a:cubicBezTo>
                  <a:cubicBezTo>
                    <a:pt x="81744" y="569820"/>
                    <a:pt x="67508" y="579120"/>
                    <a:pt x="53961" y="589280"/>
                  </a:cubicBezTo>
                  <a:cubicBezTo>
                    <a:pt x="57348" y="602827"/>
                    <a:pt x="62389" y="616064"/>
                    <a:pt x="64121" y="629920"/>
                  </a:cubicBezTo>
                  <a:cubicBezTo>
                    <a:pt x="72564" y="697466"/>
                    <a:pt x="73250" y="765975"/>
                    <a:pt x="84441" y="833120"/>
                  </a:cubicBezTo>
                  <a:cubicBezTo>
                    <a:pt x="86931" y="848060"/>
                    <a:pt x="96734" y="860917"/>
                    <a:pt x="104761" y="873760"/>
                  </a:cubicBezTo>
                  <a:cubicBezTo>
                    <a:pt x="120204" y="898469"/>
                    <a:pt x="143342" y="925698"/>
                    <a:pt x="165721" y="944880"/>
                  </a:cubicBezTo>
                  <a:cubicBezTo>
                    <a:pt x="178578" y="955900"/>
                    <a:pt x="190556" y="969281"/>
                    <a:pt x="206361" y="975360"/>
                  </a:cubicBezTo>
                  <a:cubicBezTo>
                    <a:pt x="235503" y="986569"/>
                    <a:pt x="267779" y="987102"/>
                    <a:pt x="297801" y="995680"/>
                  </a:cubicBezTo>
                  <a:cubicBezTo>
                    <a:pt x="315337" y="1000690"/>
                    <a:pt x="331668" y="1009227"/>
                    <a:pt x="348601" y="1016000"/>
                  </a:cubicBezTo>
                  <a:cubicBezTo>
                    <a:pt x="364112" y="1014807"/>
                    <a:pt x="491789" y="1039842"/>
                    <a:pt x="501001" y="975360"/>
                  </a:cubicBezTo>
                  <a:cubicBezTo>
                    <a:pt x="502976" y="961537"/>
                    <a:pt x="499219" y="945891"/>
                    <a:pt x="490841" y="934720"/>
                  </a:cubicBezTo>
                  <a:cubicBezTo>
                    <a:pt x="477830" y="917372"/>
                    <a:pt x="456974" y="907627"/>
                    <a:pt x="440041" y="894080"/>
                  </a:cubicBezTo>
                  <a:cubicBezTo>
                    <a:pt x="238813" y="902465"/>
                    <a:pt x="239182" y="847322"/>
                    <a:pt x="155561" y="944880"/>
                  </a:cubicBezTo>
                  <a:cubicBezTo>
                    <a:pt x="147614" y="954151"/>
                    <a:pt x="142014" y="965200"/>
                    <a:pt x="135241" y="975360"/>
                  </a:cubicBezTo>
                  <a:cubicBezTo>
                    <a:pt x="138628" y="1029547"/>
                    <a:pt x="131584" y="1085415"/>
                    <a:pt x="145401" y="1137920"/>
                  </a:cubicBezTo>
                  <a:cubicBezTo>
                    <a:pt x="149710" y="1154296"/>
                    <a:pt x="176199" y="1154621"/>
                    <a:pt x="186041" y="1168400"/>
                  </a:cubicBezTo>
                  <a:cubicBezTo>
                    <a:pt x="194157" y="1179763"/>
                    <a:pt x="188085" y="1197677"/>
                    <a:pt x="196201" y="1209040"/>
                  </a:cubicBezTo>
                  <a:cubicBezTo>
                    <a:pt x="206043" y="1222819"/>
                    <a:pt x="224867" y="1227546"/>
                    <a:pt x="236841" y="1239520"/>
                  </a:cubicBezTo>
                  <a:cubicBezTo>
                    <a:pt x="245475" y="1248154"/>
                    <a:pt x="250064" y="1260064"/>
                    <a:pt x="257161" y="1270000"/>
                  </a:cubicBezTo>
                  <a:cubicBezTo>
                    <a:pt x="267003" y="1283779"/>
                    <a:pt x="276621" y="1297783"/>
                    <a:pt x="287641" y="1310640"/>
                  </a:cubicBezTo>
                  <a:cubicBezTo>
                    <a:pt x="325671" y="1355009"/>
                    <a:pt x="308600" y="1331343"/>
                    <a:pt x="358761" y="1361440"/>
                  </a:cubicBezTo>
                  <a:cubicBezTo>
                    <a:pt x="446100" y="1413843"/>
                    <a:pt x="388893" y="1391804"/>
                    <a:pt x="450201" y="1412240"/>
                  </a:cubicBezTo>
                  <a:cubicBezTo>
                    <a:pt x="484068" y="1405467"/>
                    <a:pt x="527379" y="1416342"/>
                    <a:pt x="551801" y="1391920"/>
                  </a:cubicBezTo>
                  <a:cubicBezTo>
                    <a:pt x="568734" y="1374987"/>
                    <a:pt x="553271" y="1341734"/>
                    <a:pt x="541641" y="1320800"/>
                  </a:cubicBezTo>
                  <a:cubicBezTo>
                    <a:pt x="537573" y="1313478"/>
                    <a:pt x="451382" y="1280632"/>
                    <a:pt x="450201" y="1280160"/>
                  </a:cubicBezTo>
                  <a:cubicBezTo>
                    <a:pt x="432637" y="1280958"/>
                    <a:pt x="232336" y="1229886"/>
                    <a:pt x="206361" y="1320800"/>
                  </a:cubicBezTo>
                  <a:cubicBezTo>
                    <a:pt x="195959" y="1357207"/>
                    <a:pt x="192814" y="1395307"/>
                    <a:pt x="186041" y="1432560"/>
                  </a:cubicBezTo>
                  <a:cubicBezTo>
                    <a:pt x="189428" y="1463040"/>
                    <a:pt x="192397" y="1493569"/>
                    <a:pt x="196201" y="1524000"/>
                  </a:cubicBezTo>
                  <a:cubicBezTo>
                    <a:pt x="199171" y="1547762"/>
                    <a:pt x="195651" y="1573701"/>
                    <a:pt x="206361" y="1595120"/>
                  </a:cubicBezTo>
                  <a:cubicBezTo>
                    <a:pt x="213934" y="1610266"/>
                    <a:pt x="235027" y="1613626"/>
                    <a:pt x="247001" y="1625600"/>
                  </a:cubicBezTo>
                  <a:cubicBezTo>
                    <a:pt x="303129" y="1681728"/>
                    <a:pt x="246812" y="1658573"/>
                    <a:pt x="318121" y="1676400"/>
                  </a:cubicBezTo>
                  <a:cubicBezTo>
                    <a:pt x="328281" y="1683173"/>
                    <a:pt x="338665" y="1689623"/>
                    <a:pt x="348601" y="1696720"/>
                  </a:cubicBezTo>
                  <a:cubicBezTo>
                    <a:pt x="362380" y="1706562"/>
                    <a:pt x="374439" y="1718976"/>
                    <a:pt x="389241" y="1727200"/>
                  </a:cubicBezTo>
                  <a:cubicBezTo>
                    <a:pt x="405184" y="1736057"/>
                    <a:pt x="423108" y="1740747"/>
                    <a:pt x="440041" y="1747520"/>
                  </a:cubicBezTo>
                  <a:cubicBezTo>
                    <a:pt x="451227" y="1746277"/>
                    <a:pt x="554087" y="1754124"/>
                    <a:pt x="561961" y="1706880"/>
                  </a:cubicBezTo>
                  <a:cubicBezTo>
                    <a:pt x="567003" y="1676630"/>
                    <a:pt x="555188" y="1645920"/>
                    <a:pt x="551801" y="1615440"/>
                  </a:cubicBezTo>
                  <a:cubicBezTo>
                    <a:pt x="535985" y="1616370"/>
                    <a:pt x="383491" y="1617357"/>
                    <a:pt x="328281" y="1635760"/>
                  </a:cubicBezTo>
                  <a:cubicBezTo>
                    <a:pt x="313913" y="1640549"/>
                    <a:pt x="301188" y="1649307"/>
                    <a:pt x="287641" y="1656080"/>
                  </a:cubicBezTo>
                  <a:cubicBezTo>
                    <a:pt x="277481" y="1669627"/>
                    <a:pt x="265385" y="1681918"/>
                    <a:pt x="257161" y="1696720"/>
                  </a:cubicBezTo>
                  <a:cubicBezTo>
                    <a:pt x="227476" y="1750152"/>
                    <a:pt x="226427" y="1810002"/>
                    <a:pt x="216521" y="1869440"/>
                  </a:cubicBezTo>
                  <a:cubicBezTo>
                    <a:pt x="219908" y="1910080"/>
                    <a:pt x="214517" y="1952435"/>
                    <a:pt x="226681" y="1991360"/>
                  </a:cubicBezTo>
                  <a:cubicBezTo>
                    <a:pt x="232395" y="2009646"/>
                    <a:pt x="255559" y="2016878"/>
                    <a:pt x="267321" y="2032000"/>
                  </a:cubicBezTo>
                  <a:cubicBezTo>
                    <a:pt x="279445" y="2047588"/>
                    <a:pt x="285159" y="2067630"/>
                    <a:pt x="297801" y="2082800"/>
                  </a:cubicBezTo>
                  <a:cubicBezTo>
                    <a:pt x="319264" y="2108556"/>
                    <a:pt x="368921" y="2153920"/>
                    <a:pt x="368921" y="2153920"/>
                  </a:cubicBezTo>
                  <a:cubicBezTo>
                    <a:pt x="426494" y="2150533"/>
                    <a:pt x="484987" y="2154551"/>
                    <a:pt x="541641" y="2143760"/>
                  </a:cubicBezTo>
                  <a:cubicBezTo>
                    <a:pt x="558275" y="2140592"/>
                    <a:pt x="577415" y="2129499"/>
                    <a:pt x="582281" y="2113280"/>
                  </a:cubicBezTo>
                  <a:cubicBezTo>
                    <a:pt x="589162" y="2090343"/>
                    <a:pt x="575508" y="2065867"/>
                    <a:pt x="572121" y="2042160"/>
                  </a:cubicBezTo>
                  <a:cubicBezTo>
                    <a:pt x="437825" y="2047532"/>
                    <a:pt x="345232" y="2036163"/>
                    <a:pt x="226681" y="2072640"/>
                  </a:cubicBezTo>
                  <a:cubicBezTo>
                    <a:pt x="212205" y="2077094"/>
                    <a:pt x="199588" y="2086187"/>
                    <a:pt x="186041" y="2092960"/>
                  </a:cubicBezTo>
                  <a:cubicBezTo>
                    <a:pt x="182654" y="2103120"/>
                    <a:pt x="175881" y="2112730"/>
                    <a:pt x="175881" y="2123440"/>
                  </a:cubicBezTo>
                  <a:cubicBezTo>
                    <a:pt x="175881" y="2152902"/>
                    <a:pt x="190039" y="2209086"/>
                    <a:pt x="206361" y="2235200"/>
                  </a:cubicBezTo>
                  <a:cubicBezTo>
                    <a:pt x="213976" y="2247384"/>
                    <a:pt x="228490" y="2253988"/>
                    <a:pt x="236841" y="2265680"/>
                  </a:cubicBezTo>
                  <a:cubicBezTo>
                    <a:pt x="245644" y="2278005"/>
                    <a:pt x="251195" y="2292399"/>
                    <a:pt x="257161" y="2306320"/>
                  </a:cubicBezTo>
                  <a:cubicBezTo>
                    <a:pt x="261380" y="2316164"/>
                    <a:pt x="260631" y="2328437"/>
                    <a:pt x="267321" y="2336800"/>
                  </a:cubicBezTo>
                  <a:cubicBezTo>
                    <a:pt x="335460" y="2421973"/>
                    <a:pt x="314639" y="2391416"/>
                    <a:pt x="379081" y="2428240"/>
                  </a:cubicBezTo>
                  <a:cubicBezTo>
                    <a:pt x="389683" y="2434298"/>
                    <a:pt x="398289" y="2443864"/>
                    <a:pt x="409561" y="2448560"/>
                  </a:cubicBezTo>
                  <a:cubicBezTo>
                    <a:pt x="463390" y="2470989"/>
                    <a:pt x="516920" y="2482375"/>
                    <a:pt x="572121" y="2499360"/>
                  </a:cubicBezTo>
                  <a:cubicBezTo>
                    <a:pt x="592593" y="2505659"/>
                    <a:pt x="633081" y="2519680"/>
                    <a:pt x="633081" y="2519680"/>
                  </a:cubicBezTo>
                </a:path>
              </a:pathLst>
            </a:custGeom>
            <a:no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1" name="Google Shape;631;p38"/>
            <p:cNvSpPr/>
            <p:nvPr/>
          </p:nvSpPr>
          <p:spPr>
            <a:xfrm rot="5652857">
              <a:off x="4283127" y="3889481"/>
              <a:ext cx="109766" cy="718135"/>
            </a:xfrm>
            <a:custGeom>
              <a:avLst/>
              <a:gdLst/>
              <a:ahLst/>
              <a:cxnLst/>
              <a:rect l="l" t="t" r="r" b="b"/>
              <a:pathLst>
                <a:path w="633081" h="2519680" extrusionOk="0">
                  <a:moveTo>
                    <a:pt x="155561" y="0"/>
                  </a:moveTo>
                  <a:cubicBezTo>
                    <a:pt x="138628" y="6773"/>
                    <a:pt x="117657" y="7424"/>
                    <a:pt x="104761" y="20320"/>
                  </a:cubicBezTo>
                  <a:cubicBezTo>
                    <a:pt x="94887" y="30194"/>
                    <a:pt x="100102" y="48125"/>
                    <a:pt x="94601" y="60960"/>
                  </a:cubicBezTo>
                  <a:cubicBezTo>
                    <a:pt x="89791" y="72183"/>
                    <a:pt x="80339" y="80838"/>
                    <a:pt x="74281" y="91440"/>
                  </a:cubicBezTo>
                  <a:cubicBezTo>
                    <a:pt x="66767" y="104590"/>
                    <a:pt x="61475" y="118930"/>
                    <a:pt x="53961" y="132080"/>
                  </a:cubicBezTo>
                  <a:cubicBezTo>
                    <a:pt x="-3482" y="232605"/>
                    <a:pt x="74726" y="80390"/>
                    <a:pt x="13321" y="203200"/>
                  </a:cubicBezTo>
                  <a:cubicBezTo>
                    <a:pt x="-2735" y="299536"/>
                    <a:pt x="-9473" y="305064"/>
                    <a:pt x="23481" y="436880"/>
                  </a:cubicBezTo>
                  <a:cubicBezTo>
                    <a:pt x="27167" y="451626"/>
                    <a:pt x="88154" y="491393"/>
                    <a:pt x="94601" y="497840"/>
                  </a:cubicBezTo>
                  <a:cubicBezTo>
                    <a:pt x="189428" y="592667"/>
                    <a:pt x="57348" y="487680"/>
                    <a:pt x="165721" y="568960"/>
                  </a:cubicBezTo>
                  <a:cubicBezTo>
                    <a:pt x="240228" y="565573"/>
                    <a:pt x="315525" y="570141"/>
                    <a:pt x="389241" y="558800"/>
                  </a:cubicBezTo>
                  <a:cubicBezTo>
                    <a:pt x="405977" y="556225"/>
                    <a:pt x="425774" y="544748"/>
                    <a:pt x="429881" y="528320"/>
                  </a:cubicBezTo>
                  <a:cubicBezTo>
                    <a:pt x="453973" y="431950"/>
                    <a:pt x="433175" y="440243"/>
                    <a:pt x="379081" y="426720"/>
                  </a:cubicBezTo>
                  <a:cubicBezTo>
                    <a:pt x="338441" y="430107"/>
                    <a:pt x="297243" y="429365"/>
                    <a:pt x="257161" y="436880"/>
                  </a:cubicBezTo>
                  <a:cubicBezTo>
                    <a:pt x="215643" y="444665"/>
                    <a:pt x="215871" y="464479"/>
                    <a:pt x="186041" y="487680"/>
                  </a:cubicBezTo>
                  <a:cubicBezTo>
                    <a:pt x="166764" y="502673"/>
                    <a:pt x="144358" y="513327"/>
                    <a:pt x="125081" y="528320"/>
                  </a:cubicBezTo>
                  <a:cubicBezTo>
                    <a:pt x="113739" y="537141"/>
                    <a:pt x="105510" y="549449"/>
                    <a:pt x="94601" y="558800"/>
                  </a:cubicBezTo>
                  <a:cubicBezTo>
                    <a:pt x="81744" y="569820"/>
                    <a:pt x="67508" y="579120"/>
                    <a:pt x="53961" y="589280"/>
                  </a:cubicBezTo>
                  <a:cubicBezTo>
                    <a:pt x="57348" y="602827"/>
                    <a:pt x="62389" y="616064"/>
                    <a:pt x="64121" y="629920"/>
                  </a:cubicBezTo>
                  <a:cubicBezTo>
                    <a:pt x="72564" y="697466"/>
                    <a:pt x="73250" y="765975"/>
                    <a:pt x="84441" y="833120"/>
                  </a:cubicBezTo>
                  <a:cubicBezTo>
                    <a:pt x="86931" y="848060"/>
                    <a:pt x="96734" y="860917"/>
                    <a:pt x="104761" y="873760"/>
                  </a:cubicBezTo>
                  <a:cubicBezTo>
                    <a:pt x="120204" y="898469"/>
                    <a:pt x="143342" y="925698"/>
                    <a:pt x="165721" y="944880"/>
                  </a:cubicBezTo>
                  <a:cubicBezTo>
                    <a:pt x="178578" y="955900"/>
                    <a:pt x="190556" y="969281"/>
                    <a:pt x="206361" y="975360"/>
                  </a:cubicBezTo>
                  <a:cubicBezTo>
                    <a:pt x="235503" y="986569"/>
                    <a:pt x="267779" y="987102"/>
                    <a:pt x="297801" y="995680"/>
                  </a:cubicBezTo>
                  <a:cubicBezTo>
                    <a:pt x="315337" y="1000690"/>
                    <a:pt x="331668" y="1009227"/>
                    <a:pt x="348601" y="1016000"/>
                  </a:cubicBezTo>
                  <a:cubicBezTo>
                    <a:pt x="364112" y="1014807"/>
                    <a:pt x="491789" y="1039842"/>
                    <a:pt x="501001" y="975360"/>
                  </a:cubicBezTo>
                  <a:cubicBezTo>
                    <a:pt x="502976" y="961537"/>
                    <a:pt x="499219" y="945891"/>
                    <a:pt x="490841" y="934720"/>
                  </a:cubicBezTo>
                  <a:cubicBezTo>
                    <a:pt x="477830" y="917372"/>
                    <a:pt x="456974" y="907627"/>
                    <a:pt x="440041" y="894080"/>
                  </a:cubicBezTo>
                  <a:cubicBezTo>
                    <a:pt x="238813" y="902465"/>
                    <a:pt x="239182" y="847322"/>
                    <a:pt x="155561" y="944880"/>
                  </a:cubicBezTo>
                  <a:cubicBezTo>
                    <a:pt x="147614" y="954151"/>
                    <a:pt x="142014" y="965200"/>
                    <a:pt x="135241" y="975360"/>
                  </a:cubicBezTo>
                  <a:cubicBezTo>
                    <a:pt x="138628" y="1029547"/>
                    <a:pt x="131584" y="1085415"/>
                    <a:pt x="145401" y="1137920"/>
                  </a:cubicBezTo>
                  <a:cubicBezTo>
                    <a:pt x="149710" y="1154296"/>
                    <a:pt x="176199" y="1154621"/>
                    <a:pt x="186041" y="1168400"/>
                  </a:cubicBezTo>
                  <a:cubicBezTo>
                    <a:pt x="194157" y="1179763"/>
                    <a:pt x="188085" y="1197677"/>
                    <a:pt x="196201" y="1209040"/>
                  </a:cubicBezTo>
                  <a:cubicBezTo>
                    <a:pt x="206043" y="1222819"/>
                    <a:pt x="224867" y="1227546"/>
                    <a:pt x="236841" y="1239520"/>
                  </a:cubicBezTo>
                  <a:cubicBezTo>
                    <a:pt x="245475" y="1248154"/>
                    <a:pt x="250064" y="1260064"/>
                    <a:pt x="257161" y="1270000"/>
                  </a:cubicBezTo>
                  <a:cubicBezTo>
                    <a:pt x="267003" y="1283779"/>
                    <a:pt x="276621" y="1297783"/>
                    <a:pt x="287641" y="1310640"/>
                  </a:cubicBezTo>
                  <a:cubicBezTo>
                    <a:pt x="325671" y="1355009"/>
                    <a:pt x="308600" y="1331343"/>
                    <a:pt x="358761" y="1361440"/>
                  </a:cubicBezTo>
                  <a:cubicBezTo>
                    <a:pt x="446100" y="1413843"/>
                    <a:pt x="388893" y="1391804"/>
                    <a:pt x="450201" y="1412240"/>
                  </a:cubicBezTo>
                  <a:cubicBezTo>
                    <a:pt x="484068" y="1405467"/>
                    <a:pt x="527379" y="1416342"/>
                    <a:pt x="551801" y="1391920"/>
                  </a:cubicBezTo>
                  <a:cubicBezTo>
                    <a:pt x="568734" y="1374987"/>
                    <a:pt x="553271" y="1341734"/>
                    <a:pt x="541641" y="1320800"/>
                  </a:cubicBezTo>
                  <a:cubicBezTo>
                    <a:pt x="537573" y="1313478"/>
                    <a:pt x="451382" y="1280632"/>
                    <a:pt x="450201" y="1280160"/>
                  </a:cubicBezTo>
                  <a:cubicBezTo>
                    <a:pt x="432637" y="1280958"/>
                    <a:pt x="232336" y="1229886"/>
                    <a:pt x="206361" y="1320800"/>
                  </a:cubicBezTo>
                  <a:cubicBezTo>
                    <a:pt x="195959" y="1357207"/>
                    <a:pt x="192814" y="1395307"/>
                    <a:pt x="186041" y="1432560"/>
                  </a:cubicBezTo>
                  <a:cubicBezTo>
                    <a:pt x="189428" y="1463040"/>
                    <a:pt x="192397" y="1493569"/>
                    <a:pt x="196201" y="1524000"/>
                  </a:cubicBezTo>
                  <a:cubicBezTo>
                    <a:pt x="199171" y="1547762"/>
                    <a:pt x="195651" y="1573701"/>
                    <a:pt x="206361" y="1595120"/>
                  </a:cubicBezTo>
                  <a:cubicBezTo>
                    <a:pt x="213934" y="1610266"/>
                    <a:pt x="235027" y="1613626"/>
                    <a:pt x="247001" y="1625600"/>
                  </a:cubicBezTo>
                  <a:cubicBezTo>
                    <a:pt x="303129" y="1681728"/>
                    <a:pt x="246812" y="1658573"/>
                    <a:pt x="318121" y="1676400"/>
                  </a:cubicBezTo>
                  <a:cubicBezTo>
                    <a:pt x="328281" y="1683173"/>
                    <a:pt x="338665" y="1689623"/>
                    <a:pt x="348601" y="1696720"/>
                  </a:cubicBezTo>
                  <a:cubicBezTo>
                    <a:pt x="362380" y="1706562"/>
                    <a:pt x="374439" y="1718976"/>
                    <a:pt x="389241" y="1727200"/>
                  </a:cubicBezTo>
                  <a:cubicBezTo>
                    <a:pt x="405184" y="1736057"/>
                    <a:pt x="423108" y="1740747"/>
                    <a:pt x="440041" y="1747520"/>
                  </a:cubicBezTo>
                  <a:cubicBezTo>
                    <a:pt x="451227" y="1746277"/>
                    <a:pt x="554087" y="1754124"/>
                    <a:pt x="561961" y="1706880"/>
                  </a:cubicBezTo>
                  <a:cubicBezTo>
                    <a:pt x="567003" y="1676630"/>
                    <a:pt x="555188" y="1645920"/>
                    <a:pt x="551801" y="1615440"/>
                  </a:cubicBezTo>
                  <a:cubicBezTo>
                    <a:pt x="535985" y="1616370"/>
                    <a:pt x="383491" y="1617357"/>
                    <a:pt x="328281" y="1635760"/>
                  </a:cubicBezTo>
                  <a:cubicBezTo>
                    <a:pt x="313913" y="1640549"/>
                    <a:pt x="301188" y="1649307"/>
                    <a:pt x="287641" y="1656080"/>
                  </a:cubicBezTo>
                  <a:cubicBezTo>
                    <a:pt x="277481" y="1669627"/>
                    <a:pt x="265385" y="1681918"/>
                    <a:pt x="257161" y="1696720"/>
                  </a:cubicBezTo>
                  <a:cubicBezTo>
                    <a:pt x="227476" y="1750152"/>
                    <a:pt x="226427" y="1810002"/>
                    <a:pt x="216521" y="1869440"/>
                  </a:cubicBezTo>
                  <a:cubicBezTo>
                    <a:pt x="219908" y="1910080"/>
                    <a:pt x="214517" y="1952435"/>
                    <a:pt x="226681" y="1991360"/>
                  </a:cubicBezTo>
                  <a:cubicBezTo>
                    <a:pt x="232395" y="2009646"/>
                    <a:pt x="255559" y="2016878"/>
                    <a:pt x="267321" y="2032000"/>
                  </a:cubicBezTo>
                  <a:cubicBezTo>
                    <a:pt x="279445" y="2047588"/>
                    <a:pt x="285159" y="2067630"/>
                    <a:pt x="297801" y="2082800"/>
                  </a:cubicBezTo>
                  <a:cubicBezTo>
                    <a:pt x="319264" y="2108556"/>
                    <a:pt x="368921" y="2153920"/>
                    <a:pt x="368921" y="2153920"/>
                  </a:cubicBezTo>
                  <a:cubicBezTo>
                    <a:pt x="426494" y="2150533"/>
                    <a:pt x="484987" y="2154551"/>
                    <a:pt x="541641" y="2143760"/>
                  </a:cubicBezTo>
                  <a:cubicBezTo>
                    <a:pt x="558275" y="2140592"/>
                    <a:pt x="577415" y="2129499"/>
                    <a:pt x="582281" y="2113280"/>
                  </a:cubicBezTo>
                  <a:cubicBezTo>
                    <a:pt x="589162" y="2090343"/>
                    <a:pt x="575508" y="2065867"/>
                    <a:pt x="572121" y="2042160"/>
                  </a:cubicBezTo>
                  <a:cubicBezTo>
                    <a:pt x="437825" y="2047532"/>
                    <a:pt x="345232" y="2036163"/>
                    <a:pt x="226681" y="2072640"/>
                  </a:cubicBezTo>
                  <a:cubicBezTo>
                    <a:pt x="212205" y="2077094"/>
                    <a:pt x="199588" y="2086187"/>
                    <a:pt x="186041" y="2092960"/>
                  </a:cubicBezTo>
                  <a:cubicBezTo>
                    <a:pt x="182654" y="2103120"/>
                    <a:pt x="175881" y="2112730"/>
                    <a:pt x="175881" y="2123440"/>
                  </a:cubicBezTo>
                  <a:cubicBezTo>
                    <a:pt x="175881" y="2152902"/>
                    <a:pt x="190039" y="2209086"/>
                    <a:pt x="206361" y="2235200"/>
                  </a:cubicBezTo>
                  <a:cubicBezTo>
                    <a:pt x="213976" y="2247384"/>
                    <a:pt x="228490" y="2253988"/>
                    <a:pt x="236841" y="2265680"/>
                  </a:cubicBezTo>
                  <a:cubicBezTo>
                    <a:pt x="245644" y="2278005"/>
                    <a:pt x="251195" y="2292399"/>
                    <a:pt x="257161" y="2306320"/>
                  </a:cubicBezTo>
                  <a:cubicBezTo>
                    <a:pt x="261380" y="2316164"/>
                    <a:pt x="260631" y="2328437"/>
                    <a:pt x="267321" y="2336800"/>
                  </a:cubicBezTo>
                  <a:cubicBezTo>
                    <a:pt x="335460" y="2421973"/>
                    <a:pt x="314639" y="2391416"/>
                    <a:pt x="379081" y="2428240"/>
                  </a:cubicBezTo>
                  <a:cubicBezTo>
                    <a:pt x="389683" y="2434298"/>
                    <a:pt x="398289" y="2443864"/>
                    <a:pt x="409561" y="2448560"/>
                  </a:cubicBezTo>
                  <a:cubicBezTo>
                    <a:pt x="463390" y="2470989"/>
                    <a:pt x="516920" y="2482375"/>
                    <a:pt x="572121" y="2499360"/>
                  </a:cubicBezTo>
                  <a:cubicBezTo>
                    <a:pt x="592593" y="2505659"/>
                    <a:pt x="633081" y="2519680"/>
                    <a:pt x="633081" y="2519680"/>
                  </a:cubicBezTo>
                </a:path>
              </a:pathLst>
            </a:custGeom>
            <a:no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cxnSp>
        <p:nvCxnSpPr>
          <p:cNvPr id="632" name="Google Shape;632;p38"/>
          <p:cNvCxnSpPr/>
          <p:nvPr/>
        </p:nvCxnSpPr>
        <p:spPr>
          <a:xfrm flipH="1">
            <a:off x="5761880" y="3659199"/>
            <a:ext cx="910184" cy="508228"/>
          </a:xfrm>
          <a:prstGeom prst="straightConnector1">
            <a:avLst/>
          </a:prstGeom>
          <a:noFill/>
          <a:ln w="9525" cap="flat" cmpd="sng">
            <a:solidFill>
              <a:srgbClr val="4A7DBA"/>
            </a:solidFill>
            <a:prstDash val="solid"/>
            <a:round/>
            <a:headEnd type="none" w="sm" len="sm"/>
            <a:tailEnd type="triangle" w="med" len="med"/>
          </a:ln>
        </p:spPr>
      </p:cxnSp>
      <p:sp>
        <p:nvSpPr>
          <p:cNvPr id="633" name="Google Shape;633;p38"/>
          <p:cNvSpPr/>
          <p:nvPr/>
        </p:nvSpPr>
        <p:spPr>
          <a:xfrm>
            <a:off x="5827320" y="3388871"/>
            <a:ext cx="2435865" cy="251943"/>
          </a:xfrm>
          <a:prstGeom prst="roundRect">
            <a:avLst>
              <a:gd name="adj" fmla="val 5925"/>
            </a:avLst>
          </a:prstGeom>
          <a:noFill/>
          <a:ln>
            <a:noFill/>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gluones</a:t>
            </a:r>
            <a:endParaRPr/>
          </a:p>
        </p:txBody>
      </p:sp>
      <p:sp>
        <p:nvSpPr>
          <p:cNvPr id="634" name="Google Shape;634;p38"/>
          <p:cNvSpPr/>
          <p:nvPr/>
        </p:nvSpPr>
        <p:spPr>
          <a:xfrm>
            <a:off x="7464153" y="3297979"/>
            <a:ext cx="2435865" cy="251943"/>
          </a:xfrm>
          <a:prstGeom prst="roundRect">
            <a:avLst>
              <a:gd name="adj" fmla="val 5925"/>
            </a:avLst>
          </a:prstGeom>
          <a:noFill/>
          <a:ln>
            <a:noFill/>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¿y quién mantiene unidos a los quarks? </a:t>
            </a:r>
            <a:endParaRPr/>
          </a:p>
        </p:txBody>
      </p:sp>
      <p:sp>
        <p:nvSpPr>
          <p:cNvPr id="635" name="Google Shape;635;p38"/>
          <p:cNvSpPr/>
          <p:nvPr/>
        </p:nvSpPr>
        <p:spPr>
          <a:xfrm>
            <a:off x="1624676" y="2461368"/>
            <a:ext cx="4759356" cy="1064962"/>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l" rtl="0">
              <a:spcBef>
                <a:spcPts val="0"/>
              </a:spcBef>
              <a:spcAft>
                <a:spcPts val="0"/>
              </a:spcAft>
              <a:buNone/>
            </a:pPr>
            <a:r>
              <a:rPr lang="es-ES" sz="1800" b="0" i="0" u="none" strike="noStrike" cap="none">
                <a:solidFill>
                  <a:schemeClr val="dk1"/>
                </a:solidFill>
                <a:latin typeface="Calibri"/>
                <a:ea typeface="Calibri"/>
                <a:cs typeface="Calibri"/>
                <a:sym typeface="Calibri"/>
              </a:rPr>
              <a:t>La propuesta consistía en partículas elementales con cargas no enteras, y con características diferentes (“personalidades” o “sabores”)</a:t>
            </a:r>
            <a:endParaRPr/>
          </a:p>
        </p:txBody>
      </p:sp>
      <p:pic>
        <p:nvPicPr>
          <p:cNvPr id="636" name="Google Shape;636;p38"/>
          <p:cNvPicPr preferRelativeResize="0"/>
          <p:nvPr/>
        </p:nvPicPr>
        <p:blipFill rotWithShape="1">
          <a:blip r:embed="rId10">
            <a:alphaModFix/>
          </a:blip>
          <a:srcRect/>
          <a:stretch/>
        </p:blipFill>
        <p:spPr>
          <a:xfrm>
            <a:off x="5467374" y="729033"/>
            <a:ext cx="690375" cy="663822"/>
          </a:xfrm>
          <a:prstGeom prst="ellipse">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39"/>
          <p:cNvSpPr txBox="1"/>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marR="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sz="3000" b="1">
              <a:solidFill>
                <a:schemeClr val="lt1"/>
              </a:solidFill>
              <a:latin typeface="Arial"/>
              <a:ea typeface="Arial"/>
              <a:cs typeface="Arial"/>
              <a:sym typeface="Arial"/>
            </a:endParaRPr>
          </a:p>
        </p:txBody>
      </p:sp>
      <p:sp>
        <p:nvSpPr>
          <p:cNvPr id="643" name="Google Shape;643;p39"/>
          <p:cNvSpPr/>
          <p:nvPr/>
        </p:nvSpPr>
        <p:spPr>
          <a:xfrm>
            <a:off x="1624676" y="792844"/>
            <a:ext cx="4137205" cy="1288723"/>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l" rtl="0">
              <a:spcBef>
                <a:spcPts val="0"/>
              </a:spcBef>
              <a:spcAft>
                <a:spcPts val="0"/>
              </a:spcAft>
              <a:buNone/>
            </a:pPr>
            <a:r>
              <a:rPr lang="es-ES" sz="1800" b="0" i="0" u="none" strike="noStrike" cap="none">
                <a:solidFill>
                  <a:schemeClr val="dk1"/>
                </a:solidFill>
                <a:latin typeface="Calibri"/>
                <a:ea typeface="Calibri"/>
                <a:cs typeface="Calibri"/>
                <a:sym typeface="Calibri"/>
              </a:rPr>
              <a:t>En 1964, se propuso la idea de los..</a:t>
            </a:r>
            <a:endParaRPr/>
          </a:p>
          <a:p>
            <a:pPr marL="285750" marR="0" lvl="1" indent="-285750" algn="l" rtl="0">
              <a:spcBef>
                <a:spcPts val="0"/>
              </a:spcBef>
              <a:spcAft>
                <a:spcPts val="0"/>
              </a:spcAft>
              <a:buClr>
                <a:schemeClr val="dk1"/>
              </a:buClr>
              <a:buSzPts val="1800"/>
              <a:buFont typeface="Calibri"/>
              <a:buChar char="-"/>
            </a:pPr>
            <a:r>
              <a:rPr lang="es-ES" sz="1800" b="0" i="0" u="none" strike="noStrike" cap="none">
                <a:solidFill>
                  <a:schemeClr val="dk1"/>
                </a:solidFill>
                <a:latin typeface="Calibri"/>
                <a:ea typeface="Calibri"/>
                <a:cs typeface="Calibri"/>
                <a:sym typeface="Calibri"/>
              </a:rPr>
              <a:t>“ACES” nombre dado por Zweig</a:t>
            </a:r>
            <a:endParaRPr sz="1800" b="0" i="0" u="none" strike="noStrike" cap="none">
              <a:solidFill>
                <a:schemeClr val="dk1"/>
              </a:solidFill>
              <a:latin typeface="Calibri"/>
              <a:ea typeface="Calibri"/>
              <a:cs typeface="Calibri"/>
              <a:sym typeface="Calibri"/>
            </a:endParaRPr>
          </a:p>
          <a:p>
            <a:pPr marL="285750" marR="0" lvl="1" indent="-285750" algn="l" rtl="0">
              <a:spcBef>
                <a:spcPts val="0"/>
              </a:spcBef>
              <a:spcAft>
                <a:spcPts val="0"/>
              </a:spcAft>
              <a:buClr>
                <a:schemeClr val="dk1"/>
              </a:buClr>
              <a:buSzPts val="1800"/>
              <a:buFont typeface="Calibri"/>
              <a:buChar char="-"/>
            </a:pPr>
            <a:r>
              <a:rPr lang="es-ES" sz="1800" b="0" i="0" u="none" strike="noStrike" cap="none">
                <a:solidFill>
                  <a:schemeClr val="dk1"/>
                </a:solidFill>
                <a:latin typeface="Calibri"/>
                <a:ea typeface="Calibri"/>
                <a:cs typeface="Calibri"/>
                <a:sym typeface="Calibri"/>
              </a:rPr>
              <a:t>“Quarks” nombre dado por Gell-mann</a:t>
            </a:r>
            <a:endParaRPr sz="1800" b="0" i="0" u="none" strike="noStrike" cap="none">
              <a:solidFill>
                <a:schemeClr val="dk1"/>
              </a:solidFill>
              <a:latin typeface="Calibri"/>
              <a:ea typeface="Calibri"/>
              <a:cs typeface="Calibri"/>
              <a:sym typeface="Calibri"/>
            </a:endParaRPr>
          </a:p>
        </p:txBody>
      </p:sp>
      <p:sp>
        <p:nvSpPr>
          <p:cNvPr id="644" name="Google Shape;644;p39"/>
          <p:cNvSpPr/>
          <p:nvPr/>
        </p:nvSpPr>
        <p:spPr>
          <a:xfrm>
            <a:off x="7921979" y="792844"/>
            <a:ext cx="2705097" cy="1282848"/>
          </a:xfrm>
          <a:prstGeom prst="cloud">
            <a:avLst/>
          </a:prstGeom>
          <a:solidFill>
            <a:srgbClr val="DAE5F1"/>
          </a:solidFill>
          <a:ln w="25400" cap="flat" cmpd="sng">
            <a:solidFill>
              <a:schemeClr val="accent1"/>
            </a:solidFill>
            <a:prstDash val="solid"/>
            <a:round/>
            <a:headEnd type="none" w="sm" len="sm"/>
            <a:tailEnd type="none" w="sm" len="sm"/>
          </a:ln>
        </p:spPr>
        <p:txBody>
          <a:bodyPr spcFirstLastPara="1" wrap="square" lIns="180000" tIns="0" rIns="0" bIns="0" anchor="t" anchorCtr="1">
            <a:normAutofit/>
          </a:bodyPr>
          <a:lstStyle/>
          <a:p>
            <a:pPr marL="0" marR="0" lvl="1" indent="0" algn="l" rtl="0">
              <a:lnSpc>
                <a:spcPct val="90000"/>
              </a:lnSpc>
              <a:spcBef>
                <a:spcPts val="0"/>
              </a:spcBef>
              <a:spcAft>
                <a:spcPts val="0"/>
              </a:spcAft>
              <a:buNone/>
            </a:pPr>
            <a:r>
              <a:rPr lang="es-ES" sz="1400" b="0" i="0" u="none" strike="noStrike" cap="none">
                <a:solidFill>
                  <a:schemeClr val="dk1"/>
                </a:solidFill>
                <a:latin typeface="Calibri"/>
                <a:ea typeface="Calibri"/>
                <a:cs typeface="Calibri"/>
                <a:sym typeface="Calibri"/>
              </a:rPr>
              <a:t>“Three </a:t>
            </a:r>
            <a:r>
              <a:rPr lang="es-ES" sz="1400" b="1" i="0" u="none" strike="noStrike" cap="none">
                <a:solidFill>
                  <a:schemeClr val="dk1"/>
                </a:solidFill>
                <a:latin typeface="Calibri"/>
                <a:ea typeface="Calibri"/>
                <a:cs typeface="Calibri"/>
                <a:sym typeface="Calibri"/>
              </a:rPr>
              <a:t>quarks</a:t>
            </a:r>
            <a:r>
              <a:rPr lang="es-ES" sz="1400" b="0" i="0" u="none" strike="noStrike" cap="none">
                <a:solidFill>
                  <a:schemeClr val="dk1"/>
                </a:solidFill>
                <a:latin typeface="Calibri"/>
                <a:ea typeface="Calibri"/>
                <a:cs typeface="Calibri"/>
                <a:sym typeface="Calibri"/>
              </a:rPr>
              <a:t> for Muster” del libro </a:t>
            </a:r>
            <a:r>
              <a:rPr lang="es-ES" sz="1400" b="0" i="1" u="none" strike="noStrike" cap="none">
                <a:solidFill>
                  <a:schemeClr val="dk1"/>
                </a:solidFill>
                <a:latin typeface="Calibri"/>
                <a:ea typeface="Calibri"/>
                <a:cs typeface="Calibri"/>
                <a:sym typeface="Calibri"/>
              </a:rPr>
              <a:t>Finnegans Wake </a:t>
            </a:r>
            <a:r>
              <a:rPr lang="es-ES" sz="1400" b="0" i="0" u="none" strike="noStrike" cap="none">
                <a:solidFill>
                  <a:schemeClr val="dk1"/>
                </a:solidFill>
                <a:latin typeface="Calibri"/>
                <a:ea typeface="Calibri"/>
                <a:cs typeface="Calibri"/>
                <a:sym typeface="Calibri"/>
              </a:rPr>
              <a:t>de James Joyce (1939) </a:t>
            </a:r>
            <a:endParaRPr sz="1400" b="0" i="0" u="none" strike="noStrike" cap="none">
              <a:solidFill>
                <a:schemeClr val="dk1"/>
              </a:solidFill>
              <a:latin typeface="Calibri"/>
              <a:ea typeface="Calibri"/>
              <a:cs typeface="Calibri"/>
              <a:sym typeface="Calibri"/>
            </a:endParaRPr>
          </a:p>
        </p:txBody>
      </p:sp>
      <p:grpSp>
        <p:nvGrpSpPr>
          <p:cNvPr id="645" name="Google Shape;645;p39"/>
          <p:cNvGrpSpPr/>
          <p:nvPr/>
        </p:nvGrpSpPr>
        <p:grpSpPr>
          <a:xfrm>
            <a:off x="5742152" y="764705"/>
            <a:ext cx="2065989" cy="1639669"/>
            <a:chOff x="4345630" y="867066"/>
            <a:chExt cx="2065989" cy="1639669"/>
          </a:xfrm>
        </p:grpSpPr>
        <p:pic>
          <p:nvPicPr>
            <p:cNvPr id="646" name="Google Shape;646;p39"/>
            <p:cNvPicPr preferRelativeResize="0"/>
            <p:nvPr/>
          </p:nvPicPr>
          <p:blipFill rotWithShape="1">
            <a:blip r:embed="rId3">
              <a:alphaModFix/>
            </a:blip>
            <a:srcRect t="5207"/>
            <a:stretch/>
          </p:blipFill>
          <p:spPr>
            <a:xfrm>
              <a:off x="4472958" y="867066"/>
              <a:ext cx="1938661" cy="1310987"/>
            </a:xfrm>
            <a:prstGeom prst="rect">
              <a:avLst/>
            </a:prstGeom>
            <a:noFill/>
            <a:ln>
              <a:noFill/>
            </a:ln>
          </p:spPr>
        </p:pic>
        <p:sp>
          <p:nvSpPr>
            <p:cNvPr id="647" name="Google Shape;647;p39"/>
            <p:cNvSpPr/>
            <p:nvPr/>
          </p:nvSpPr>
          <p:spPr>
            <a:xfrm>
              <a:off x="5601410" y="1952737"/>
              <a:ext cx="72814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a:solidFill>
                    <a:schemeClr val="dk1"/>
                  </a:solidFill>
                  <a:latin typeface="Calibri"/>
                  <a:ea typeface="Calibri"/>
                  <a:cs typeface="Calibri"/>
                  <a:sym typeface="Calibri"/>
                </a:rPr>
                <a:t>Zweig</a:t>
              </a:r>
              <a:endParaRPr sz="1800">
                <a:solidFill>
                  <a:schemeClr val="dk1"/>
                </a:solidFill>
                <a:latin typeface="Calibri"/>
                <a:ea typeface="Calibri"/>
                <a:cs typeface="Calibri"/>
                <a:sym typeface="Calibri"/>
              </a:endParaRPr>
            </a:p>
          </p:txBody>
        </p:sp>
        <p:sp>
          <p:nvSpPr>
            <p:cNvPr id="648" name="Google Shape;648;p39"/>
            <p:cNvSpPr/>
            <p:nvPr/>
          </p:nvSpPr>
          <p:spPr>
            <a:xfrm>
              <a:off x="4345630" y="2137403"/>
              <a:ext cx="117371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a:solidFill>
                    <a:schemeClr val="dk1"/>
                  </a:solidFill>
                  <a:latin typeface="Calibri"/>
                  <a:ea typeface="Calibri"/>
                  <a:cs typeface="Calibri"/>
                  <a:sym typeface="Calibri"/>
                </a:rPr>
                <a:t>Gell-Mann</a:t>
              </a:r>
              <a:endParaRPr/>
            </a:p>
          </p:txBody>
        </p:sp>
      </p:grpSp>
      <p:sp>
        <p:nvSpPr>
          <p:cNvPr id="649" name="Google Shape;649;p39"/>
          <p:cNvSpPr/>
          <p:nvPr/>
        </p:nvSpPr>
        <p:spPr>
          <a:xfrm>
            <a:off x="1604946" y="3852749"/>
            <a:ext cx="2690854" cy="2168539"/>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1" indent="0" algn="l" rtl="0">
              <a:spcBef>
                <a:spcPts val="0"/>
              </a:spcBef>
              <a:spcAft>
                <a:spcPts val="0"/>
              </a:spcAft>
              <a:buNone/>
            </a:pPr>
            <a:r>
              <a:rPr lang="es-ES" sz="1800" b="0" i="0" u="none" strike="noStrike" cap="none">
                <a:solidFill>
                  <a:schemeClr val="dk1"/>
                </a:solidFill>
                <a:latin typeface="Calibri"/>
                <a:ea typeface="Calibri"/>
                <a:cs typeface="Calibri"/>
                <a:sym typeface="Calibri"/>
              </a:rPr>
              <a:t>Entonces, sabiendo que…</a:t>
            </a:r>
            <a:endParaRPr/>
          </a:p>
          <a:p>
            <a:pPr marL="0" marR="0" lvl="1"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1"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1"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1"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1" indent="0" algn="l" rtl="0">
              <a:spcBef>
                <a:spcPts val="0"/>
              </a:spcBef>
              <a:spcAft>
                <a:spcPts val="0"/>
              </a:spcAft>
              <a:buNone/>
            </a:pPr>
            <a:r>
              <a:rPr lang="es-ES" sz="1800" b="0" i="0" u="none" strike="noStrike" cap="none">
                <a:solidFill>
                  <a:schemeClr val="dk1"/>
                </a:solidFill>
                <a:latin typeface="Calibri"/>
                <a:ea typeface="Calibri"/>
                <a:cs typeface="Calibri"/>
                <a:sym typeface="Calibri"/>
              </a:rPr>
              <a:t>¿cómo se podría formar un protón o un neutrón? </a:t>
            </a:r>
            <a:endParaRPr/>
          </a:p>
        </p:txBody>
      </p:sp>
      <p:grpSp>
        <p:nvGrpSpPr>
          <p:cNvPr id="650" name="Google Shape;650;p39"/>
          <p:cNvGrpSpPr/>
          <p:nvPr/>
        </p:nvGrpSpPr>
        <p:grpSpPr>
          <a:xfrm>
            <a:off x="1847529" y="4306184"/>
            <a:ext cx="2016224" cy="923017"/>
            <a:chOff x="207717" y="3775309"/>
            <a:chExt cx="2120591" cy="1046947"/>
          </a:xfrm>
        </p:grpSpPr>
        <p:pic>
          <p:nvPicPr>
            <p:cNvPr id="651" name="Google Shape;651;p39"/>
            <p:cNvPicPr preferRelativeResize="0"/>
            <p:nvPr/>
          </p:nvPicPr>
          <p:blipFill rotWithShape="1">
            <a:blip r:embed="rId4">
              <a:alphaModFix/>
            </a:blip>
            <a:srcRect l="21436" t="32166"/>
            <a:stretch/>
          </p:blipFill>
          <p:spPr>
            <a:xfrm>
              <a:off x="827584" y="3871435"/>
              <a:ext cx="1500724" cy="868572"/>
            </a:xfrm>
            <a:prstGeom prst="rect">
              <a:avLst/>
            </a:prstGeom>
            <a:noFill/>
            <a:ln>
              <a:noFill/>
            </a:ln>
          </p:spPr>
        </p:pic>
        <p:pic>
          <p:nvPicPr>
            <p:cNvPr id="652" name="Google Shape;652;p39"/>
            <p:cNvPicPr preferRelativeResize="0"/>
            <p:nvPr/>
          </p:nvPicPr>
          <p:blipFill rotWithShape="1">
            <a:blip r:embed="rId5">
              <a:alphaModFix/>
            </a:blip>
            <a:srcRect/>
            <a:stretch/>
          </p:blipFill>
          <p:spPr>
            <a:xfrm>
              <a:off x="207717" y="3775309"/>
              <a:ext cx="498965" cy="522173"/>
            </a:xfrm>
            <a:prstGeom prst="rect">
              <a:avLst/>
            </a:prstGeom>
            <a:noFill/>
            <a:ln>
              <a:noFill/>
            </a:ln>
          </p:spPr>
        </p:pic>
        <p:pic>
          <p:nvPicPr>
            <p:cNvPr id="653" name="Google Shape;653;p39"/>
            <p:cNvPicPr preferRelativeResize="0"/>
            <p:nvPr/>
          </p:nvPicPr>
          <p:blipFill rotWithShape="1">
            <a:blip r:embed="rId6">
              <a:alphaModFix/>
            </a:blip>
            <a:srcRect/>
            <a:stretch/>
          </p:blipFill>
          <p:spPr>
            <a:xfrm>
              <a:off x="238196" y="4305721"/>
              <a:ext cx="468486" cy="516535"/>
            </a:xfrm>
            <a:prstGeom prst="rect">
              <a:avLst/>
            </a:prstGeom>
            <a:noFill/>
            <a:ln>
              <a:noFill/>
            </a:ln>
          </p:spPr>
        </p:pic>
      </p:grpSp>
      <p:pic>
        <p:nvPicPr>
          <p:cNvPr id="654" name="Google Shape;654;p39"/>
          <p:cNvPicPr preferRelativeResize="0"/>
          <p:nvPr/>
        </p:nvPicPr>
        <p:blipFill rotWithShape="1">
          <a:blip r:embed="rId7">
            <a:alphaModFix/>
          </a:blip>
          <a:srcRect r="50515"/>
          <a:stretch/>
        </p:blipFill>
        <p:spPr>
          <a:xfrm>
            <a:off x="4976396" y="3679141"/>
            <a:ext cx="1983700" cy="2250028"/>
          </a:xfrm>
          <a:prstGeom prst="rect">
            <a:avLst/>
          </a:prstGeom>
          <a:noFill/>
          <a:ln>
            <a:noFill/>
          </a:ln>
        </p:spPr>
      </p:pic>
      <p:grpSp>
        <p:nvGrpSpPr>
          <p:cNvPr id="655" name="Google Shape;655;p39"/>
          <p:cNvGrpSpPr/>
          <p:nvPr/>
        </p:nvGrpSpPr>
        <p:grpSpPr>
          <a:xfrm>
            <a:off x="5271517" y="4167428"/>
            <a:ext cx="1021552" cy="2192518"/>
            <a:chOff x="3747517" y="4167427"/>
            <a:chExt cx="1021552" cy="2192518"/>
          </a:xfrm>
        </p:grpSpPr>
        <p:pic>
          <p:nvPicPr>
            <p:cNvPr id="656" name="Google Shape;656;p39"/>
            <p:cNvPicPr preferRelativeResize="0"/>
            <p:nvPr/>
          </p:nvPicPr>
          <p:blipFill rotWithShape="1">
            <a:blip r:embed="rId8">
              <a:alphaModFix/>
            </a:blip>
            <a:srcRect/>
            <a:stretch/>
          </p:blipFill>
          <p:spPr>
            <a:xfrm>
              <a:off x="3747517" y="5929169"/>
              <a:ext cx="980726" cy="430776"/>
            </a:xfrm>
            <a:prstGeom prst="rect">
              <a:avLst/>
            </a:prstGeom>
            <a:noFill/>
            <a:ln>
              <a:noFill/>
            </a:ln>
          </p:spPr>
        </p:pic>
        <p:sp>
          <p:nvSpPr>
            <p:cNvPr id="657" name="Google Shape;657;p39"/>
            <p:cNvSpPr/>
            <p:nvPr/>
          </p:nvSpPr>
          <p:spPr>
            <a:xfrm rot="-1326345">
              <a:off x="3989656" y="4534016"/>
              <a:ext cx="104761" cy="479583"/>
            </a:xfrm>
            <a:custGeom>
              <a:avLst/>
              <a:gdLst/>
              <a:ahLst/>
              <a:cxnLst/>
              <a:rect l="l" t="t" r="r" b="b"/>
              <a:pathLst>
                <a:path w="633081" h="2519680" extrusionOk="0">
                  <a:moveTo>
                    <a:pt x="155561" y="0"/>
                  </a:moveTo>
                  <a:cubicBezTo>
                    <a:pt x="138628" y="6773"/>
                    <a:pt x="117657" y="7424"/>
                    <a:pt x="104761" y="20320"/>
                  </a:cubicBezTo>
                  <a:cubicBezTo>
                    <a:pt x="94887" y="30194"/>
                    <a:pt x="100102" y="48125"/>
                    <a:pt x="94601" y="60960"/>
                  </a:cubicBezTo>
                  <a:cubicBezTo>
                    <a:pt x="89791" y="72183"/>
                    <a:pt x="80339" y="80838"/>
                    <a:pt x="74281" y="91440"/>
                  </a:cubicBezTo>
                  <a:cubicBezTo>
                    <a:pt x="66767" y="104590"/>
                    <a:pt x="61475" y="118930"/>
                    <a:pt x="53961" y="132080"/>
                  </a:cubicBezTo>
                  <a:cubicBezTo>
                    <a:pt x="-3482" y="232605"/>
                    <a:pt x="74726" y="80390"/>
                    <a:pt x="13321" y="203200"/>
                  </a:cubicBezTo>
                  <a:cubicBezTo>
                    <a:pt x="-2735" y="299536"/>
                    <a:pt x="-9473" y="305064"/>
                    <a:pt x="23481" y="436880"/>
                  </a:cubicBezTo>
                  <a:cubicBezTo>
                    <a:pt x="27167" y="451626"/>
                    <a:pt x="88154" y="491393"/>
                    <a:pt x="94601" y="497840"/>
                  </a:cubicBezTo>
                  <a:cubicBezTo>
                    <a:pt x="189428" y="592667"/>
                    <a:pt x="57348" y="487680"/>
                    <a:pt x="165721" y="568960"/>
                  </a:cubicBezTo>
                  <a:cubicBezTo>
                    <a:pt x="240228" y="565573"/>
                    <a:pt x="315525" y="570141"/>
                    <a:pt x="389241" y="558800"/>
                  </a:cubicBezTo>
                  <a:cubicBezTo>
                    <a:pt x="405977" y="556225"/>
                    <a:pt x="425774" y="544748"/>
                    <a:pt x="429881" y="528320"/>
                  </a:cubicBezTo>
                  <a:cubicBezTo>
                    <a:pt x="453973" y="431950"/>
                    <a:pt x="433175" y="440243"/>
                    <a:pt x="379081" y="426720"/>
                  </a:cubicBezTo>
                  <a:cubicBezTo>
                    <a:pt x="338441" y="430107"/>
                    <a:pt x="297243" y="429365"/>
                    <a:pt x="257161" y="436880"/>
                  </a:cubicBezTo>
                  <a:cubicBezTo>
                    <a:pt x="215643" y="444665"/>
                    <a:pt x="215871" y="464479"/>
                    <a:pt x="186041" y="487680"/>
                  </a:cubicBezTo>
                  <a:cubicBezTo>
                    <a:pt x="166764" y="502673"/>
                    <a:pt x="144358" y="513327"/>
                    <a:pt x="125081" y="528320"/>
                  </a:cubicBezTo>
                  <a:cubicBezTo>
                    <a:pt x="113739" y="537141"/>
                    <a:pt x="105510" y="549449"/>
                    <a:pt x="94601" y="558800"/>
                  </a:cubicBezTo>
                  <a:cubicBezTo>
                    <a:pt x="81744" y="569820"/>
                    <a:pt x="67508" y="579120"/>
                    <a:pt x="53961" y="589280"/>
                  </a:cubicBezTo>
                  <a:cubicBezTo>
                    <a:pt x="57348" y="602827"/>
                    <a:pt x="62389" y="616064"/>
                    <a:pt x="64121" y="629920"/>
                  </a:cubicBezTo>
                  <a:cubicBezTo>
                    <a:pt x="72564" y="697466"/>
                    <a:pt x="73250" y="765975"/>
                    <a:pt x="84441" y="833120"/>
                  </a:cubicBezTo>
                  <a:cubicBezTo>
                    <a:pt x="86931" y="848060"/>
                    <a:pt x="96734" y="860917"/>
                    <a:pt x="104761" y="873760"/>
                  </a:cubicBezTo>
                  <a:cubicBezTo>
                    <a:pt x="120204" y="898469"/>
                    <a:pt x="143342" y="925698"/>
                    <a:pt x="165721" y="944880"/>
                  </a:cubicBezTo>
                  <a:cubicBezTo>
                    <a:pt x="178578" y="955900"/>
                    <a:pt x="190556" y="969281"/>
                    <a:pt x="206361" y="975360"/>
                  </a:cubicBezTo>
                  <a:cubicBezTo>
                    <a:pt x="235503" y="986569"/>
                    <a:pt x="267779" y="987102"/>
                    <a:pt x="297801" y="995680"/>
                  </a:cubicBezTo>
                  <a:cubicBezTo>
                    <a:pt x="315337" y="1000690"/>
                    <a:pt x="331668" y="1009227"/>
                    <a:pt x="348601" y="1016000"/>
                  </a:cubicBezTo>
                  <a:cubicBezTo>
                    <a:pt x="364112" y="1014807"/>
                    <a:pt x="491789" y="1039842"/>
                    <a:pt x="501001" y="975360"/>
                  </a:cubicBezTo>
                  <a:cubicBezTo>
                    <a:pt x="502976" y="961537"/>
                    <a:pt x="499219" y="945891"/>
                    <a:pt x="490841" y="934720"/>
                  </a:cubicBezTo>
                  <a:cubicBezTo>
                    <a:pt x="477830" y="917372"/>
                    <a:pt x="456974" y="907627"/>
                    <a:pt x="440041" y="894080"/>
                  </a:cubicBezTo>
                  <a:cubicBezTo>
                    <a:pt x="238813" y="902465"/>
                    <a:pt x="239182" y="847322"/>
                    <a:pt x="155561" y="944880"/>
                  </a:cubicBezTo>
                  <a:cubicBezTo>
                    <a:pt x="147614" y="954151"/>
                    <a:pt x="142014" y="965200"/>
                    <a:pt x="135241" y="975360"/>
                  </a:cubicBezTo>
                  <a:cubicBezTo>
                    <a:pt x="138628" y="1029547"/>
                    <a:pt x="131584" y="1085415"/>
                    <a:pt x="145401" y="1137920"/>
                  </a:cubicBezTo>
                  <a:cubicBezTo>
                    <a:pt x="149710" y="1154296"/>
                    <a:pt x="176199" y="1154621"/>
                    <a:pt x="186041" y="1168400"/>
                  </a:cubicBezTo>
                  <a:cubicBezTo>
                    <a:pt x="194157" y="1179763"/>
                    <a:pt x="188085" y="1197677"/>
                    <a:pt x="196201" y="1209040"/>
                  </a:cubicBezTo>
                  <a:cubicBezTo>
                    <a:pt x="206043" y="1222819"/>
                    <a:pt x="224867" y="1227546"/>
                    <a:pt x="236841" y="1239520"/>
                  </a:cubicBezTo>
                  <a:cubicBezTo>
                    <a:pt x="245475" y="1248154"/>
                    <a:pt x="250064" y="1260064"/>
                    <a:pt x="257161" y="1270000"/>
                  </a:cubicBezTo>
                  <a:cubicBezTo>
                    <a:pt x="267003" y="1283779"/>
                    <a:pt x="276621" y="1297783"/>
                    <a:pt x="287641" y="1310640"/>
                  </a:cubicBezTo>
                  <a:cubicBezTo>
                    <a:pt x="325671" y="1355009"/>
                    <a:pt x="308600" y="1331343"/>
                    <a:pt x="358761" y="1361440"/>
                  </a:cubicBezTo>
                  <a:cubicBezTo>
                    <a:pt x="446100" y="1413843"/>
                    <a:pt x="388893" y="1391804"/>
                    <a:pt x="450201" y="1412240"/>
                  </a:cubicBezTo>
                  <a:cubicBezTo>
                    <a:pt x="484068" y="1405467"/>
                    <a:pt x="527379" y="1416342"/>
                    <a:pt x="551801" y="1391920"/>
                  </a:cubicBezTo>
                  <a:cubicBezTo>
                    <a:pt x="568734" y="1374987"/>
                    <a:pt x="553271" y="1341734"/>
                    <a:pt x="541641" y="1320800"/>
                  </a:cubicBezTo>
                  <a:cubicBezTo>
                    <a:pt x="537573" y="1313478"/>
                    <a:pt x="451382" y="1280632"/>
                    <a:pt x="450201" y="1280160"/>
                  </a:cubicBezTo>
                  <a:cubicBezTo>
                    <a:pt x="432637" y="1280958"/>
                    <a:pt x="232336" y="1229886"/>
                    <a:pt x="206361" y="1320800"/>
                  </a:cubicBezTo>
                  <a:cubicBezTo>
                    <a:pt x="195959" y="1357207"/>
                    <a:pt x="192814" y="1395307"/>
                    <a:pt x="186041" y="1432560"/>
                  </a:cubicBezTo>
                  <a:cubicBezTo>
                    <a:pt x="189428" y="1463040"/>
                    <a:pt x="192397" y="1493569"/>
                    <a:pt x="196201" y="1524000"/>
                  </a:cubicBezTo>
                  <a:cubicBezTo>
                    <a:pt x="199171" y="1547762"/>
                    <a:pt x="195651" y="1573701"/>
                    <a:pt x="206361" y="1595120"/>
                  </a:cubicBezTo>
                  <a:cubicBezTo>
                    <a:pt x="213934" y="1610266"/>
                    <a:pt x="235027" y="1613626"/>
                    <a:pt x="247001" y="1625600"/>
                  </a:cubicBezTo>
                  <a:cubicBezTo>
                    <a:pt x="303129" y="1681728"/>
                    <a:pt x="246812" y="1658573"/>
                    <a:pt x="318121" y="1676400"/>
                  </a:cubicBezTo>
                  <a:cubicBezTo>
                    <a:pt x="328281" y="1683173"/>
                    <a:pt x="338665" y="1689623"/>
                    <a:pt x="348601" y="1696720"/>
                  </a:cubicBezTo>
                  <a:cubicBezTo>
                    <a:pt x="362380" y="1706562"/>
                    <a:pt x="374439" y="1718976"/>
                    <a:pt x="389241" y="1727200"/>
                  </a:cubicBezTo>
                  <a:cubicBezTo>
                    <a:pt x="405184" y="1736057"/>
                    <a:pt x="423108" y="1740747"/>
                    <a:pt x="440041" y="1747520"/>
                  </a:cubicBezTo>
                  <a:cubicBezTo>
                    <a:pt x="451227" y="1746277"/>
                    <a:pt x="554087" y="1754124"/>
                    <a:pt x="561961" y="1706880"/>
                  </a:cubicBezTo>
                  <a:cubicBezTo>
                    <a:pt x="567003" y="1676630"/>
                    <a:pt x="555188" y="1645920"/>
                    <a:pt x="551801" y="1615440"/>
                  </a:cubicBezTo>
                  <a:cubicBezTo>
                    <a:pt x="535985" y="1616370"/>
                    <a:pt x="383491" y="1617357"/>
                    <a:pt x="328281" y="1635760"/>
                  </a:cubicBezTo>
                  <a:cubicBezTo>
                    <a:pt x="313913" y="1640549"/>
                    <a:pt x="301188" y="1649307"/>
                    <a:pt x="287641" y="1656080"/>
                  </a:cubicBezTo>
                  <a:cubicBezTo>
                    <a:pt x="277481" y="1669627"/>
                    <a:pt x="265385" y="1681918"/>
                    <a:pt x="257161" y="1696720"/>
                  </a:cubicBezTo>
                  <a:cubicBezTo>
                    <a:pt x="227476" y="1750152"/>
                    <a:pt x="226427" y="1810002"/>
                    <a:pt x="216521" y="1869440"/>
                  </a:cubicBezTo>
                  <a:cubicBezTo>
                    <a:pt x="219908" y="1910080"/>
                    <a:pt x="214517" y="1952435"/>
                    <a:pt x="226681" y="1991360"/>
                  </a:cubicBezTo>
                  <a:cubicBezTo>
                    <a:pt x="232395" y="2009646"/>
                    <a:pt x="255559" y="2016878"/>
                    <a:pt x="267321" y="2032000"/>
                  </a:cubicBezTo>
                  <a:cubicBezTo>
                    <a:pt x="279445" y="2047588"/>
                    <a:pt x="285159" y="2067630"/>
                    <a:pt x="297801" y="2082800"/>
                  </a:cubicBezTo>
                  <a:cubicBezTo>
                    <a:pt x="319264" y="2108556"/>
                    <a:pt x="368921" y="2153920"/>
                    <a:pt x="368921" y="2153920"/>
                  </a:cubicBezTo>
                  <a:cubicBezTo>
                    <a:pt x="426494" y="2150533"/>
                    <a:pt x="484987" y="2154551"/>
                    <a:pt x="541641" y="2143760"/>
                  </a:cubicBezTo>
                  <a:cubicBezTo>
                    <a:pt x="558275" y="2140592"/>
                    <a:pt x="577415" y="2129499"/>
                    <a:pt x="582281" y="2113280"/>
                  </a:cubicBezTo>
                  <a:cubicBezTo>
                    <a:pt x="589162" y="2090343"/>
                    <a:pt x="575508" y="2065867"/>
                    <a:pt x="572121" y="2042160"/>
                  </a:cubicBezTo>
                  <a:cubicBezTo>
                    <a:pt x="437825" y="2047532"/>
                    <a:pt x="345232" y="2036163"/>
                    <a:pt x="226681" y="2072640"/>
                  </a:cubicBezTo>
                  <a:cubicBezTo>
                    <a:pt x="212205" y="2077094"/>
                    <a:pt x="199588" y="2086187"/>
                    <a:pt x="186041" y="2092960"/>
                  </a:cubicBezTo>
                  <a:cubicBezTo>
                    <a:pt x="182654" y="2103120"/>
                    <a:pt x="175881" y="2112730"/>
                    <a:pt x="175881" y="2123440"/>
                  </a:cubicBezTo>
                  <a:cubicBezTo>
                    <a:pt x="175881" y="2152902"/>
                    <a:pt x="190039" y="2209086"/>
                    <a:pt x="206361" y="2235200"/>
                  </a:cubicBezTo>
                  <a:cubicBezTo>
                    <a:pt x="213976" y="2247384"/>
                    <a:pt x="228490" y="2253988"/>
                    <a:pt x="236841" y="2265680"/>
                  </a:cubicBezTo>
                  <a:cubicBezTo>
                    <a:pt x="245644" y="2278005"/>
                    <a:pt x="251195" y="2292399"/>
                    <a:pt x="257161" y="2306320"/>
                  </a:cubicBezTo>
                  <a:cubicBezTo>
                    <a:pt x="261380" y="2316164"/>
                    <a:pt x="260631" y="2328437"/>
                    <a:pt x="267321" y="2336800"/>
                  </a:cubicBezTo>
                  <a:cubicBezTo>
                    <a:pt x="335460" y="2421973"/>
                    <a:pt x="314639" y="2391416"/>
                    <a:pt x="379081" y="2428240"/>
                  </a:cubicBezTo>
                  <a:cubicBezTo>
                    <a:pt x="389683" y="2434298"/>
                    <a:pt x="398289" y="2443864"/>
                    <a:pt x="409561" y="2448560"/>
                  </a:cubicBezTo>
                  <a:cubicBezTo>
                    <a:pt x="463390" y="2470989"/>
                    <a:pt x="516920" y="2482375"/>
                    <a:pt x="572121" y="2499360"/>
                  </a:cubicBezTo>
                  <a:cubicBezTo>
                    <a:pt x="592593" y="2505659"/>
                    <a:pt x="633081" y="2519680"/>
                    <a:pt x="633081" y="2519680"/>
                  </a:cubicBezTo>
                </a:path>
              </a:pathLst>
            </a:custGeom>
            <a:no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8" name="Google Shape;658;p39"/>
            <p:cNvSpPr/>
            <p:nvPr/>
          </p:nvSpPr>
          <p:spPr>
            <a:xfrm rot="1326345" flipH="1">
              <a:off x="4577921" y="4502893"/>
              <a:ext cx="104761" cy="479583"/>
            </a:xfrm>
            <a:custGeom>
              <a:avLst/>
              <a:gdLst/>
              <a:ahLst/>
              <a:cxnLst/>
              <a:rect l="l" t="t" r="r" b="b"/>
              <a:pathLst>
                <a:path w="633081" h="2519680" extrusionOk="0">
                  <a:moveTo>
                    <a:pt x="155561" y="0"/>
                  </a:moveTo>
                  <a:cubicBezTo>
                    <a:pt x="138628" y="6773"/>
                    <a:pt x="117657" y="7424"/>
                    <a:pt x="104761" y="20320"/>
                  </a:cubicBezTo>
                  <a:cubicBezTo>
                    <a:pt x="94887" y="30194"/>
                    <a:pt x="100102" y="48125"/>
                    <a:pt x="94601" y="60960"/>
                  </a:cubicBezTo>
                  <a:cubicBezTo>
                    <a:pt x="89791" y="72183"/>
                    <a:pt x="80339" y="80838"/>
                    <a:pt x="74281" y="91440"/>
                  </a:cubicBezTo>
                  <a:cubicBezTo>
                    <a:pt x="66767" y="104590"/>
                    <a:pt x="61475" y="118930"/>
                    <a:pt x="53961" y="132080"/>
                  </a:cubicBezTo>
                  <a:cubicBezTo>
                    <a:pt x="-3482" y="232605"/>
                    <a:pt x="74726" y="80390"/>
                    <a:pt x="13321" y="203200"/>
                  </a:cubicBezTo>
                  <a:cubicBezTo>
                    <a:pt x="-2735" y="299536"/>
                    <a:pt x="-9473" y="305064"/>
                    <a:pt x="23481" y="436880"/>
                  </a:cubicBezTo>
                  <a:cubicBezTo>
                    <a:pt x="27167" y="451626"/>
                    <a:pt x="88154" y="491393"/>
                    <a:pt x="94601" y="497840"/>
                  </a:cubicBezTo>
                  <a:cubicBezTo>
                    <a:pt x="189428" y="592667"/>
                    <a:pt x="57348" y="487680"/>
                    <a:pt x="165721" y="568960"/>
                  </a:cubicBezTo>
                  <a:cubicBezTo>
                    <a:pt x="240228" y="565573"/>
                    <a:pt x="315525" y="570141"/>
                    <a:pt x="389241" y="558800"/>
                  </a:cubicBezTo>
                  <a:cubicBezTo>
                    <a:pt x="405977" y="556225"/>
                    <a:pt x="425774" y="544748"/>
                    <a:pt x="429881" y="528320"/>
                  </a:cubicBezTo>
                  <a:cubicBezTo>
                    <a:pt x="453973" y="431950"/>
                    <a:pt x="433175" y="440243"/>
                    <a:pt x="379081" y="426720"/>
                  </a:cubicBezTo>
                  <a:cubicBezTo>
                    <a:pt x="338441" y="430107"/>
                    <a:pt x="297243" y="429365"/>
                    <a:pt x="257161" y="436880"/>
                  </a:cubicBezTo>
                  <a:cubicBezTo>
                    <a:pt x="215643" y="444665"/>
                    <a:pt x="215871" y="464479"/>
                    <a:pt x="186041" y="487680"/>
                  </a:cubicBezTo>
                  <a:cubicBezTo>
                    <a:pt x="166764" y="502673"/>
                    <a:pt x="144358" y="513327"/>
                    <a:pt x="125081" y="528320"/>
                  </a:cubicBezTo>
                  <a:cubicBezTo>
                    <a:pt x="113739" y="537141"/>
                    <a:pt x="105510" y="549449"/>
                    <a:pt x="94601" y="558800"/>
                  </a:cubicBezTo>
                  <a:cubicBezTo>
                    <a:pt x="81744" y="569820"/>
                    <a:pt x="67508" y="579120"/>
                    <a:pt x="53961" y="589280"/>
                  </a:cubicBezTo>
                  <a:cubicBezTo>
                    <a:pt x="57348" y="602827"/>
                    <a:pt x="62389" y="616064"/>
                    <a:pt x="64121" y="629920"/>
                  </a:cubicBezTo>
                  <a:cubicBezTo>
                    <a:pt x="72564" y="697466"/>
                    <a:pt x="73250" y="765975"/>
                    <a:pt x="84441" y="833120"/>
                  </a:cubicBezTo>
                  <a:cubicBezTo>
                    <a:pt x="86931" y="848060"/>
                    <a:pt x="96734" y="860917"/>
                    <a:pt x="104761" y="873760"/>
                  </a:cubicBezTo>
                  <a:cubicBezTo>
                    <a:pt x="120204" y="898469"/>
                    <a:pt x="143342" y="925698"/>
                    <a:pt x="165721" y="944880"/>
                  </a:cubicBezTo>
                  <a:cubicBezTo>
                    <a:pt x="178578" y="955900"/>
                    <a:pt x="190556" y="969281"/>
                    <a:pt x="206361" y="975360"/>
                  </a:cubicBezTo>
                  <a:cubicBezTo>
                    <a:pt x="235503" y="986569"/>
                    <a:pt x="267779" y="987102"/>
                    <a:pt x="297801" y="995680"/>
                  </a:cubicBezTo>
                  <a:cubicBezTo>
                    <a:pt x="315337" y="1000690"/>
                    <a:pt x="331668" y="1009227"/>
                    <a:pt x="348601" y="1016000"/>
                  </a:cubicBezTo>
                  <a:cubicBezTo>
                    <a:pt x="364112" y="1014807"/>
                    <a:pt x="491789" y="1039842"/>
                    <a:pt x="501001" y="975360"/>
                  </a:cubicBezTo>
                  <a:cubicBezTo>
                    <a:pt x="502976" y="961537"/>
                    <a:pt x="499219" y="945891"/>
                    <a:pt x="490841" y="934720"/>
                  </a:cubicBezTo>
                  <a:cubicBezTo>
                    <a:pt x="477830" y="917372"/>
                    <a:pt x="456974" y="907627"/>
                    <a:pt x="440041" y="894080"/>
                  </a:cubicBezTo>
                  <a:cubicBezTo>
                    <a:pt x="238813" y="902465"/>
                    <a:pt x="239182" y="847322"/>
                    <a:pt x="155561" y="944880"/>
                  </a:cubicBezTo>
                  <a:cubicBezTo>
                    <a:pt x="147614" y="954151"/>
                    <a:pt x="142014" y="965200"/>
                    <a:pt x="135241" y="975360"/>
                  </a:cubicBezTo>
                  <a:cubicBezTo>
                    <a:pt x="138628" y="1029547"/>
                    <a:pt x="131584" y="1085415"/>
                    <a:pt x="145401" y="1137920"/>
                  </a:cubicBezTo>
                  <a:cubicBezTo>
                    <a:pt x="149710" y="1154296"/>
                    <a:pt x="176199" y="1154621"/>
                    <a:pt x="186041" y="1168400"/>
                  </a:cubicBezTo>
                  <a:cubicBezTo>
                    <a:pt x="194157" y="1179763"/>
                    <a:pt x="188085" y="1197677"/>
                    <a:pt x="196201" y="1209040"/>
                  </a:cubicBezTo>
                  <a:cubicBezTo>
                    <a:pt x="206043" y="1222819"/>
                    <a:pt x="224867" y="1227546"/>
                    <a:pt x="236841" y="1239520"/>
                  </a:cubicBezTo>
                  <a:cubicBezTo>
                    <a:pt x="245475" y="1248154"/>
                    <a:pt x="250064" y="1260064"/>
                    <a:pt x="257161" y="1270000"/>
                  </a:cubicBezTo>
                  <a:cubicBezTo>
                    <a:pt x="267003" y="1283779"/>
                    <a:pt x="276621" y="1297783"/>
                    <a:pt x="287641" y="1310640"/>
                  </a:cubicBezTo>
                  <a:cubicBezTo>
                    <a:pt x="325671" y="1355009"/>
                    <a:pt x="308600" y="1331343"/>
                    <a:pt x="358761" y="1361440"/>
                  </a:cubicBezTo>
                  <a:cubicBezTo>
                    <a:pt x="446100" y="1413843"/>
                    <a:pt x="388893" y="1391804"/>
                    <a:pt x="450201" y="1412240"/>
                  </a:cubicBezTo>
                  <a:cubicBezTo>
                    <a:pt x="484068" y="1405467"/>
                    <a:pt x="527379" y="1416342"/>
                    <a:pt x="551801" y="1391920"/>
                  </a:cubicBezTo>
                  <a:cubicBezTo>
                    <a:pt x="568734" y="1374987"/>
                    <a:pt x="553271" y="1341734"/>
                    <a:pt x="541641" y="1320800"/>
                  </a:cubicBezTo>
                  <a:cubicBezTo>
                    <a:pt x="537573" y="1313478"/>
                    <a:pt x="451382" y="1280632"/>
                    <a:pt x="450201" y="1280160"/>
                  </a:cubicBezTo>
                  <a:cubicBezTo>
                    <a:pt x="432637" y="1280958"/>
                    <a:pt x="232336" y="1229886"/>
                    <a:pt x="206361" y="1320800"/>
                  </a:cubicBezTo>
                  <a:cubicBezTo>
                    <a:pt x="195959" y="1357207"/>
                    <a:pt x="192814" y="1395307"/>
                    <a:pt x="186041" y="1432560"/>
                  </a:cubicBezTo>
                  <a:cubicBezTo>
                    <a:pt x="189428" y="1463040"/>
                    <a:pt x="192397" y="1493569"/>
                    <a:pt x="196201" y="1524000"/>
                  </a:cubicBezTo>
                  <a:cubicBezTo>
                    <a:pt x="199171" y="1547762"/>
                    <a:pt x="195651" y="1573701"/>
                    <a:pt x="206361" y="1595120"/>
                  </a:cubicBezTo>
                  <a:cubicBezTo>
                    <a:pt x="213934" y="1610266"/>
                    <a:pt x="235027" y="1613626"/>
                    <a:pt x="247001" y="1625600"/>
                  </a:cubicBezTo>
                  <a:cubicBezTo>
                    <a:pt x="303129" y="1681728"/>
                    <a:pt x="246812" y="1658573"/>
                    <a:pt x="318121" y="1676400"/>
                  </a:cubicBezTo>
                  <a:cubicBezTo>
                    <a:pt x="328281" y="1683173"/>
                    <a:pt x="338665" y="1689623"/>
                    <a:pt x="348601" y="1696720"/>
                  </a:cubicBezTo>
                  <a:cubicBezTo>
                    <a:pt x="362380" y="1706562"/>
                    <a:pt x="374439" y="1718976"/>
                    <a:pt x="389241" y="1727200"/>
                  </a:cubicBezTo>
                  <a:cubicBezTo>
                    <a:pt x="405184" y="1736057"/>
                    <a:pt x="423108" y="1740747"/>
                    <a:pt x="440041" y="1747520"/>
                  </a:cubicBezTo>
                  <a:cubicBezTo>
                    <a:pt x="451227" y="1746277"/>
                    <a:pt x="554087" y="1754124"/>
                    <a:pt x="561961" y="1706880"/>
                  </a:cubicBezTo>
                  <a:cubicBezTo>
                    <a:pt x="567003" y="1676630"/>
                    <a:pt x="555188" y="1645920"/>
                    <a:pt x="551801" y="1615440"/>
                  </a:cubicBezTo>
                  <a:cubicBezTo>
                    <a:pt x="535985" y="1616370"/>
                    <a:pt x="383491" y="1617357"/>
                    <a:pt x="328281" y="1635760"/>
                  </a:cubicBezTo>
                  <a:cubicBezTo>
                    <a:pt x="313913" y="1640549"/>
                    <a:pt x="301188" y="1649307"/>
                    <a:pt x="287641" y="1656080"/>
                  </a:cubicBezTo>
                  <a:cubicBezTo>
                    <a:pt x="277481" y="1669627"/>
                    <a:pt x="265385" y="1681918"/>
                    <a:pt x="257161" y="1696720"/>
                  </a:cubicBezTo>
                  <a:cubicBezTo>
                    <a:pt x="227476" y="1750152"/>
                    <a:pt x="226427" y="1810002"/>
                    <a:pt x="216521" y="1869440"/>
                  </a:cubicBezTo>
                  <a:cubicBezTo>
                    <a:pt x="219908" y="1910080"/>
                    <a:pt x="214517" y="1952435"/>
                    <a:pt x="226681" y="1991360"/>
                  </a:cubicBezTo>
                  <a:cubicBezTo>
                    <a:pt x="232395" y="2009646"/>
                    <a:pt x="255559" y="2016878"/>
                    <a:pt x="267321" y="2032000"/>
                  </a:cubicBezTo>
                  <a:cubicBezTo>
                    <a:pt x="279445" y="2047588"/>
                    <a:pt x="285159" y="2067630"/>
                    <a:pt x="297801" y="2082800"/>
                  </a:cubicBezTo>
                  <a:cubicBezTo>
                    <a:pt x="319264" y="2108556"/>
                    <a:pt x="368921" y="2153920"/>
                    <a:pt x="368921" y="2153920"/>
                  </a:cubicBezTo>
                  <a:cubicBezTo>
                    <a:pt x="426494" y="2150533"/>
                    <a:pt x="484987" y="2154551"/>
                    <a:pt x="541641" y="2143760"/>
                  </a:cubicBezTo>
                  <a:cubicBezTo>
                    <a:pt x="558275" y="2140592"/>
                    <a:pt x="577415" y="2129499"/>
                    <a:pt x="582281" y="2113280"/>
                  </a:cubicBezTo>
                  <a:cubicBezTo>
                    <a:pt x="589162" y="2090343"/>
                    <a:pt x="575508" y="2065867"/>
                    <a:pt x="572121" y="2042160"/>
                  </a:cubicBezTo>
                  <a:cubicBezTo>
                    <a:pt x="437825" y="2047532"/>
                    <a:pt x="345232" y="2036163"/>
                    <a:pt x="226681" y="2072640"/>
                  </a:cubicBezTo>
                  <a:cubicBezTo>
                    <a:pt x="212205" y="2077094"/>
                    <a:pt x="199588" y="2086187"/>
                    <a:pt x="186041" y="2092960"/>
                  </a:cubicBezTo>
                  <a:cubicBezTo>
                    <a:pt x="182654" y="2103120"/>
                    <a:pt x="175881" y="2112730"/>
                    <a:pt x="175881" y="2123440"/>
                  </a:cubicBezTo>
                  <a:cubicBezTo>
                    <a:pt x="175881" y="2152902"/>
                    <a:pt x="190039" y="2209086"/>
                    <a:pt x="206361" y="2235200"/>
                  </a:cubicBezTo>
                  <a:cubicBezTo>
                    <a:pt x="213976" y="2247384"/>
                    <a:pt x="228490" y="2253988"/>
                    <a:pt x="236841" y="2265680"/>
                  </a:cubicBezTo>
                  <a:cubicBezTo>
                    <a:pt x="245644" y="2278005"/>
                    <a:pt x="251195" y="2292399"/>
                    <a:pt x="257161" y="2306320"/>
                  </a:cubicBezTo>
                  <a:cubicBezTo>
                    <a:pt x="261380" y="2316164"/>
                    <a:pt x="260631" y="2328437"/>
                    <a:pt x="267321" y="2336800"/>
                  </a:cubicBezTo>
                  <a:cubicBezTo>
                    <a:pt x="335460" y="2421973"/>
                    <a:pt x="314639" y="2391416"/>
                    <a:pt x="379081" y="2428240"/>
                  </a:cubicBezTo>
                  <a:cubicBezTo>
                    <a:pt x="389683" y="2434298"/>
                    <a:pt x="398289" y="2443864"/>
                    <a:pt x="409561" y="2448560"/>
                  </a:cubicBezTo>
                  <a:cubicBezTo>
                    <a:pt x="463390" y="2470989"/>
                    <a:pt x="516920" y="2482375"/>
                    <a:pt x="572121" y="2499360"/>
                  </a:cubicBezTo>
                  <a:cubicBezTo>
                    <a:pt x="592593" y="2505659"/>
                    <a:pt x="633081" y="2519680"/>
                    <a:pt x="633081" y="2519680"/>
                  </a:cubicBezTo>
                </a:path>
              </a:pathLst>
            </a:custGeom>
            <a:no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9" name="Google Shape;659;p39"/>
            <p:cNvSpPr/>
            <p:nvPr/>
          </p:nvSpPr>
          <p:spPr>
            <a:xfrm rot="5652857">
              <a:off x="4283127" y="3889481"/>
              <a:ext cx="109766" cy="718135"/>
            </a:xfrm>
            <a:custGeom>
              <a:avLst/>
              <a:gdLst/>
              <a:ahLst/>
              <a:cxnLst/>
              <a:rect l="l" t="t" r="r" b="b"/>
              <a:pathLst>
                <a:path w="633081" h="2519680" extrusionOk="0">
                  <a:moveTo>
                    <a:pt x="155561" y="0"/>
                  </a:moveTo>
                  <a:cubicBezTo>
                    <a:pt x="138628" y="6773"/>
                    <a:pt x="117657" y="7424"/>
                    <a:pt x="104761" y="20320"/>
                  </a:cubicBezTo>
                  <a:cubicBezTo>
                    <a:pt x="94887" y="30194"/>
                    <a:pt x="100102" y="48125"/>
                    <a:pt x="94601" y="60960"/>
                  </a:cubicBezTo>
                  <a:cubicBezTo>
                    <a:pt x="89791" y="72183"/>
                    <a:pt x="80339" y="80838"/>
                    <a:pt x="74281" y="91440"/>
                  </a:cubicBezTo>
                  <a:cubicBezTo>
                    <a:pt x="66767" y="104590"/>
                    <a:pt x="61475" y="118930"/>
                    <a:pt x="53961" y="132080"/>
                  </a:cubicBezTo>
                  <a:cubicBezTo>
                    <a:pt x="-3482" y="232605"/>
                    <a:pt x="74726" y="80390"/>
                    <a:pt x="13321" y="203200"/>
                  </a:cubicBezTo>
                  <a:cubicBezTo>
                    <a:pt x="-2735" y="299536"/>
                    <a:pt x="-9473" y="305064"/>
                    <a:pt x="23481" y="436880"/>
                  </a:cubicBezTo>
                  <a:cubicBezTo>
                    <a:pt x="27167" y="451626"/>
                    <a:pt x="88154" y="491393"/>
                    <a:pt x="94601" y="497840"/>
                  </a:cubicBezTo>
                  <a:cubicBezTo>
                    <a:pt x="189428" y="592667"/>
                    <a:pt x="57348" y="487680"/>
                    <a:pt x="165721" y="568960"/>
                  </a:cubicBezTo>
                  <a:cubicBezTo>
                    <a:pt x="240228" y="565573"/>
                    <a:pt x="315525" y="570141"/>
                    <a:pt x="389241" y="558800"/>
                  </a:cubicBezTo>
                  <a:cubicBezTo>
                    <a:pt x="405977" y="556225"/>
                    <a:pt x="425774" y="544748"/>
                    <a:pt x="429881" y="528320"/>
                  </a:cubicBezTo>
                  <a:cubicBezTo>
                    <a:pt x="453973" y="431950"/>
                    <a:pt x="433175" y="440243"/>
                    <a:pt x="379081" y="426720"/>
                  </a:cubicBezTo>
                  <a:cubicBezTo>
                    <a:pt x="338441" y="430107"/>
                    <a:pt x="297243" y="429365"/>
                    <a:pt x="257161" y="436880"/>
                  </a:cubicBezTo>
                  <a:cubicBezTo>
                    <a:pt x="215643" y="444665"/>
                    <a:pt x="215871" y="464479"/>
                    <a:pt x="186041" y="487680"/>
                  </a:cubicBezTo>
                  <a:cubicBezTo>
                    <a:pt x="166764" y="502673"/>
                    <a:pt x="144358" y="513327"/>
                    <a:pt x="125081" y="528320"/>
                  </a:cubicBezTo>
                  <a:cubicBezTo>
                    <a:pt x="113739" y="537141"/>
                    <a:pt x="105510" y="549449"/>
                    <a:pt x="94601" y="558800"/>
                  </a:cubicBezTo>
                  <a:cubicBezTo>
                    <a:pt x="81744" y="569820"/>
                    <a:pt x="67508" y="579120"/>
                    <a:pt x="53961" y="589280"/>
                  </a:cubicBezTo>
                  <a:cubicBezTo>
                    <a:pt x="57348" y="602827"/>
                    <a:pt x="62389" y="616064"/>
                    <a:pt x="64121" y="629920"/>
                  </a:cubicBezTo>
                  <a:cubicBezTo>
                    <a:pt x="72564" y="697466"/>
                    <a:pt x="73250" y="765975"/>
                    <a:pt x="84441" y="833120"/>
                  </a:cubicBezTo>
                  <a:cubicBezTo>
                    <a:pt x="86931" y="848060"/>
                    <a:pt x="96734" y="860917"/>
                    <a:pt x="104761" y="873760"/>
                  </a:cubicBezTo>
                  <a:cubicBezTo>
                    <a:pt x="120204" y="898469"/>
                    <a:pt x="143342" y="925698"/>
                    <a:pt x="165721" y="944880"/>
                  </a:cubicBezTo>
                  <a:cubicBezTo>
                    <a:pt x="178578" y="955900"/>
                    <a:pt x="190556" y="969281"/>
                    <a:pt x="206361" y="975360"/>
                  </a:cubicBezTo>
                  <a:cubicBezTo>
                    <a:pt x="235503" y="986569"/>
                    <a:pt x="267779" y="987102"/>
                    <a:pt x="297801" y="995680"/>
                  </a:cubicBezTo>
                  <a:cubicBezTo>
                    <a:pt x="315337" y="1000690"/>
                    <a:pt x="331668" y="1009227"/>
                    <a:pt x="348601" y="1016000"/>
                  </a:cubicBezTo>
                  <a:cubicBezTo>
                    <a:pt x="364112" y="1014807"/>
                    <a:pt x="491789" y="1039842"/>
                    <a:pt x="501001" y="975360"/>
                  </a:cubicBezTo>
                  <a:cubicBezTo>
                    <a:pt x="502976" y="961537"/>
                    <a:pt x="499219" y="945891"/>
                    <a:pt x="490841" y="934720"/>
                  </a:cubicBezTo>
                  <a:cubicBezTo>
                    <a:pt x="477830" y="917372"/>
                    <a:pt x="456974" y="907627"/>
                    <a:pt x="440041" y="894080"/>
                  </a:cubicBezTo>
                  <a:cubicBezTo>
                    <a:pt x="238813" y="902465"/>
                    <a:pt x="239182" y="847322"/>
                    <a:pt x="155561" y="944880"/>
                  </a:cubicBezTo>
                  <a:cubicBezTo>
                    <a:pt x="147614" y="954151"/>
                    <a:pt x="142014" y="965200"/>
                    <a:pt x="135241" y="975360"/>
                  </a:cubicBezTo>
                  <a:cubicBezTo>
                    <a:pt x="138628" y="1029547"/>
                    <a:pt x="131584" y="1085415"/>
                    <a:pt x="145401" y="1137920"/>
                  </a:cubicBezTo>
                  <a:cubicBezTo>
                    <a:pt x="149710" y="1154296"/>
                    <a:pt x="176199" y="1154621"/>
                    <a:pt x="186041" y="1168400"/>
                  </a:cubicBezTo>
                  <a:cubicBezTo>
                    <a:pt x="194157" y="1179763"/>
                    <a:pt x="188085" y="1197677"/>
                    <a:pt x="196201" y="1209040"/>
                  </a:cubicBezTo>
                  <a:cubicBezTo>
                    <a:pt x="206043" y="1222819"/>
                    <a:pt x="224867" y="1227546"/>
                    <a:pt x="236841" y="1239520"/>
                  </a:cubicBezTo>
                  <a:cubicBezTo>
                    <a:pt x="245475" y="1248154"/>
                    <a:pt x="250064" y="1260064"/>
                    <a:pt x="257161" y="1270000"/>
                  </a:cubicBezTo>
                  <a:cubicBezTo>
                    <a:pt x="267003" y="1283779"/>
                    <a:pt x="276621" y="1297783"/>
                    <a:pt x="287641" y="1310640"/>
                  </a:cubicBezTo>
                  <a:cubicBezTo>
                    <a:pt x="325671" y="1355009"/>
                    <a:pt x="308600" y="1331343"/>
                    <a:pt x="358761" y="1361440"/>
                  </a:cubicBezTo>
                  <a:cubicBezTo>
                    <a:pt x="446100" y="1413843"/>
                    <a:pt x="388893" y="1391804"/>
                    <a:pt x="450201" y="1412240"/>
                  </a:cubicBezTo>
                  <a:cubicBezTo>
                    <a:pt x="484068" y="1405467"/>
                    <a:pt x="527379" y="1416342"/>
                    <a:pt x="551801" y="1391920"/>
                  </a:cubicBezTo>
                  <a:cubicBezTo>
                    <a:pt x="568734" y="1374987"/>
                    <a:pt x="553271" y="1341734"/>
                    <a:pt x="541641" y="1320800"/>
                  </a:cubicBezTo>
                  <a:cubicBezTo>
                    <a:pt x="537573" y="1313478"/>
                    <a:pt x="451382" y="1280632"/>
                    <a:pt x="450201" y="1280160"/>
                  </a:cubicBezTo>
                  <a:cubicBezTo>
                    <a:pt x="432637" y="1280958"/>
                    <a:pt x="232336" y="1229886"/>
                    <a:pt x="206361" y="1320800"/>
                  </a:cubicBezTo>
                  <a:cubicBezTo>
                    <a:pt x="195959" y="1357207"/>
                    <a:pt x="192814" y="1395307"/>
                    <a:pt x="186041" y="1432560"/>
                  </a:cubicBezTo>
                  <a:cubicBezTo>
                    <a:pt x="189428" y="1463040"/>
                    <a:pt x="192397" y="1493569"/>
                    <a:pt x="196201" y="1524000"/>
                  </a:cubicBezTo>
                  <a:cubicBezTo>
                    <a:pt x="199171" y="1547762"/>
                    <a:pt x="195651" y="1573701"/>
                    <a:pt x="206361" y="1595120"/>
                  </a:cubicBezTo>
                  <a:cubicBezTo>
                    <a:pt x="213934" y="1610266"/>
                    <a:pt x="235027" y="1613626"/>
                    <a:pt x="247001" y="1625600"/>
                  </a:cubicBezTo>
                  <a:cubicBezTo>
                    <a:pt x="303129" y="1681728"/>
                    <a:pt x="246812" y="1658573"/>
                    <a:pt x="318121" y="1676400"/>
                  </a:cubicBezTo>
                  <a:cubicBezTo>
                    <a:pt x="328281" y="1683173"/>
                    <a:pt x="338665" y="1689623"/>
                    <a:pt x="348601" y="1696720"/>
                  </a:cubicBezTo>
                  <a:cubicBezTo>
                    <a:pt x="362380" y="1706562"/>
                    <a:pt x="374439" y="1718976"/>
                    <a:pt x="389241" y="1727200"/>
                  </a:cubicBezTo>
                  <a:cubicBezTo>
                    <a:pt x="405184" y="1736057"/>
                    <a:pt x="423108" y="1740747"/>
                    <a:pt x="440041" y="1747520"/>
                  </a:cubicBezTo>
                  <a:cubicBezTo>
                    <a:pt x="451227" y="1746277"/>
                    <a:pt x="554087" y="1754124"/>
                    <a:pt x="561961" y="1706880"/>
                  </a:cubicBezTo>
                  <a:cubicBezTo>
                    <a:pt x="567003" y="1676630"/>
                    <a:pt x="555188" y="1645920"/>
                    <a:pt x="551801" y="1615440"/>
                  </a:cubicBezTo>
                  <a:cubicBezTo>
                    <a:pt x="535985" y="1616370"/>
                    <a:pt x="383491" y="1617357"/>
                    <a:pt x="328281" y="1635760"/>
                  </a:cubicBezTo>
                  <a:cubicBezTo>
                    <a:pt x="313913" y="1640549"/>
                    <a:pt x="301188" y="1649307"/>
                    <a:pt x="287641" y="1656080"/>
                  </a:cubicBezTo>
                  <a:cubicBezTo>
                    <a:pt x="277481" y="1669627"/>
                    <a:pt x="265385" y="1681918"/>
                    <a:pt x="257161" y="1696720"/>
                  </a:cubicBezTo>
                  <a:cubicBezTo>
                    <a:pt x="227476" y="1750152"/>
                    <a:pt x="226427" y="1810002"/>
                    <a:pt x="216521" y="1869440"/>
                  </a:cubicBezTo>
                  <a:cubicBezTo>
                    <a:pt x="219908" y="1910080"/>
                    <a:pt x="214517" y="1952435"/>
                    <a:pt x="226681" y="1991360"/>
                  </a:cubicBezTo>
                  <a:cubicBezTo>
                    <a:pt x="232395" y="2009646"/>
                    <a:pt x="255559" y="2016878"/>
                    <a:pt x="267321" y="2032000"/>
                  </a:cubicBezTo>
                  <a:cubicBezTo>
                    <a:pt x="279445" y="2047588"/>
                    <a:pt x="285159" y="2067630"/>
                    <a:pt x="297801" y="2082800"/>
                  </a:cubicBezTo>
                  <a:cubicBezTo>
                    <a:pt x="319264" y="2108556"/>
                    <a:pt x="368921" y="2153920"/>
                    <a:pt x="368921" y="2153920"/>
                  </a:cubicBezTo>
                  <a:cubicBezTo>
                    <a:pt x="426494" y="2150533"/>
                    <a:pt x="484987" y="2154551"/>
                    <a:pt x="541641" y="2143760"/>
                  </a:cubicBezTo>
                  <a:cubicBezTo>
                    <a:pt x="558275" y="2140592"/>
                    <a:pt x="577415" y="2129499"/>
                    <a:pt x="582281" y="2113280"/>
                  </a:cubicBezTo>
                  <a:cubicBezTo>
                    <a:pt x="589162" y="2090343"/>
                    <a:pt x="575508" y="2065867"/>
                    <a:pt x="572121" y="2042160"/>
                  </a:cubicBezTo>
                  <a:cubicBezTo>
                    <a:pt x="437825" y="2047532"/>
                    <a:pt x="345232" y="2036163"/>
                    <a:pt x="226681" y="2072640"/>
                  </a:cubicBezTo>
                  <a:cubicBezTo>
                    <a:pt x="212205" y="2077094"/>
                    <a:pt x="199588" y="2086187"/>
                    <a:pt x="186041" y="2092960"/>
                  </a:cubicBezTo>
                  <a:cubicBezTo>
                    <a:pt x="182654" y="2103120"/>
                    <a:pt x="175881" y="2112730"/>
                    <a:pt x="175881" y="2123440"/>
                  </a:cubicBezTo>
                  <a:cubicBezTo>
                    <a:pt x="175881" y="2152902"/>
                    <a:pt x="190039" y="2209086"/>
                    <a:pt x="206361" y="2235200"/>
                  </a:cubicBezTo>
                  <a:cubicBezTo>
                    <a:pt x="213976" y="2247384"/>
                    <a:pt x="228490" y="2253988"/>
                    <a:pt x="236841" y="2265680"/>
                  </a:cubicBezTo>
                  <a:cubicBezTo>
                    <a:pt x="245644" y="2278005"/>
                    <a:pt x="251195" y="2292399"/>
                    <a:pt x="257161" y="2306320"/>
                  </a:cubicBezTo>
                  <a:cubicBezTo>
                    <a:pt x="261380" y="2316164"/>
                    <a:pt x="260631" y="2328437"/>
                    <a:pt x="267321" y="2336800"/>
                  </a:cubicBezTo>
                  <a:cubicBezTo>
                    <a:pt x="335460" y="2421973"/>
                    <a:pt x="314639" y="2391416"/>
                    <a:pt x="379081" y="2428240"/>
                  </a:cubicBezTo>
                  <a:cubicBezTo>
                    <a:pt x="389683" y="2434298"/>
                    <a:pt x="398289" y="2443864"/>
                    <a:pt x="409561" y="2448560"/>
                  </a:cubicBezTo>
                  <a:cubicBezTo>
                    <a:pt x="463390" y="2470989"/>
                    <a:pt x="516920" y="2482375"/>
                    <a:pt x="572121" y="2499360"/>
                  </a:cubicBezTo>
                  <a:cubicBezTo>
                    <a:pt x="592593" y="2505659"/>
                    <a:pt x="633081" y="2519680"/>
                    <a:pt x="633081" y="2519680"/>
                  </a:cubicBezTo>
                </a:path>
              </a:pathLst>
            </a:custGeom>
            <a:no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660" name="Google Shape;660;p39"/>
          <p:cNvSpPr/>
          <p:nvPr/>
        </p:nvSpPr>
        <p:spPr>
          <a:xfrm>
            <a:off x="1624676" y="2461368"/>
            <a:ext cx="4831364" cy="1064962"/>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l" rtl="0">
              <a:spcBef>
                <a:spcPts val="0"/>
              </a:spcBef>
              <a:spcAft>
                <a:spcPts val="0"/>
              </a:spcAft>
              <a:buNone/>
            </a:pPr>
            <a:r>
              <a:rPr lang="es-ES" sz="1800" b="0" i="0" u="none" strike="noStrike" cap="none">
                <a:solidFill>
                  <a:schemeClr val="dk1"/>
                </a:solidFill>
                <a:latin typeface="Calibri"/>
                <a:ea typeface="Calibri"/>
                <a:cs typeface="Calibri"/>
                <a:sym typeface="Calibri"/>
              </a:rPr>
              <a:t>La propuesta consistía en partículas elementales con cargas no enteras, y con características diferentes (“personalidades” o “sabores”)</a:t>
            </a:r>
            <a:endParaRPr/>
          </a:p>
        </p:txBody>
      </p:sp>
      <p:cxnSp>
        <p:nvCxnSpPr>
          <p:cNvPr id="661" name="Google Shape;661;p39"/>
          <p:cNvCxnSpPr>
            <a:stCxn id="648" idx="3"/>
          </p:cNvCxnSpPr>
          <p:nvPr/>
        </p:nvCxnSpPr>
        <p:spPr>
          <a:xfrm>
            <a:off x="6915871" y="2219708"/>
            <a:ext cx="1006200" cy="223800"/>
          </a:xfrm>
          <a:prstGeom prst="straightConnector1">
            <a:avLst/>
          </a:prstGeom>
          <a:noFill/>
          <a:ln w="9525" cap="flat" cmpd="sng">
            <a:solidFill>
              <a:schemeClr val="accent2"/>
            </a:solidFill>
            <a:prstDash val="solid"/>
            <a:round/>
            <a:headEnd type="none" w="sm" len="sm"/>
            <a:tailEnd type="triangle" w="med" len="med"/>
          </a:ln>
        </p:spPr>
      </p:cxnSp>
      <p:sp>
        <p:nvSpPr>
          <p:cNvPr id="662" name="Google Shape;662;p39"/>
          <p:cNvSpPr/>
          <p:nvPr/>
        </p:nvSpPr>
        <p:spPr>
          <a:xfrm>
            <a:off x="6875709" y="2505449"/>
            <a:ext cx="3468764" cy="812440"/>
          </a:xfrm>
          <a:prstGeom prst="roundRect">
            <a:avLst>
              <a:gd name="adj" fmla="val 5925"/>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LIBRO </a:t>
            </a:r>
            <a:r>
              <a:rPr lang="es-ES" sz="1600" b="0" i="0" u="none" strike="noStrike" cap="none">
                <a:solidFill>
                  <a:schemeClr val="dk1"/>
                </a:solidFill>
                <a:latin typeface="Calibri"/>
                <a:ea typeface="Calibri"/>
                <a:cs typeface="Calibri"/>
                <a:sym typeface="Calibri"/>
              </a:rPr>
              <a:t>contado por un investigador “novato” que comparte pasillo con Gell-Mann y </a:t>
            </a:r>
            <a:r>
              <a:rPr lang="es-ES" sz="1600" b="1" i="0" u="none" strike="noStrike" cap="none">
                <a:solidFill>
                  <a:schemeClr val="dk1"/>
                </a:solidFill>
                <a:latin typeface="Calibri"/>
                <a:ea typeface="Calibri"/>
                <a:cs typeface="Calibri"/>
                <a:sym typeface="Calibri"/>
              </a:rPr>
              <a:t>Feynman</a:t>
            </a:r>
            <a:endParaRPr sz="1600" b="1" i="0" u="none" strike="noStrike" cap="none">
              <a:solidFill>
                <a:schemeClr val="dk1"/>
              </a:solidFill>
              <a:latin typeface="Calibri"/>
              <a:ea typeface="Calibri"/>
              <a:cs typeface="Calibri"/>
              <a:sym typeface="Calibri"/>
            </a:endParaRPr>
          </a:p>
        </p:txBody>
      </p:sp>
      <p:pic>
        <p:nvPicPr>
          <p:cNvPr id="663" name="Google Shape;663;p39" descr="El arco iris de Feynman - Leonard Mlodinow | PlanetadeLibros"/>
          <p:cNvPicPr preferRelativeResize="0"/>
          <p:nvPr/>
        </p:nvPicPr>
        <p:blipFill rotWithShape="1">
          <a:blip r:embed="rId9">
            <a:alphaModFix/>
          </a:blip>
          <a:srcRect/>
          <a:stretch/>
        </p:blipFill>
        <p:spPr>
          <a:xfrm>
            <a:off x="8066396" y="3428808"/>
            <a:ext cx="2185870" cy="3240553"/>
          </a:xfrm>
          <a:prstGeom prst="rect">
            <a:avLst/>
          </a:prstGeom>
          <a:noFill/>
          <a:ln w="9525" cap="flat" cmpd="sng">
            <a:solidFill>
              <a:schemeClr val="dk1"/>
            </a:solidFill>
            <a:prstDash val="solid"/>
            <a:round/>
            <a:headEnd type="none" w="sm" len="sm"/>
            <a:tailEnd type="none" w="sm" len="sm"/>
          </a:ln>
        </p:spPr>
      </p:pic>
      <p:cxnSp>
        <p:nvCxnSpPr>
          <p:cNvPr id="664" name="Google Shape;664;p39"/>
          <p:cNvCxnSpPr/>
          <p:nvPr/>
        </p:nvCxnSpPr>
        <p:spPr>
          <a:xfrm flipH="1">
            <a:off x="5761880" y="3659199"/>
            <a:ext cx="910184" cy="508228"/>
          </a:xfrm>
          <a:prstGeom prst="straightConnector1">
            <a:avLst/>
          </a:prstGeom>
          <a:noFill/>
          <a:ln w="9525" cap="flat" cmpd="sng">
            <a:solidFill>
              <a:srgbClr val="4A7DBA"/>
            </a:solidFill>
            <a:prstDash val="solid"/>
            <a:round/>
            <a:headEnd type="none" w="sm" len="sm"/>
            <a:tailEnd type="triangle" w="med" len="med"/>
          </a:ln>
        </p:spPr>
      </p:cxnSp>
      <p:sp>
        <p:nvSpPr>
          <p:cNvPr id="665" name="Google Shape;665;p39"/>
          <p:cNvSpPr/>
          <p:nvPr/>
        </p:nvSpPr>
        <p:spPr>
          <a:xfrm>
            <a:off x="5827320" y="3388871"/>
            <a:ext cx="2435865" cy="251943"/>
          </a:xfrm>
          <a:prstGeom prst="roundRect">
            <a:avLst>
              <a:gd name="adj" fmla="val 5925"/>
            </a:avLst>
          </a:prstGeom>
          <a:noFill/>
          <a:ln>
            <a:noFill/>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gluones</a:t>
            </a:r>
            <a:endParaRPr/>
          </a:p>
        </p:txBody>
      </p:sp>
      <p:pic>
        <p:nvPicPr>
          <p:cNvPr id="666" name="Google Shape;666;p39"/>
          <p:cNvPicPr preferRelativeResize="0"/>
          <p:nvPr/>
        </p:nvPicPr>
        <p:blipFill rotWithShape="1">
          <a:blip r:embed="rId10">
            <a:alphaModFix/>
          </a:blip>
          <a:srcRect/>
          <a:stretch/>
        </p:blipFill>
        <p:spPr>
          <a:xfrm>
            <a:off x="5473996" y="640032"/>
            <a:ext cx="690375" cy="663822"/>
          </a:xfrm>
          <a:prstGeom prst="ellipse">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4"/>
          <p:cNvSpPr txBox="1"/>
          <p:nvPr/>
        </p:nvSpPr>
        <p:spPr>
          <a:xfrm>
            <a:off x="2666999" y="869338"/>
            <a:ext cx="6858000" cy="728545"/>
          </a:xfrm>
          <a:prstGeom prst="rect">
            <a:avLst/>
          </a:prstGeom>
          <a:noFill/>
          <a:ln>
            <a:noFill/>
          </a:ln>
        </p:spPr>
        <p:txBody>
          <a:bodyPr spcFirstLastPara="1" wrap="square" lIns="68575" tIns="34275" rIns="68575" bIns="34275" anchor="b" anchorCtr="0">
            <a:noAutofit/>
          </a:bodyPr>
          <a:lstStyle/>
          <a:p>
            <a:pPr marL="0" marR="0" lvl="0" indent="0" algn="ctr" rtl="0">
              <a:lnSpc>
                <a:spcPct val="90000"/>
              </a:lnSpc>
              <a:spcBef>
                <a:spcPts val="0"/>
              </a:spcBef>
              <a:spcAft>
                <a:spcPts val="0"/>
              </a:spcAft>
              <a:buClr>
                <a:schemeClr val="dk1"/>
              </a:buClr>
              <a:buSzPts val="3000"/>
              <a:buFont typeface="Calibri"/>
              <a:buNone/>
            </a:pPr>
            <a:r>
              <a:rPr lang="es-ES" sz="3000" b="1">
                <a:solidFill>
                  <a:schemeClr val="dk1"/>
                </a:solidFill>
                <a:latin typeface="Calibri"/>
                <a:ea typeface="Calibri"/>
                <a:cs typeface="Calibri"/>
                <a:sym typeface="Calibri"/>
              </a:rPr>
              <a:t> </a:t>
            </a:r>
            <a:endParaRPr sz="3000">
              <a:solidFill>
                <a:schemeClr val="dk1"/>
              </a:solidFill>
              <a:latin typeface="Calibri"/>
              <a:ea typeface="Calibri"/>
              <a:cs typeface="Calibri"/>
              <a:sym typeface="Calibri"/>
            </a:endParaRPr>
          </a:p>
        </p:txBody>
      </p:sp>
      <p:sp>
        <p:nvSpPr>
          <p:cNvPr id="114" name="Google Shape;114;p4"/>
          <p:cNvSpPr txBox="1">
            <a:spLocks noGrp="1"/>
          </p:cNvSpPr>
          <p:nvPr>
            <p:ph type="subTitle" idx="1"/>
          </p:nvPr>
        </p:nvSpPr>
        <p:spPr>
          <a:xfrm>
            <a:off x="1637561" y="590198"/>
            <a:ext cx="6119212" cy="5387629"/>
          </a:xfrm>
          <a:prstGeom prst="rect">
            <a:avLst/>
          </a:prstGeom>
          <a:noFill/>
          <a:ln>
            <a:noFill/>
          </a:ln>
        </p:spPr>
        <p:txBody>
          <a:bodyPr spcFirstLastPara="1" wrap="square" lIns="68575" tIns="34275" rIns="68575" bIns="34275" anchor="ctr" anchorCtr="0">
            <a:spAutoFit/>
          </a:bodyPr>
          <a:lstStyle/>
          <a:p>
            <a:pPr marL="0" lvl="0" indent="0" algn="l" rtl="0">
              <a:lnSpc>
                <a:spcPct val="120000"/>
              </a:lnSpc>
              <a:spcBef>
                <a:spcPts val="0"/>
              </a:spcBef>
              <a:spcAft>
                <a:spcPts val="0"/>
              </a:spcAft>
              <a:buClr>
                <a:schemeClr val="dk1"/>
              </a:buClr>
              <a:buSzPts val="1800"/>
              <a:buNone/>
            </a:pPr>
            <a:r>
              <a:rPr lang="es-ES" sz="1800" b="1">
                <a:solidFill>
                  <a:schemeClr val="dk1"/>
                </a:solidFill>
              </a:rPr>
              <a:t>SESIÓN 1</a:t>
            </a:r>
            <a:endParaRPr/>
          </a:p>
          <a:p>
            <a:pPr marL="0" lvl="0" indent="0" algn="l" rtl="0">
              <a:lnSpc>
                <a:spcPct val="120000"/>
              </a:lnSpc>
              <a:spcBef>
                <a:spcPts val="0"/>
              </a:spcBef>
              <a:spcAft>
                <a:spcPts val="0"/>
              </a:spcAft>
              <a:buClr>
                <a:schemeClr val="dk1"/>
              </a:buClr>
              <a:buSzPts val="1800"/>
              <a:buNone/>
            </a:pPr>
            <a:r>
              <a:rPr lang="es-ES" sz="1800">
                <a:solidFill>
                  <a:schemeClr val="dk1"/>
                </a:solidFill>
              </a:rPr>
              <a:t>Introducción al Conocimiento Didáctico del Contenido sobre la enseñanza de la física de partículas y planteamiento del problema: ¿cómo podemos demostrar que las partículas existen? </a:t>
            </a:r>
            <a:endParaRPr/>
          </a:p>
          <a:p>
            <a:pPr marL="0" lvl="0" indent="0" algn="l" rtl="0">
              <a:lnSpc>
                <a:spcPct val="120000"/>
              </a:lnSpc>
              <a:spcBef>
                <a:spcPts val="0"/>
              </a:spcBef>
              <a:spcAft>
                <a:spcPts val="0"/>
              </a:spcAft>
              <a:buClr>
                <a:srgbClr val="888888"/>
              </a:buClr>
              <a:buSzPts val="1800"/>
              <a:buNone/>
            </a:pPr>
            <a:endParaRPr sz="1800" b="1">
              <a:solidFill>
                <a:schemeClr val="dk1"/>
              </a:solidFill>
            </a:endParaRPr>
          </a:p>
          <a:p>
            <a:pPr marL="0" lvl="0" indent="0" algn="l" rtl="0">
              <a:lnSpc>
                <a:spcPct val="120000"/>
              </a:lnSpc>
              <a:spcBef>
                <a:spcPts val="0"/>
              </a:spcBef>
              <a:spcAft>
                <a:spcPts val="0"/>
              </a:spcAft>
              <a:buClr>
                <a:schemeClr val="dk1"/>
              </a:buClr>
              <a:buSzPts val="1800"/>
              <a:buNone/>
            </a:pPr>
            <a:r>
              <a:rPr lang="es-ES" sz="1800" b="1">
                <a:solidFill>
                  <a:schemeClr val="dk1"/>
                </a:solidFill>
              </a:rPr>
              <a:t>SESIÓN 2</a:t>
            </a:r>
            <a:endParaRPr/>
          </a:p>
          <a:p>
            <a:pPr marL="0" lvl="0" indent="0" algn="l" rtl="0">
              <a:lnSpc>
                <a:spcPct val="120000"/>
              </a:lnSpc>
              <a:spcBef>
                <a:spcPts val="0"/>
              </a:spcBef>
              <a:spcAft>
                <a:spcPts val="0"/>
              </a:spcAft>
              <a:buClr>
                <a:schemeClr val="dk1"/>
              </a:buClr>
              <a:buSzPts val="1800"/>
              <a:buNone/>
            </a:pPr>
            <a:r>
              <a:rPr lang="es-ES" sz="1800">
                <a:solidFill>
                  <a:schemeClr val="dk1"/>
                </a:solidFill>
              </a:rPr>
              <a:t>La cámara de niebla como objeto didáctico para el diseño de situaciones de aprendizaje. física experimental, termodinámica, electromagnetismo, física de materiales e ingeniería de diseño, programación, circuitos, radiactividad, física de partículas y más.</a:t>
            </a:r>
            <a:endParaRPr/>
          </a:p>
          <a:p>
            <a:pPr marL="0" lvl="0" indent="0" algn="l" rtl="0">
              <a:lnSpc>
                <a:spcPct val="120000"/>
              </a:lnSpc>
              <a:spcBef>
                <a:spcPts val="0"/>
              </a:spcBef>
              <a:spcAft>
                <a:spcPts val="0"/>
              </a:spcAft>
              <a:buClr>
                <a:srgbClr val="888888"/>
              </a:buClr>
              <a:buSzPts val="1800"/>
              <a:buNone/>
            </a:pPr>
            <a:endParaRPr sz="1800">
              <a:solidFill>
                <a:schemeClr val="dk1"/>
              </a:solidFill>
            </a:endParaRPr>
          </a:p>
          <a:p>
            <a:pPr marL="0" lvl="0" indent="0" algn="l" rtl="0">
              <a:lnSpc>
                <a:spcPct val="120000"/>
              </a:lnSpc>
              <a:spcBef>
                <a:spcPts val="0"/>
              </a:spcBef>
              <a:spcAft>
                <a:spcPts val="0"/>
              </a:spcAft>
              <a:buClr>
                <a:schemeClr val="dk1"/>
              </a:buClr>
              <a:buSzPts val="1800"/>
              <a:buNone/>
            </a:pPr>
            <a:r>
              <a:rPr lang="es-ES" sz="1800" b="1">
                <a:solidFill>
                  <a:schemeClr val="dk1"/>
                </a:solidFill>
              </a:rPr>
              <a:t>SESIÓN 3</a:t>
            </a:r>
            <a:endParaRPr/>
          </a:p>
          <a:p>
            <a:pPr marL="0" lvl="0" indent="0" algn="l" rtl="0">
              <a:lnSpc>
                <a:spcPct val="120000"/>
              </a:lnSpc>
              <a:spcBef>
                <a:spcPts val="0"/>
              </a:spcBef>
              <a:spcAft>
                <a:spcPts val="0"/>
              </a:spcAft>
              <a:buClr>
                <a:schemeClr val="dk1"/>
              </a:buClr>
              <a:buSzPts val="1800"/>
              <a:buNone/>
            </a:pPr>
            <a:r>
              <a:rPr lang="es-ES" sz="1800">
                <a:solidFill>
                  <a:schemeClr val="dk1"/>
                </a:solidFill>
              </a:rPr>
              <a:t>Observación con las cámaras de niebla, registro de vídeo/fotográfico de trazas, identificación y creación de un catálogo de partículas</a:t>
            </a:r>
            <a:endParaRPr sz="1800" b="1">
              <a:solidFill>
                <a:schemeClr val="dk1"/>
              </a:solidFill>
            </a:endParaRPr>
          </a:p>
        </p:txBody>
      </p:sp>
      <p:pic>
        <p:nvPicPr>
          <p:cNvPr id="115" name="Google Shape;115;p4"/>
          <p:cNvPicPr preferRelativeResize="0"/>
          <p:nvPr/>
        </p:nvPicPr>
        <p:blipFill rotWithShape="1">
          <a:blip r:embed="rId3">
            <a:alphaModFix/>
          </a:blip>
          <a:srcRect/>
          <a:stretch/>
        </p:blipFill>
        <p:spPr>
          <a:xfrm>
            <a:off x="8127952" y="5975411"/>
            <a:ext cx="2425825" cy="825542"/>
          </a:xfrm>
          <a:prstGeom prst="rect">
            <a:avLst/>
          </a:prstGeom>
          <a:noFill/>
          <a:ln>
            <a:noFill/>
          </a:ln>
        </p:spPr>
      </p:pic>
      <p:pic>
        <p:nvPicPr>
          <p:cNvPr id="116" name="Google Shape;116;p4" descr="https://gic.unizar.es/sites/gic/files/identidadCorporativa/logo%20general/Logo%20general%201474/logo%20UZ%201474.png"/>
          <p:cNvPicPr preferRelativeResize="0"/>
          <p:nvPr/>
        </p:nvPicPr>
        <p:blipFill rotWithShape="1">
          <a:blip r:embed="rId4">
            <a:alphaModFix/>
          </a:blip>
          <a:srcRect/>
          <a:stretch/>
        </p:blipFill>
        <p:spPr>
          <a:xfrm>
            <a:off x="1533700" y="6129388"/>
            <a:ext cx="2365353" cy="666056"/>
          </a:xfrm>
          <a:prstGeom prst="rect">
            <a:avLst/>
          </a:prstGeom>
          <a:noFill/>
          <a:ln>
            <a:noFill/>
          </a:ln>
        </p:spPr>
      </p:pic>
      <p:sp>
        <p:nvSpPr>
          <p:cNvPr id="117" name="Google Shape;117;p4"/>
          <p:cNvSpPr txBox="1">
            <a:spLocks noGrp="1"/>
          </p:cNvSpPr>
          <p:nvPr>
            <p:ph type="ctrTitle"/>
          </p:nvPr>
        </p:nvSpPr>
        <p:spPr>
          <a:xfrm>
            <a:off x="4566084" y="30293"/>
            <a:ext cx="6516216" cy="84955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000"/>
              <a:buFont typeface="Calibri"/>
              <a:buNone/>
            </a:pPr>
            <a:r>
              <a:rPr lang="es-ES" sz="3000" b="1" i="1"/>
              <a:t>¿Qué vamos a hacer y cómo? </a:t>
            </a:r>
            <a:endParaRPr sz="3000" i="1"/>
          </a:p>
        </p:txBody>
      </p:sp>
      <p:grpSp>
        <p:nvGrpSpPr>
          <p:cNvPr id="118" name="Google Shape;118;p4"/>
          <p:cNvGrpSpPr/>
          <p:nvPr/>
        </p:nvGrpSpPr>
        <p:grpSpPr>
          <a:xfrm>
            <a:off x="8127951" y="769151"/>
            <a:ext cx="2088232" cy="1703107"/>
            <a:chOff x="-711730" y="-151655"/>
            <a:chExt cx="7272808" cy="5723280"/>
          </a:xfrm>
        </p:grpSpPr>
        <p:sp>
          <p:nvSpPr>
            <p:cNvPr id="119" name="Google Shape;119;p4"/>
            <p:cNvSpPr txBox="1"/>
            <p:nvPr/>
          </p:nvSpPr>
          <p:spPr>
            <a:xfrm>
              <a:off x="2382172" y="4951056"/>
              <a:ext cx="4178906" cy="620569"/>
            </a:xfrm>
            <a:prstGeom prst="rect">
              <a:avLst/>
            </a:prstGeom>
            <a:solidFill>
              <a:srgbClr val="FFFFFF"/>
            </a:solidFill>
            <a:ln>
              <a:noFill/>
            </a:ln>
          </p:spPr>
          <p:txBody>
            <a:bodyPr spcFirstLastPara="1" wrap="square" lIns="0" tIns="0" rIns="0" bIns="0" anchor="t" anchorCtr="0">
              <a:spAutoFit/>
            </a:bodyPr>
            <a:lstStyle/>
            <a:p>
              <a:pPr marL="0" marR="0" lvl="0" indent="0" algn="l" rtl="0">
                <a:spcBef>
                  <a:spcPts val="0"/>
                </a:spcBef>
                <a:spcAft>
                  <a:spcPts val="0"/>
                </a:spcAft>
                <a:buNone/>
              </a:pPr>
              <a:endParaRPr sz="1200" i="1">
                <a:solidFill>
                  <a:schemeClr val="dk1"/>
                </a:solidFill>
                <a:latin typeface="Times New Roman"/>
                <a:ea typeface="Times New Roman"/>
                <a:cs typeface="Times New Roman"/>
                <a:sym typeface="Times New Roman"/>
              </a:endParaRPr>
            </a:p>
          </p:txBody>
        </p:sp>
        <p:pic>
          <p:nvPicPr>
            <p:cNvPr id="120" name="Google Shape;120;p4"/>
            <p:cNvPicPr preferRelativeResize="0"/>
            <p:nvPr/>
          </p:nvPicPr>
          <p:blipFill rotWithShape="1">
            <a:blip r:embed="rId5">
              <a:alphaModFix/>
            </a:blip>
            <a:srcRect/>
            <a:stretch/>
          </p:blipFill>
          <p:spPr>
            <a:xfrm>
              <a:off x="-711730" y="-151655"/>
              <a:ext cx="6912768" cy="4981699"/>
            </a:xfrm>
            <a:prstGeom prst="rect">
              <a:avLst/>
            </a:prstGeom>
            <a:noFill/>
            <a:ln>
              <a:noFill/>
            </a:ln>
          </p:spPr>
        </p:pic>
      </p:grpSp>
      <p:pic>
        <p:nvPicPr>
          <p:cNvPr id="121" name="Google Shape;121;p4"/>
          <p:cNvPicPr preferRelativeResize="0"/>
          <p:nvPr/>
        </p:nvPicPr>
        <p:blipFill rotWithShape="1">
          <a:blip r:embed="rId6">
            <a:alphaModFix/>
          </a:blip>
          <a:srcRect/>
          <a:stretch/>
        </p:blipFill>
        <p:spPr>
          <a:xfrm>
            <a:off x="8333552" y="2514689"/>
            <a:ext cx="1573652" cy="1612243"/>
          </a:xfrm>
          <a:prstGeom prst="rect">
            <a:avLst/>
          </a:prstGeom>
          <a:noFill/>
          <a:ln>
            <a:noFill/>
          </a:ln>
        </p:spPr>
      </p:pic>
      <p:pic>
        <p:nvPicPr>
          <p:cNvPr id="122" name="Google Shape;122;p4"/>
          <p:cNvPicPr preferRelativeResize="0"/>
          <p:nvPr/>
        </p:nvPicPr>
        <p:blipFill rotWithShape="1">
          <a:blip r:embed="rId7">
            <a:alphaModFix/>
          </a:blip>
          <a:srcRect l="25394" r="19241"/>
          <a:stretch/>
        </p:blipFill>
        <p:spPr>
          <a:xfrm>
            <a:off x="8145563" y="4444983"/>
            <a:ext cx="1944217" cy="153042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40"/>
          <p:cNvSpPr txBox="1"/>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marR="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sz="3000" b="1">
              <a:solidFill>
                <a:schemeClr val="lt1"/>
              </a:solidFill>
              <a:latin typeface="Arial"/>
              <a:ea typeface="Arial"/>
              <a:cs typeface="Arial"/>
              <a:sym typeface="Arial"/>
            </a:endParaRPr>
          </a:p>
        </p:txBody>
      </p:sp>
      <p:pic>
        <p:nvPicPr>
          <p:cNvPr id="673" name="Google Shape;673;p40"/>
          <p:cNvPicPr preferRelativeResize="0"/>
          <p:nvPr/>
        </p:nvPicPr>
        <p:blipFill rotWithShape="1">
          <a:blip r:embed="rId3">
            <a:alphaModFix/>
          </a:blip>
          <a:srcRect r="40344"/>
          <a:stretch/>
        </p:blipFill>
        <p:spPr>
          <a:xfrm>
            <a:off x="1524001" y="1127648"/>
            <a:ext cx="1921959" cy="2003450"/>
          </a:xfrm>
          <a:prstGeom prst="rect">
            <a:avLst/>
          </a:prstGeom>
          <a:noFill/>
          <a:ln>
            <a:noFill/>
          </a:ln>
        </p:spPr>
      </p:pic>
      <p:sp>
        <p:nvSpPr>
          <p:cNvPr id="674" name="Google Shape;674;p40"/>
          <p:cNvSpPr/>
          <p:nvPr/>
        </p:nvSpPr>
        <p:spPr>
          <a:xfrm>
            <a:off x="1775521" y="828847"/>
            <a:ext cx="4615341" cy="331901"/>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l" rtl="0">
              <a:spcBef>
                <a:spcPts val="0"/>
              </a:spcBef>
              <a:spcAft>
                <a:spcPts val="0"/>
              </a:spcAft>
              <a:buNone/>
            </a:pPr>
            <a:r>
              <a:rPr lang="es-ES" sz="1800" b="0" i="0" u="none" strike="noStrike" cap="none">
                <a:solidFill>
                  <a:schemeClr val="dk1"/>
                </a:solidFill>
                <a:latin typeface="Calibri"/>
                <a:ea typeface="Calibri"/>
                <a:cs typeface="Calibri"/>
                <a:sym typeface="Calibri"/>
              </a:rPr>
              <a:t>Pero los quarks se representan con colores…</a:t>
            </a:r>
            <a:endParaRPr/>
          </a:p>
        </p:txBody>
      </p:sp>
      <p:sp>
        <p:nvSpPr>
          <p:cNvPr id="675" name="Google Shape;675;p40"/>
          <p:cNvSpPr/>
          <p:nvPr/>
        </p:nvSpPr>
        <p:spPr>
          <a:xfrm>
            <a:off x="6888089" y="852644"/>
            <a:ext cx="3755563" cy="1111750"/>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l" rtl="0">
              <a:spcBef>
                <a:spcPts val="0"/>
              </a:spcBef>
              <a:spcAft>
                <a:spcPts val="0"/>
              </a:spcAft>
              <a:buNone/>
            </a:pPr>
            <a:r>
              <a:rPr lang="es-ES" sz="1800" b="0" i="0" u="none" strike="noStrike" cap="none">
                <a:solidFill>
                  <a:schemeClr val="dk1"/>
                </a:solidFill>
                <a:latin typeface="Calibri"/>
                <a:ea typeface="Calibri"/>
                <a:cs typeface="Calibri"/>
                <a:sym typeface="Calibri"/>
              </a:rPr>
              <a:t>Duda:  ¿También se representan con colores otras partículas como electrones, protones o neutrones..?</a:t>
            </a:r>
            <a:endParaRPr/>
          </a:p>
        </p:txBody>
      </p:sp>
      <p:sp>
        <p:nvSpPr>
          <p:cNvPr id="676" name="Google Shape;676;p40"/>
          <p:cNvSpPr/>
          <p:nvPr/>
        </p:nvSpPr>
        <p:spPr>
          <a:xfrm>
            <a:off x="5014149" y="1429034"/>
            <a:ext cx="1532092" cy="587803"/>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¿Hay un razón? </a:t>
            </a:r>
            <a:endParaRPr/>
          </a:p>
        </p:txBody>
      </p:sp>
      <p:sp>
        <p:nvSpPr>
          <p:cNvPr id="677" name="Google Shape;677;p40"/>
          <p:cNvSpPr/>
          <p:nvPr/>
        </p:nvSpPr>
        <p:spPr>
          <a:xfrm>
            <a:off x="7461297" y="2131338"/>
            <a:ext cx="2386608" cy="864096"/>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NO</a:t>
            </a:r>
            <a:endParaRPr/>
          </a:p>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Provoca problemas de comprensión</a:t>
            </a:r>
            <a:endParaRPr sz="1800" b="0" i="0" u="none" strike="noStrike" cap="none">
              <a:solidFill>
                <a:schemeClr val="dk1"/>
              </a:solidFill>
              <a:latin typeface="Calibri"/>
              <a:ea typeface="Calibri"/>
              <a:cs typeface="Calibri"/>
              <a:sym typeface="Calibri"/>
            </a:endParaRPr>
          </a:p>
        </p:txBody>
      </p:sp>
      <p:sp>
        <p:nvSpPr>
          <p:cNvPr id="678" name="Google Shape;678;p40"/>
          <p:cNvSpPr/>
          <p:nvPr/>
        </p:nvSpPr>
        <p:spPr>
          <a:xfrm>
            <a:off x="3831362" y="2159110"/>
            <a:ext cx="972490" cy="592450"/>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SÍ</a:t>
            </a:r>
            <a:endParaRPr/>
          </a:p>
        </p:txBody>
      </p:sp>
      <p:sp>
        <p:nvSpPr>
          <p:cNvPr id="679" name="Google Shape;679;p40"/>
          <p:cNvSpPr/>
          <p:nvPr/>
        </p:nvSpPr>
        <p:spPr>
          <a:xfrm>
            <a:off x="3718364" y="3427983"/>
            <a:ext cx="3456383" cy="471206"/>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Cromodinámica Cuántica (QCD)</a:t>
            </a:r>
            <a:endParaRPr/>
          </a:p>
        </p:txBody>
      </p:sp>
      <p:sp>
        <p:nvSpPr>
          <p:cNvPr id="680" name="Google Shape;680;p40"/>
          <p:cNvSpPr/>
          <p:nvPr/>
        </p:nvSpPr>
        <p:spPr>
          <a:xfrm>
            <a:off x="1648385" y="4205191"/>
            <a:ext cx="7596343" cy="1754326"/>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s-ES" sz="1800" b="1">
                <a:solidFill>
                  <a:schemeClr val="dk1"/>
                </a:solidFill>
                <a:latin typeface="Calibri"/>
                <a:ea typeface="Calibri"/>
                <a:cs typeface="Calibri"/>
                <a:sym typeface="Calibri"/>
              </a:rPr>
              <a:t>CARGA DE COLOR</a:t>
            </a:r>
            <a:endParaRPr/>
          </a:p>
          <a:p>
            <a:pPr marL="0" marR="0" lvl="0" indent="0" algn="l" rtl="0">
              <a:spcBef>
                <a:spcPts val="0"/>
              </a:spcBef>
              <a:spcAft>
                <a:spcPts val="0"/>
              </a:spcAft>
              <a:buNone/>
            </a:pPr>
            <a:r>
              <a:rPr lang="es-ES" sz="1800">
                <a:solidFill>
                  <a:schemeClr val="dk1"/>
                </a:solidFill>
                <a:latin typeface="Calibri"/>
                <a:ea typeface="Calibri"/>
                <a:cs typeface="Calibri"/>
                <a:sym typeface="Calibri"/>
              </a:rPr>
              <a:t>- Se asigna un a los quarks tres "colores" (rojo, verde y azul) y sus anticolores 🡪 representación matemática abstracta</a:t>
            </a:r>
            <a:endParaRPr/>
          </a:p>
          <a:p>
            <a:pPr marL="0" marR="0" lvl="0" indent="0" algn="l" rtl="0">
              <a:spcBef>
                <a:spcPts val="0"/>
              </a:spcBef>
              <a:spcAft>
                <a:spcPts val="0"/>
              </a:spcAft>
              <a:buNone/>
            </a:pPr>
            <a:r>
              <a:rPr lang="es-ES" sz="1800">
                <a:solidFill>
                  <a:schemeClr val="dk1"/>
                </a:solidFill>
                <a:latin typeface="Calibri"/>
                <a:ea typeface="Calibri"/>
                <a:cs typeface="Calibri"/>
                <a:sym typeface="Calibri"/>
              </a:rPr>
              <a:t>- Los quarks NO pueden observarse de forma aislada debido al  </a:t>
            </a:r>
            <a:r>
              <a:rPr lang="es-ES" sz="1800" b="1">
                <a:solidFill>
                  <a:schemeClr val="dk1"/>
                </a:solidFill>
                <a:latin typeface="Calibri"/>
                <a:ea typeface="Calibri"/>
                <a:cs typeface="Calibri"/>
                <a:sym typeface="Calibri"/>
              </a:rPr>
              <a:t>confinamiento de color</a:t>
            </a:r>
            <a:r>
              <a:rPr lang="es-ES" sz="1800">
                <a:solidFill>
                  <a:schemeClr val="dk1"/>
                </a:solidFill>
                <a:latin typeface="Calibri"/>
                <a:ea typeface="Calibri"/>
                <a:cs typeface="Calibri"/>
                <a:sym typeface="Calibri"/>
              </a:rPr>
              <a:t>, ya que siempre se agrupan en </a:t>
            </a:r>
            <a:r>
              <a:rPr lang="es-ES" sz="1800" b="1">
                <a:solidFill>
                  <a:schemeClr val="dk1"/>
                </a:solidFill>
                <a:latin typeface="Calibri"/>
                <a:ea typeface="Calibri"/>
                <a:cs typeface="Calibri"/>
                <a:sym typeface="Calibri"/>
              </a:rPr>
              <a:t>hadrones</a:t>
            </a:r>
            <a:r>
              <a:rPr lang="es-ES" sz="1800">
                <a:solidFill>
                  <a:schemeClr val="dk1"/>
                </a:solidFill>
                <a:latin typeface="Calibri"/>
                <a:ea typeface="Calibri"/>
                <a:cs typeface="Calibri"/>
                <a:sym typeface="Calibri"/>
              </a:rPr>
              <a:t>, donde sus colores se neutralizan (como en el protón). </a:t>
            </a:r>
            <a:endParaRPr/>
          </a:p>
        </p:txBody>
      </p:sp>
      <p:pic>
        <p:nvPicPr>
          <p:cNvPr id="681" name="Google Shape;681;p40"/>
          <p:cNvPicPr preferRelativeResize="0"/>
          <p:nvPr/>
        </p:nvPicPr>
        <p:blipFill rotWithShape="1">
          <a:blip r:embed="rId4">
            <a:alphaModFix/>
          </a:blip>
          <a:srcRect/>
          <a:stretch/>
        </p:blipFill>
        <p:spPr>
          <a:xfrm>
            <a:off x="9437295" y="4448471"/>
            <a:ext cx="1206356" cy="1217567"/>
          </a:xfrm>
          <a:prstGeom prst="rect">
            <a:avLst/>
          </a:prstGeom>
          <a:noFill/>
          <a:ln>
            <a:noFill/>
          </a:ln>
        </p:spPr>
      </p:pic>
      <p:sp>
        <p:nvSpPr>
          <p:cNvPr id="682" name="Google Shape;682;p40"/>
          <p:cNvSpPr/>
          <p:nvPr/>
        </p:nvSpPr>
        <p:spPr>
          <a:xfrm>
            <a:off x="1596003" y="5668780"/>
            <a:ext cx="5788287" cy="597096"/>
          </a:xfrm>
          <a:prstGeom prst="roundRect">
            <a:avLst>
              <a:gd name="adj" fmla="val 5925"/>
            </a:avLst>
          </a:prstGeom>
          <a:noFill/>
          <a:ln>
            <a:noFill/>
          </a:ln>
        </p:spPr>
        <p:txBody>
          <a:bodyPr spcFirstLastPara="1" wrap="square" lIns="91425" tIns="45700" rIns="91425" bIns="45700" anchor="ctr" anchorCtr="0">
            <a:noAutofit/>
          </a:bodyPr>
          <a:lstStyle/>
          <a:p>
            <a:pPr marL="0" marR="0" lvl="1"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cxnSp>
        <p:nvCxnSpPr>
          <p:cNvPr id="683" name="Google Shape;683;p40"/>
          <p:cNvCxnSpPr>
            <a:stCxn id="674" idx="2"/>
          </p:cNvCxnSpPr>
          <p:nvPr/>
        </p:nvCxnSpPr>
        <p:spPr>
          <a:xfrm>
            <a:off x="4083192" y="1160748"/>
            <a:ext cx="0" cy="1074000"/>
          </a:xfrm>
          <a:prstGeom prst="straightConnector1">
            <a:avLst/>
          </a:prstGeom>
          <a:noFill/>
          <a:ln w="9525" cap="flat" cmpd="sng">
            <a:solidFill>
              <a:srgbClr val="4A7DBA"/>
            </a:solidFill>
            <a:prstDash val="solid"/>
            <a:round/>
            <a:headEnd type="none" w="sm" len="sm"/>
            <a:tailEnd type="triangle" w="med" len="med"/>
          </a:ln>
        </p:spPr>
      </p:cxnSp>
      <p:cxnSp>
        <p:nvCxnSpPr>
          <p:cNvPr id="684" name="Google Shape;684;p40"/>
          <p:cNvCxnSpPr/>
          <p:nvPr/>
        </p:nvCxnSpPr>
        <p:spPr>
          <a:xfrm flipH="1">
            <a:off x="7824192" y="1837632"/>
            <a:ext cx="2" cy="445417"/>
          </a:xfrm>
          <a:prstGeom prst="straightConnector1">
            <a:avLst/>
          </a:prstGeom>
          <a:noFill/>
          <a:ln w="9525" cap="flat" cmpd="sng">
            <a:solidFill>
              <a:srgbClr val="4A7DBA"/>
            </a:solidFill>
            <a:prstDash val="solid"/>
            <a:round/>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7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8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8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7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8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41"/>
          <p:cNvSpPr txBox="1"/>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marR="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sz="3000" b="1">
              <a:solidFill>
                <a:schemeClr val="lt1"/>
              </a:solidFill>
              <a:latin typeface="Arial"/>
              <a:ea typeface="Arial"/>
              <a:cs typeface="Arial"/>
              <a:sym typeface="Arial"/>
            </a:endParaRPr>
          </a:p>
        </p:txBody>
      </p:sp>
      <p:sp>
        <p:nvSpPr>
          <p:cNvPr id="691" name="Google Shape;691;p41"/>
          <p:cNvSpPr/>
          <p:nvPr/>
        </p:nvSpPr>
        <p:spPr>
          <a:xfrm>
            <a:off x="1596003" y="5668780"/>
            <a:ext cx="5788287" cy="597096"/>
          </a:xfrm>
          <a:prstGeom prst="roundRect">
            <a:avLst>
              <a:gd name="adj" fmla="val 5925"/>
            </a:avLst>
          </a:prstGeom>
          <a:noFill/>
          <a:ln>
            <a:noFill/>
          </a:ln>
        </p:spPr>
        <p:txBody>
          <a:bodyPr spcFirstLastPara="1" wrap="square" lIns="91425" tIns="45700" rIns="91425" bIns="45700" anchor="ctr" anchorCtr="0">
            <a:noAutofit/>
          </a:bodyPr>
          <a:lstStyle/>
          <a:p>
            <a:pPr marL="0" marR="0" lvl="1"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692" name="Google Shape;692;p41" descr="El IFIC celebra el centenario de Richard P. Feynman | Instituto de Física  Corpuscular"/>
          <p:cNvPicPr preferRelativeResize="0"/>
          <p:nvPr/>
        </p:nvPicPr>
        <p:blipFill rotWithShape="1">
          <a:blip r:embed="rId3">
            <a:alphaModFix/>
          </a:blip>
          <a:srcRect/>
          <a:stretch/>
        </p:blipFill>
        <p:spPr>
          <a:xfrm>
            <a:off x="1596002" y="835172"/>
            <a:ext cx="1354282" cy="1128568"/>
          </a:xfrm>
          <a:prstGeom prst="rect">
            <a:avLst/>
          </a:prstGeom>
          <a:noFill/>
          <a:ln>
            <a:noFill/>
          </a:ln>
        </p:spPr>
      </p:pic>
      <p:sp>
        <p:nvSpPr>
          <p:cNvPr id="693" name="Google Shape;693;p41"/>
          <p:cNvSpPr/>
          <p:nvPr/>
        </p:nvSpPr>
        <p:spPr>
          <a:xfrm>
            <a:off x="3079583" y="874384"/>
            <a:ext cx="4311850" cy="907332"/>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Richard Feynman </a:t>
            </a:r>
            <a:r>
              <a:rPr lang="es-ES" sz="1800" b="0" i="0" u="none" strike="noStrike" cap="none">
                <a:solidFill>
                  <a:schemeClr val="dk1"/>
                </a:solidFill>
                <a:latin typeface="Calibri"/>
                <a:ea typeface="Calibri"/>
                <a:cs typeface="Calibri"/>
                <a:sym typeface="Calibri"/>
              </a:rPr>
              <a:t>trabajó sobre esto, unificando la Teoría cuántica de Campos y la Electrodinámica Cuántica</a:t>
            </a:r>
            <a:endParaRPr/>
          </a:p>
        </p:txBody>
      </p:sp>
      <p:sp>
        <p:nvSpPr>
          <p:cNvPr id="694" name="Google Shape;694;p41"/>
          <p:cNvSpPr/>
          <p:nvPr/>
        </p:nvSpPr>
        <p:spPr>
          <a:xfrm>
            <a:off x="8256241" y="2482925"/>
            <a:ext cx="2180712" cy="1185264"/>
          </a:xfrm>
          <a:prstGeom prst="roundRect">
            <a:avLst>
              <a:gd name="adj" fmla="val 5925"/>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LIBRO </a:t>
            </a:r>
            <a:r>
              <a:rPr lang="es-ES" sz="1800" b="0" i="0" u="none" strike="noStrike" cap="none">
                <a:solidFill>
                  <a:schemeClr val="dk1"/>
                </a:solidFill>
                <a:latin typeface="Calibri"/>
                <a:ea typeface="Calibri"/>
                <a:cs typeface="Calibri"/>
                <a:sym typeface="Calibri"/>
              </a:rPr>
              <a:t>sobre anécdotas de la vida de Feynman, escrito por el mismo</a:t>
            </a:r>
            <a:endParaRPr sz="1600" b="1" i="0" u="none" strike="noStrike" cap="none">
              <a:solidFill>
                <a:schemeClr val="dk1"/>
              </a:solidFill>
              <a:latin typeface="Calibri"/>
              <a:ea typeface="Calibri"/>
              <a:cs typeface="Calibri"/>
              <a:sym typeface="Calibri"/>
            </a:endParaRPr>
          </a:p>
        </p:txBody>
      </p:sp>
      <p:sp>
        <p:nvSpPr>
          <p:cNvPr id="695" name="Google Shape;695;p41"/>
          <p:cNvSpPr/>
          <p:nvPr/>
        </p:nvSpPr>
        <p:spPr>
          <a:xfrm>
            <a:off x="7520732" y="937087"/>
            <a:ext cx="2690068" cy="1116185"/>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Aunque si hablamos de Feynman y partículas, la genialidad vino en otra cosa…</a:t>
            </a:r>
            <a:endParaRPr sz="1800" b="0" i="0" u="none" strike="noStrike" cap="none">
              <a:solidFill>
                <a:schemeClr val="dk1"/>
              </a:solidFill>
              <a:latin typeface="Calibri"/>
              <a:ea typeface="Calibri"/>
              <a:cs typeface="Calibri"/>
              <a:sym typeface="Calibri"/>
            </a:endParaRPr>
          </a:p>
        </p:txBody>
      </p:sp>
      <p:pic>
        <p:nvPicPr>
          <p:cNvPr id="696" name="Google Shape;696;p41" descr="Diagrama de Feynman - Maeckes"/>
          <p:cNvPicPr preferRelativeResize="0"/>
          <p:nvPr/>
        </p:nvPicPr>
        <p:blipFill rotWithShape="1">
          <a:blip r:embed="rId4">
            <a:alphaModFix/>
          </a:blip>
          <a:srcRect/>
          <a:stretch/>
        </p:blipFill>
        <p:spPr>
          <a:xfrm>
            <a:off x="1784282" y="3106947"/>
            <a:ext cx="2315897" cy="1488223"/>
          </a:xfrm>
          <a:prstGeom prst="rect">
            <a:avLst/>
          </a:prstGeom>
          <a:noFill/>
          <a:ln>
            <a:noFill/>
          </a:ln>
        </p:spPr>
      </p:pic>
      <p:sp>
        <p:nvSpPr>
          <p:cNvPr id="697" name="Google Shape;697;p41"/>
          <p:cNvSpPr/>
          <p:nvPr/>
        </p:nvSpPr>
        <p:spPr>
          <a:xfrm>
            <a:off x="1784281" y="2095497"/>
            <a:ext cx="5411728" cy="980061"/>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LOS DIAGRAMAS DE FEYNMAN</a:t>
            </a:r>
            <a:endParaRPr/>
          </a:p>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Una genialidad que reduce a un gráfico sencillísimo las interacciones de la materia a nivel fundamental</a:t>
            </a:r>
            <a:endParaRPr/>
          </a:p>
        </p:txBody>
      </p:sp>
      <p:cxnSp>
        <p:nvCxnSpPr>
          <p:cNvPr id="698" name="Google Shape;698;p41"/>
          <p:cNvCxnSpPr/>
          <p:nvPr/>
        </p:nvCxnSpPr>
        <p:spPr>
          <a:xfrm rot="10800000">
            <a:off x="1705035" y="4399085"/>
            <a:ext cx="79246" cy="585802"/>
          </a:xfrm>
          <a:prstGeom prst="straightConnector1">
            <a:avLst/>
          </a:prstGeom>
          <a:noFill/>
          <a:ln w="9525" cap="flat" cmpd="sng">
            <a:solidFill>
              <a:srgbClr val="4A7DBA"/>
            </a:solidFill>
            <a:prstDash val="solid"/>
            <a:round/>
            <a:headEnd type="none" w="sm" len="sm"/>
            <a:tailEnd type="triangle" w="med" len="med"/>
          </a:ln>
        </p:spPr>
      </p:cxnSp>
      <p:sp>
        <p:nvSpPr>
          <p:cNvPr id="699" name="Google Shape;699;p41"/>
          <p:cNvSpPr/>
          <p:nvPr/>
        </p:nvSpPr>
        <p:spPr>
          <a:xfrm>
            <a:off x="1460598" y="5031332"/>
            <a:ext cx="1898212" cy="1280989"/>
          </a:xfrm>
          <a:prstGeom prst="roundRect">
            <a:avLst>
              <a:gd name="adj" fmla="val 5925"/>
            </a:avLst>
          </a:prstGeom>
          <a:noFill/>
          <a:ln>
            <a:noFill/>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¿va hacia el pasado?</a:t>
            </a:r>
            <a:endParaRPr/>
          </a:p>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No, representa la antimateria </a:t>
            </a:r>
            <a:endParaRPr/>
          </a:p>
        </p:txBody>
      </p:sp>
      <p:pic>
        <p:nvPicPr>
          <p:cNvPr id="700" name="Google Shape;700;p41"/>
          <p:cNvPicPr preferRelativeResize="0"/>
          <p:nvPr/>
        </p:nvPicPr>
        <p:blipFill rotWithShape="1">
          <a:blip r:embed="rId5">
            <a:alphaModFix/>
          </a:blip>
          <a:srcRect/>
          <a:stretch/>
        </p:blipFill>
        <p:spPr>
          <a:xfrm>
            <a:off x="3449457" y="5025217"/>
            <a:ext cx="1910998" cy="1669555"/>
          </a:xfrm>
          <a:prstGeom prst="rect">
            <a:avLst/>
          </a:prstGeom>
          <a:noFill/>
          <a:ln>
            <a:noFill/>
          </a:ln>
        </p:spPr>
      </p:pic>
      <p:sp>
        <p:nvSpPr>
          <p:cNvPr id="701" name="Google Shape;701;p41"/>
          <p:cNvSpPr/>
          <p:nvPr/>
        </p:nvSpPr>
        <p:spPr>
          <a:xfrm>
            <a:off x="4511824" y="3456071"/>
            <a:ext cx="3516930" cy="825959"/>
          </a:xfrm>
          <a:prstGeom prst="roundRect">
            <a:avLst>
              <a:gd name="adj" fmla="val 5925"/>
            </a:avLst>
          </a:prstGeom>
          <a:noFill/>
          <a:ln>
            <a:noFill/>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Y no solo interacciones básicas… (cada línea representa un desarrollo matemático) </a:t>
            </a:r>
            <a:endParaRPr/>
          </a:p>
        </p:txBody>
      </p:sp>
      <p:pic>
        <p:nvPicPr>
          <p:cNvPr id="702" name="Google Shape;702;p41"/>
          <p:cNvPicPr preferRelativeResize="0"/>
          <p:nvPr/>
        </p:nvPicPr>
        <p:blipFill rotWithShape="1">
          <a:blip r:embed="rId6">
            <a:alphaModFix/>
          </a:blip>
          <a:srcRect/>
          <a:stretch/>
        </p:blipFill>
        <p:spPr>
          <a:xfrm>
            <a:off x="5450299" y="4275395"/>
            <a:ext cx="4388076" cy="2387723"/>
          </a:xfrm>
          <a:prstGeom prst="rect">
            <a:avLst/>
          </a:prstGeom>
          <a:noFill/>
          <a:ln>
            <a:noFill/>
          </a:ln>
        </p:spPr>
      </p:pic>
      <p:pic>
        <p:nvPicPr>
          <p:cNvPr id="703" name="Google Shape;703;p41" descr="¿Está usted de broma Sr. Feynman?: Aventuras de un curioso personaje tal  como fueron referidas a Ralph Leighton (El libro de bolsillo - Ciencias) :  ..."/>
          <p:cNvPicPr preferRelativeResize="0"/>
          <p:nvPr/>
        </p:nvPicPr>
        <p:blipFill rotWithShape="1">
          <a:blip r:embed="rId7">
            <a:alphaModFix/>
          </a:blip>
          <a:srcRect/>
          <a:stretch/>
        </p:blipFill>
        <p:spPr>
          <a:xfrm>
            <a:off x="8668011" y="3805506"/>
            <a:ext cx="1844163" cy="2764862"/>
          </a:xfrm>
          <a:prstGeom prst="rect">
            <a:avLst/>
          </a:prstGeom>
          <a:noFill/>
          <a:ln>
            <a:noFill/>
          </a:ln>
        </p:spPr>
      </p:pic>
      <p:pic>
        <p:nvPicPr>
          <p:cNvPr id="704" name="Google Shape;704;p41"/>
          <p:cNvPicPr preferRelativeResize="0"/>
          <p:nvPr/>
        </p:nvPicPr>
        <p:blipFill rotWithShape="1">
          <a:blip r:embed="rId8">
            <a:alphaModFix/>
          </a:blip>
          <a:srcRect/>
          <a:stretch/>
        </p:blipFill>
        <p:spPr>
          <a:xfrm>
            <a:off x="1439094" y="600477"/>
            <a:ext cx="690375" cy="663822"/>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9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0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0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0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9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0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42"/>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711" name="Google Shape;711;p42"/>
          <p:cNvSpPr/>
          <p:nvPr/>
        </p:nvSpPr>
        <p:spPr>
          <a:xfrm>
            <a:off x="3695285" y="808044"/>
            <a:ext cx="6486627" cy="504056"/>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Partículas que generan la materia de nuestro día a día: Los quarks</a:t>
            </a:r>
            <a:endParaRPr/>
          </a:p>
        </p:txBody>
      </p:sp>
      <p:pic>
        <p:nvPicPr>
          <p:cNvPr id="712" name="Google Shape;712;p42"/>
          <p:cNvPicPr preferRelativeResize="0"/>
          <p:nvPr/>
        </p:nvPicPr>
        <p:blipFill rotWithShape="1">
          <a:blip r:embed="rId3">
            <a:alphaModFix/>
          </a:blip>
          <a:srcRect l="11458" r="76041" b="29787"/>
          <a:stretch/>
        </p:blipFill>
        <p:spPr>
          <a:xfrm>
            <a:off x="1670592" y="1359949"/>
            <a:ext cx="864096" cy="3497487"/>
          </a:xfrm>
          <a:prstGeom prst="rect">
            <a:avLst/>
          </a:prstGeom>
          <a:noFill/>
          <a:ln>
            <a:noFill/>
          </a:ln>
        </p:spPr>
      </p:pic>
      <p:sp>
        <p:nvSpPr>
          <p:cNvPr id="713" name="Google Shape;713;p42"/>
          <p:cNvSpPr/>
          <p:nvPr/>
        </p:nvSpPr>
        <p:spPr>
          <a:xfrm>
            <a:off x="2551703" y="2431806"/>
            <a:ext cx="372150" cy="248634"/>
          </a:xfrm>
          <a:prstGeom prst="rightArrow">
            <a:avLst>
              <a:gd name="adj1" fmla="val 50000"/>
              <a:gd name="adj2"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4" name="Google Shape;714;p42"/>
          <p:cNvSpPr/>
          <p:nvPr/>
        </p:nvSpPr>
        <p:spPr>
          <a:xfrm>
            <a:off x="6987960" y="1469231"/>
            <a:ext cx="3548691" cy="2621381"/>
          </a:xfrm>
          <a:prstGeom prst="roundRect">
            <a:avLst>
              <a:gd name="adj" fmla="val 5925"/>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Protón y Neutrón NO son partículas fundamentales</a:t>
            </a:r>
            <a:endParaRPr/>
          </a:p>
        </p:txBody>
      </p:sp>
      <p:sp>
        <p:nvSpPr>
          <p:cNvPr id="715" name="Google Shape;715;p42"/>
          <p:cNvSpPr/>
          <p:nvPr/>
        </p:nvSpPr>
        <p:spPr>
          <a:xfrm>
            <a:off x="2809464" y="4799643"/>
            <a:ext cx="6545847" cy="1549681"/>
          </a:xfrm>
          <a:prstGeom prst="roundRect">
            <a:avLst>
              <a:gd name="adj" fmla="val 5925"/>
            </a:avLst>
          </a:prstGeom>
          <a:solidFill>
            <a:srgbClr val="E5DFEC"/>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¿Es importante tener esto presente?</a:t>
            </a:r>
            <a:endParaRPr/>
          </a:p>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Entender qué es un quark, cómo están unidos para formar un protón o neutrón, analizar las características que los definen… Todo eso, no es necesario</a:t>
            </a:r>
            <a:endParaRPr/>
          </a:p>
        </p:txBody>
      </p:sp>
      <p:sp>
        <p:nvSpPr>
          <p:cNvPr id="716" name="Google Shape;716;p42"/>
          <p:cNvSpPr/>
          <p:nvPr/>
        </p:nvSpPr>
        <p:spPr>
          <a:xfrm>
            <a:off x="2724480" y="4016287"/>
            <a:ext cx="2435416" cy="281444"/>
          </a:xfrm>
          <a:prstGeom prst="roundRect">
            <a:avLst>
              <a:gd name="adj" fmla="val 5925"/>
            </a:avLst>
          </a:prstGeom>
          <a:solidFill>
            <a:srgbClr val="E5DFEC"/>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Reflexiones didácticas</a:t>
            </a:r>
            <a:endParaRPr/>
          </a:p>
        </p:txBody>
      </p:sp>
      <p:pic>
        <p:nvPicPr>
          <p:cNvPr id="717" name="Google Shape;717;p42"/>
          <p:cNvPicPr preferRelativeResize="0"/>
          <p:nvPr/>
        </p:nvPicPr>
        <p:blipFill rotWithShape="1">
          <a:blip r:embed="rId4">
            <a:alphaModFix/>
          </a:blip>
          <a:srcRect/>
          <a:stretch/>
        </p:blipFill>
        <p:spPr>
          <a:xfrm>
            <a:off x="3017934" y="1614435"/>
            <a:ext cx="3078067" cy="1293584"/>
          </a:xfrm>
          <a:prstGeom prst="rect">
            <a:avLst/>
          </a:prstGeom>
          <a:noFill/>
          <a:ln>
            <a:noFill/>
          </a:ln>
        </p:spPr>
      </p:pic>
      <p:pic>
        <p:nvPicPr>
          <p:cNvPr id="718" name="Google Shape;718;p42"/>
          <p:cNvPicPr preferRelativeResize="0"/>
          <p:nvPr/>
        </p:nvPicPr>
        <p:blipFill rotWithShape="1">
          <a:blip r:embed="rId5">
            <a:alphaModFix/>
          </a:blip>
          <a:srcRect l="5931" r="3499"/>
          <a:stretch/>
        </p:blipFill>
        <p:spPr>
          <a:xfrm>
            <a:off x="7176121" y="2509765"/>
            <a:ext cx="3144377" cy="1475225"/>
          </a:xfrm>
          <a:prstGeom prst="rect">
            <a:avLst/>
          </a:prstGeom>
          <a:noFill/>
          <a:ln>
            <a:noFill/>
          </a:ln>
        </p:spPr>
      </p:pic>
      <p:sp>
        <p:nvSpPr>
          <p:cNvPr id="719" name="Google Shape;719;p42"/>
          <p:cNvSpPr/>
          <p:nvPr/>
        </p:nvSpPr>
        <p:spPr>
          <a:xfrm>
            <a:off x="2640172" y="3337836"/>
            <a:ext cx="4242305" cy="248634"/>
          </a:xfrm>
          <a:prstGeom prst="rightArrow">
            <a:avLst>
              <a:gd name="adj1" fmla="val 50000"/>
              <a:gd name="adj2"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0" name="Google Shape;720;p42"/>
          <p:cNvSpPr/>
          <p:nvPr/>
        </p:nvSpPr>
        <p:spPr>
          <a:xfrm>
            <a:off x="2951941" y="3156635"/>
            <a:ext cx="3130447" cy="181483"/>
          </a:xfrm>
          <a:prstGeom prst="roundRect">
            <a:avLst>
              <a:gd name="adj" fmla="val 5925"/>
            </a:avLst>
          </a:prstGeom>
          <a:noFill/>
          <a:ln>
            <a:noFill/>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200" b="0" i="0" u="none" strike="noStrike" cap="none">
                <a:solidFill>
                  <a:schemeClr val="dk1"/>
                </a:solidFill>
                <a:latin typeface="Calibri"/>
                <a:ea typeface="Calibri"/>
                <a:cs typeface="Calibri"/>
                <a:sym typeface="Calibri"/>
              </a:rPr>
              <a:t>Lo que realmente nos interesa</a:t>
            </a:r>
            <a:endParaRPr/>
          </a:p>
        </p:txBody>
      </p:sp>
      <p:sp>
        <p:nvSpPr>
          <p:cNvPr id="721" name="Google Shape;721;p42"/>
          <p:cNvSpPr/>
          <p:nvPr/>
        </p:nvSpPr>
        <p:spPr>
          <a:xfrm>
            <a:off x="1625814" y="844020"/>
            <a:ext cx="1877899" cy="468081"/>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Aterricemos…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43"/>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728" name="Google Shape;728;p43"/>
          <p:cNvSpPr/>
          <p:nvPr/>
        </p:nvSpPr>
        <p:spPr>
          <a:xfrm>
            <a:off x="3695285" y="808044"/>
            <a:ext cx="6486627" cy="504056"/>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Partículas que generan la materia de nuestro día a día: Los quarks</a:t>
            </a:r>
            <a:endParaRPr/>
          </a:p>
        </p:txBody>
      </p:sp>
      <p:sp>
        <p:nvSpPr>
          <p:cNvPr id="729" name="Google Shape;729;p43"/>
          <p:cNvSpPr/>
          <p:nvPr/>
        </p:nvSpPr>
        <p:spPr>
          <a:xfrm>
            <a:off x="6987960" y="1469231"/>
            <a:ext cx="3548691" cy="2621381"/>
          </a:xfrm>
          <a:prstGeom prst="roundRect">
            <a:avLst>
              <a:gd name="adj" fmla="val 5925"/>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Protón y Neutrón NO son partículas fundamentales</a:t>
            </a:r>
            <a:endParaRPr/>
          </a:p>
        </p:txBody>
      </p:sp>
      <p:sp>
        <p:nvSpPr>
          <p:cNvPr id="730" name="Google Shape;730;p43"/>
          <p:cNvSpPr/>
          <p:nvPr/>
        </p:nvSpPr>
        <p:spPr>
          <a:xfrm>
            <a:off x="1857208" y="943291"/>
            <a:ext cx="1715336" cy="792088"/>
          </a:xfrm>
          <a:prstGeom prst="roundRect">
            <a:avLst>
              <a:gd name="adj" fmla="val 5925"/>
            </a:avLst>
          </a:prstGeom>
          <a:solidFill>
            <a:srgbClr val="E5DFEC"/>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Reflexiones didácticas</a:t>
            </a:r>
            <a:endParaRPr/>
          </a:p>
        </p:txBody>
      </p:sp>
      <p:sp>
        <p:nvSpPr>
          <p:cNvPr id="731" name="Google Shape;731;p43"/>
          <p:cNvSpPr/>
          <p:nvPr/>
        </p:nvSpPr>
        <p:spPr>
          <a:xfrm>
            <a:off x="1631504" y="1822039"/>
            <a:ext cx="5108768" cy="791135"/>
          </a:xfrm>
          <a:prstGeom prst="roundRect">
            <a:avLst>
              <a:gd name="adj" fmla="val 5925"/>
            </a:avLst>
          </a:prstGeom>
          <a:solidFill>
            <a:srgbClr val="E5DFEC"/>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¿Es interesante plantear </a:t>
            </a:r>
            <a:r>
              <a:rPr lang="es-ES" sz="1800" b="1" i="0" u="none" strike="noStrike" cap="none">
                <a:solidFill>
                  <a:schemeClr val="dk1"/>
                </a:solidFill>
                <a:latin typeface="Calibri"/>
                <a:ea typeface="Calibri"/>
                <a:cs typeface="Calibri"/>
                <a:sym typeface="Calibri"/>
              </a:rPr>
              <a:t>preguntas</a:t>
            </a:r>
            <a:r>
              <a:rPr lang="es-ES" sz="1800" b="0" i="0" u="none" strike="noStrike" cap="none">
                <a:solidFill>
                  <a:schemeClr val="dk1"/>
                </a:solidFill>
                <a:latin typeface="Calibri"/>
                <a:ea typeface="Calibri"/>
                <a:cs typeface="Calibri"/>
                <a:sym typeface="Calibri"/>
              </a:rPr>
              <a:t> de ciencia en el aula que están </a:t>
            </a:r>
            <a:r>
              <a:rPr lang="es-ES" sz="1800" b="1" i="0" u="none" strike="noStrike" cap="none">
                <a:solidFill>
                  <a:schemeClr val="dk1"/>
                </a:solidFill>
                <a:latin typeface="Calibri"/>
                <a:ea typeface="Calibri"/>
                <a:cs typeface="Calibri"/>
                <a:sym typeface="Calibri"/>
              </a:rPr>
              <a:t>en el límite del conocimiento actual</a:t>
            </a:r>
            <a:r>
              <a:rPr lang="es-ES" sz="1800" b="0" i="0" u="none" strike="noStrike" cap="none">
                <a:solidFill>
                  <a:schemeClr val="dk1"/>
                </a:solidFill>
                <a:latin typeface="Calibri"/>
                <a:ea typeface="Calibri"/>
                <a:cs typeface="Calibri"/>
                <a:sym typeface="Calibri"/>
              </a:rPr>
              <a:t>?</a:t>
            </a:r>
            <a:endParaRPr/>
          </a:p>
        </p:txBody>
      </p:sp>
      <p:sp>
        <p:nvSpPr>
          <p:cNvPr id="732" name="Google Shape;732;p43"/>
          <p:cNvSpPr/>
          <p:nvPr/>
        </p:nvSpPr>
        <p:spPr>
          <a:xfrm>
            <a:off x="1631506" y="2716938"/>
            <a:ext cx="5108767" cy="820661"/>
          </a:xfrm>
          <a:prstGeom prst="roundRect">
            <a:avLst>
              <a:gd name="adj" fmla="val 5925"/>
            </a:avLst>
          </a:prstGeom>
          <a:solidFill>
            <a:srgbClr val="E5DFEC"/>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Nunca un alumno o alumna os ha preguntado: ¿</a:t>
            </a:r>
            <a:r>
              <a:rPr lang="es-ES" sz="1800" b="1" i="0" u="none" strike="noStrike" cap="none">
                <a:solidFill>
                  <a:schemeClr val="dk1"/>
                </a:solidFill>
                <a:latin typeface="Calibri"/>
                <a:ea typeface="Calibri"/>
                <a:cs typeface="Calibri"/>
                <a:sym typeface="Calibri"/>
              </a:rPr>
              <a:t>y no hay algo más pequeño de los protones o neutrones</a:t>
            </a:r>
            <a:r>
              <a:rPr lang="es-ES" sz="1800" b="0" i="0" u="none" strike="noStrike" cap="none">
                <a:solidFill>
                  <a:schemeClr val="dk1"/>
                </a:solidFill>
                <a:latin typeface="Calibri"/>
                <a:ea typeface="Calibri"/>
                <a:cs typeface="Calibri"/>
                <a:sym typeface="Calibri"/>
              </a:rPr>
              <a:t>?</a:t>
            </a:r>
            <a:endParaRPr/>
          </a:p>
        </p:txBody>
      </p:sp>
      <p:sp>
        <p:nvSpPr>
          <p:cNvPr id="733" name="Google Shape;733;p43"/>
          <p:cNvSpPr/>
          <p:nvPr/>
        </p:nvSpPr>
        <p:spPr>
          <a:xfrm>
            <a:off x="1636860" y="3680376"/>
            <a:ext cx="5103413" cy="915569"/>
          </a:xfrm>
          <a:prstGeom prst="roundRect">
            <a:avLst>
              <a:gd name="adj" fmla="val 5925"/>
            </a:avLst>
          </a:prstGeom>
          <a:solidFill>
            <a:srgbClr val="E5DFEC"/>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a:t>
            </a:r>
            <a:r>
              <a:rPr lang="es-ES" sz="1800" b="1" i="0" u="none" strike="noStrike" cap="none">
                <a:solidFill>
                  <a:schemeClr val="dk1"/>
                </a:solidFill>
                <a:latin typeface="Calibri"/>
                <a:ea typeface="Calibri"/>
                <a:cs typeface="Calibri"/>
                <a:sym typeface="Calibri"/>
              </a:rPr>
              <a:t>Debería el profesorado estar preparado para responder</a:t>
            </a:r>
            <a:r>
              <a:rPr lang="es-ES" sz="1800" b="0" i="0" u="none" strike="noStrike" cap="none">
                <a:solidFill>
                  <a:schemeClr val="dk1"/>
                </a:solidFill>
                <a:latin typeface="Calibri"/>
                <a:ea typeface="Calibri"/>
                <a:cs typeface="Calibri"/>
                <a:sym typeface="Calibri"/>
              </a:rPr>
              <a:t>, al menos de forma sencilla, estas preguntas?</a:t>
            </a:r>
            <a:endParaRPr/>
          </a:p>
        </p:txBody>
      </p:sp>
      <p:sp>
        <p:nvSpPr>
          <p:cNvPr id="734" name="Google Shape;734;p43"/>
          <p:cNvSpPr/>
          <p:nvPr/>
        </p:nvSpPr>
        <p:spPr>
          <a:xfrm>
            <a:off x="1627704" y="4707680"/>
            <a:ext cx="5328721" cy="936104"/>
          </a:xfrm>
          <a:prstGeom prst="roundRect">
            <a:avLst>
              <a:gd name="adj" fmla="val 5925"/>
            </a:avLst>
          </a:prstGeom>
          <a:solidFill>
            <a:srgbClr val="E5DFEC"/>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¿y podemos encontrar </a:t>
            </a:r>
            <a:r>
              <a:rPr lang="es-ES" sz="1800" b="1" i="0" u="none" strike="noStrike" cap="none">
                <a:solidFill>
                  <a:schemeClr val="dk1"/>
                </a:solidFill>
                <a:latin typeface="Calibri"/>
                <a:ea typeface="Calibri"/>
                <a:cs typeface="Calibri"/>
                <a:sym typeface="Calibri"/>
              </a:rPr>
              <a:t>quarks sueltos de uno e uno</a:t>
            </a:r>
            <a:r>
              <a:rPr lang="es-ES" sz="1800" b="0" i="0" u="none" strike="noStrike" cap="none">
                <a:solidFill>
                  <a:schemeClr val="dk1"/>
                </a:solidFill>
                <a:latin typeface="Calibri"/>
                <a:ea typeface="Calibri"/>
                <a:cs typeface="Calibri"/>
                <a:sym typeface="Calibri"/>
              </a:rPr>
              <a:t>?</a:t>
            </a:r>
            <a:endParaRPr/>
          </a:p>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¿y son </a:t>
            </a:r>
            <a:r>
              <a:rPr lang="es-ES" sz="1800" b="1" i="0" u="none" strike="noStrike" cap="none">
                <a:solidFill>
                  <a:schemeClr val="dk1"/>
                </a:solidFill>
                <a:latin typeface="Calibri"/>
                <a:ea typeface="Calibri"/>
                <a:cs typeface="Calibri"/>
                <a:sym typeface="Calibri"/>
              </a:rPr>
              <a:t>bolitas dentro de bolitas</a:t>
            </a:r>
            <a:r>
              <a:rPr lang="es-ES" sz="1800" b="0" i="0" u="none" strike="noStrike" cap="none">
                <a:solidFill>
                  <a:schemeClr val="dk1"/>
                </a:solidFill>
                <a:latin typeface="Calibri"/>
                <a:ea typeface="Calibri"/>
                <a:cs typeface="Calibri"/>
                <a:sym typeface="Calibri"/>
              </a:rPr>
              <a:t>? ¿y los protones y neutrones son bolitas?</a:t>
            </a:r>
            <a:endParaRPr/>
          </a:p>
        </p:txBody>
      </p:sp>
      <p:pic>
        <p:nvPicPr>
          <p:cNvPr id="735" name="Google Shape;735;p43"/>
          <p:cNvPicPr preferRelativeResize="0"/>
          <p:nvPr/>
        </p:nvPicPr>
        <p:blipFill rotWithShape="1">
          <a:blip r:embed="rId3">
            <a:alphaModFix/>
          </a:blip>
          <a:srcRect l="5931" r="3499"/>
          <a:stretch/>
        </p:blipFill>
        <p:spPr>
          <a:xfrm>
            <a:off x="7176121" y="2509765"/>
            <a:ext cx="3144377" cy="1475225"/>
          </a:xfrm>
          <a:prstGeom prst="rect">
            <a:avLst/>
          </a:prstGeom>
          <a:noFill/>
          <a:ln>
            <a:noFill/>
          </a:ln>
        </p:spPr>
      </p:pic>
      <p:sp>
        <p:nvSpPr>
          <p:cNvPr id="736" name="Google Shape;736;p43"/>
          <p:cNvSpPr/>
          <p:nvPr/>
        </p:nvSpPr>
        <p:spPr>
          <a:xfrm>
            <a:off x="1627704" y="5755521"/>
            <a:ext cx="5112568" cy="931873"/>
          </a:xfrm>
          <a:prstGeom prst="roundRect">
            <a:avLst>
              <a:gd name="adj" fmla="val 5925"/>
            </a:avLst>
          </a:prstGeom>
          <a:solidFill>
            <a:srgbClr val="E5DFEC"/>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¿puede hacer que el alumnado se haga preguntas que ni siquiera nosotros planteamos por estar “encorsetados” a la noción de “bolita”?</a:t>
            </a:r>
            <a:endParaRPr/>
          </a:p>
        </p:txBody>
      </p:sp>
      <p:sp>
        <p:nvSpPr>
          <p:cNvPr id="737" name="Google Shape;737;p43"/>
          <p:cNvSpPr/>
          <p:nvPr/>
        </p:nvSpPr>
        <p:spPr>
          <a:xfrm>
            <a:off x="7177485" y="4509121"/>
            <a:ext cx="3419872" cy="2024687"/>
          </a:xfrm>
          <a:prstGeom prst="roundRect">
            <a:avLst>
              <a:gd name="adj" fmla="val 5925"/>
            </a:avLst>
          </a:prstGeom>
          <a:solidFill>
            <a:srgbClr val="E5DFEC"/>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SABER LOS NOMBRES DE LAS COSAS IMPORTA POCO, LO IMPORTANTE ES TENER LA IDEA, EL CONCEPTO o al menos LA NOCIÓN e incluso la DUDA de lo que es algo…</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44"/>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744" name="Google Shape;744;p44"/>
          <p:cNvSpPr/>
          <p:nvPr/>
        </p:nvSpPr>
        <p:spPr>
          <a:xfrm>
            <a:off x="1769614" y="828935"/>
            <a:ext cx="5334499" cy="504056"/>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Las FUERZAS FUNDAMENTALES DEL UNIVERSO</a:t>
            </a:r>
            <a:endParaRPr/>
          </a:p>
        </p:txBody>
      </p:sp>
      <p:grpSp>
        <p:nvGrpSpPr>
          <p:cNvPr id="745" name="Google Shape;745;p44"/>
          <p:cNvGrpSpPr/>
          <p:nvPr/>
        </p:nvGrpSpPr>
        <p:grpSpPr>
          <a:xfrm>
            <a:off x="3143672" y="1443682"/>
            <a:ext cx="7272808" cy="5286909"/>
            <a:chOff x="-711730" y="-151655"/>
            <a:chExt cx="7272808" cy="5287394"/>
          </a:xfrm>
        </p:grpSpPr>
        <p:sp>
          <p:nvSpPr>
            <p:cNvPr id="746" name="Google Shape;746;p44"/>
            <p:cNvSpPr txBox="1"/>
            <p:nvPr/>
          </p:nvSpPr>
          <p:spPr>
            <a:xfrm>
              <a:off x="2382171" y="4951056"/>
              <a:ext cx="4178907" cy="184683"/>
            </a:xfrm>
            <a:prstGeom prst="rect">
              <a:avLst/>
            </a:prstGeom>
            <a:solidFill>
              <a:srgbClr val="FFFFFF"/>
            </a:solidFill>
            <a:ln>
              <a:noFill/>
            </a:ln>
          </p:spPr>
          <p:txBody>
            <a:bodyPr spcFirstLastPara="1" wrap="square" lIns="0" tIns="0" rIns="0" bIns="0" anchor="t" anchorCtr="0">
              <a:spAutoFit/>
            </a:bodyPr>
            <a:lstStyle/>
            <a:p>
              <a:pPr marL="0" marR="0" lvl="0" indent="0" algn="l" rtl="0">
                <a:spcBef>
                  <a:spcPts val="0"/>
                </a:spcBef>
                <a:spcAft>
                  <a:spcPts val="0"/>
                </a:spcAft>
                <a:buNone/>
              </a:pPr>
              <a:r>
                <a:rPr lang="es-ES" sz="1200" i="1">
                  <a:solidFill>
                    <a:schemeClr val="dk1"/>
                  </a:solidFill>
                  <a:latin typeface="Arial"/>
                  <a:ea typeface="Arial"/>
                  <a:cs typeface="Arial"/>
                  <a:sym typeface="Arial"/>
                </a:rPr>
                <a:t>Modelo Estándar de partículas. Extraído de: </a:t>
              </a:r>
              <a:r>
                <a:rPr lang="es-ES" sz="1200" i="1" u="sng">
                  <a:solidFill>
                    <a:srgbClr val="0000FF"/>
                  </a:solidFill>
                  <a:latin typeface="Arial"/>
                  <a:ea typeface="Arial"/>
                  <a:cs typeface="Arial"/>
                  <a:sym typeface="Arial"/>
                  <a:hlinkClick r:id="rId3">
                    <a:extLst>
                      <a:ext uri="{A12FA001-AC4F-418D-AE19-62706E023703}">
                        <ahyp:hlinkClr xmlns:ahyp="http://schemas.microsoft.com/office/drawing/2018/hyperlinkcolor" val="tx"/>
                      </a:ext>
                    </a:extLst>
                  </a:hlinkClick>
                </a:rPr>
                <a:t>CERN</a:t>
              </a:r>
              <a:endParaRPr sz="1200" i="1">
                <a:solidFill>
                  <a:schemeClr val="dk1"/>
                </a:solidFill>
                <a:latin typeface="Times New Roman"/>
                <a:ea typeface="Times New Roman"/>
                <a:cs typeface="Times New Roman"/>
                <a:sym typeface="Times New Roman"/>
              </a:endParaRPr>
            </a:p>
          </p:txBody>
        </p:sp>
        <p:pic>
          <p:nvPicPr>
            <p:cNvPr id="747" name="Google Shape;747;p44"/>
            <p:cNvPicPr preferRelativeResize="0"/>
            <p:nvPr/>
          </p:nvPicPr>
          <p:blipFill rotWithShape="1">
            <a:blip r:embed="rId4">
              <a:alphaModFix/>
            </a:blip>
            <a:srcRect/>
            <a:stretch/>
          </p:blipFill>
          <p:spPr>
            <a:xfrm>
              <a:off x="-711730" y="-151655"/>
              <a:ext cx="6912768" cy="4981699"/>
            </a:xfrm>
            <a:prstGeom prst="rect">
              <a:avLst/>
            </a:prstGeom>
            <a:noFill/>
            <a:ln>
              <a:noFill/>
            </a:ln>
          </p:spPr>
        </p:pic>
      </p:grpSp>
      <p:sp>
        <p:nvSpPr>
          <p:cNvPr id="748" name="Google Shape;748;p44"/>
          <p:cNvSpPr/>
          <p:nvPr/>
        </p:nvSpPr>
        <p:spPr>
          <a:xfrm>
            <a:off x="7795592" y="2242135"/>
            <a:ext cx="288032" cy="1872208"/>
          </a:xfrm>
          <a:prstGeom prst="roundRect">
            <a:avLst>
              <a:gd name="adj" fmla="val 16667"/>
            </a:avLst>
          </a:prstGeom>
          <a:solidFill>
            <a:schemeClr val="accent4">
              <a:alpha val="42745"/>
            </a:schemeClr>
          </a:solidFill>
          <a:ln w="25400" cap="flat" cmpd="sng">
            <a:solidFill>
              <a:schemeClr val="accent4">
                <a:alpha val="98823"/>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9" name="Google Shape;749;p44"/>
          <p:cNvSpPr/>
          <p:nvPr/>
        </p:nvSpPr>
        <p:spPr>
          <a:xfrm>
            <a:off x="8328248" y="3645025"/>
            <a:ext cx="280628" cy="1333415"/>
          </a:xfrm>
          <a:prstGeom prst="roundRect">
            <a:avLst>
              <a:gd name="adj" fmla="val 16667"/>
            </a:avLst>
          </a:prstGeom>
          <a:solidFill>
            <a:schemeClr val="accent4">
              <a:alpha val="42745"/>
            </a:schemeClr>
          </a:solidFill>
          <a:ln w="25400" cap="flat" cmpd="sng">
            <a:solidFill>
              <a:schemeClr val="accent4">
                <a:alpha val="98823"/>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0" name="Google Shape;750;p44"/>
          <p:cNvSpPr/>
          <p:nvPr/>
        </p:nvSpPr>
        <p:spPr>
          <a:xfrm>
            <a:off x="8724292" y="4725145"/>
            <a:ext cx="324036" cy="1261407"/>
          </a:xfrm>
          <a:prstGeom prst="roundRect">
            <a:avLst>
              <a:gd name="adj" fmla="val 16667"/>
            </a:avLst>
          </a:prstGeom>
          <a:solidFill>
            <a:schemeClr val="accent4">
              <a:alpha val="42745"/>
            </a:schemeClr>
          </a:solidFill>
          <a:ln w="25400" cap="flat" cmpd="sng">
            <a:solidFill>
              <a:schemeClr val="accent4">
                <a:alpha val="98823"/>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1" name="Google Shape;751;p44"/>
          <p:cNvSpPr/>
          <p:nvPr/>
        </p:nvSpPr>
        <p:spPr>
          <a:xfrm>
            <a:off x="9815264" y="4766095"/>
            <a:ext cx="356592" cy="1234199"/>
          </a:xfrm>
          <a:prstGeom prst="roundRect">
            <a:avLst>
              <a:gd name="adj" fmla="val 16667"/>
            </a:avLst>
          </a:prstGeom>
          <a:solidFill>
            <a:schemeClr val="accent4">
              <a:alpha val="42745"/>
            </a:schemeClr>
          </a:solidFill>
          <a:ln w="25400" cap="flat" cmpd="sng">
            <a:solidFill>
              <a:schemeClr val="accent4">
                <a:alpha val="98823"/>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45"/>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758" name="Google Shape;758;p45"/>
          <p:cNvSpPr/>
          <p:nvPr/>
        </p:nvSpPr>
        <p:spPr>
          <a:xfrm>
            <a:off x="1769614" y="828935"/>
            <a:ext cx="5334499" cy="504056"/>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Las FUERZAS FUNDAMENTALES DEL UNIVERSO</a:t>
            </a:r>
            <a:endParaRPr/>
          </a:p>
        </p:txBody>
      </p:sp>
      <p:sp>
        <p:nvSpPr>
          <p:cNvPr id="759" name="Google Shape;759;p45"/>
          <p:cNvSpPr/>
          <p:nvPr/>
        </p:nvSpPr>
        <p:spPr>
          <a:xfrm>
            <a:off x="1626988" y="1357624"/>
            <a:ext cx="3172869" cy="360040"/>
          </a:xfrm>
          <a:prstGeom prst="roundRect">
            <a:avLst>
              <a:gd name="adj" fmla="val 5925"/>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Para nosotros entendernos:</a:t>
            </a:r>
            <a:endParaRPr/>
          </a:p>
        </p:txBody>
      </p:sp>
      <p:sp>
        <p:nvSpPr>
          <p:cNvPr id="760" name="Google Shape;760;p45"/>
          <p:cNvSpPr/>
          <p:nvPr/>
        </p:nvSpPr>
        <p:spPr>
          <a:xfrm>
            <a:off x="7536160" y="673011"/>
            <a:ext cx="2953816" cy="1422704"/>
          </a:xfrm>
          <a:prstGeom prst="roundRect">
            <a:avLst>
              <a:gd name="adj" fmla="val 5925"/>
            </a:avLst>
          </a:prstGeom>
          <a:solidFill>
            <a:srgbClr val="E5DFEC"/>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¿Nunca un o una estudiante os ha preguntado </a:t>
            </a:r>
            <a:r>
              <a:rPr lang="es-ES" sz="1800" b="1" i="0" u="none" strike="noStrike" cap="none">
                <a:solidFill>
                  <a:schemeClr val="dk1"/>
                </a:solidFill>
                <a:latin typeface="Calibri"/>
                <a:ea typeface="Calibri"/>
                <a:cs typeface="Calibri"/>
                <a:sym typeface="Calibri"/>
              </a:rPr>
              <a:t>por qué si los protones se repelen, están unidos dentro del núcleo</a:t>
            </a:r>
            <a:r>
              <a:rPr lang="es-ES" sz="1800" b="0" i="0" u="none" strike="noStrike" cap="none">
                <a:solidFill>
                  <a:schemeClr val="dk1"/>
                </a:solidFill>
                <a:latin typeface="Calibri"/>
                <a:ea typeface="Calibri"/>
                <a:cs typeface="Calibri"/>
                <a:sym typeface="Calibri"/>
              </a:rPr>
              <a:t>?</a:t>
            </a:r>
            <a:endParaRPr/>
          </a:p>
        </p:txBody>
      </p:sp>
      <p:pic>
        <p:nvPicPr>
          <p:cNvPr id="761" name="Google Shape;761;p45"/>
          <p:cNvPicPr preferRelativeResize="0"/>
          <p:nvPr/>
        </p:nvPicPr>
        <p:blipFill rotWithShape="1">
          <a:blip r:embed="rId3">
            <a:alphaModFix/>
          </a:blip>
          <a:srcRect/>
          <a:stretch/>
        </p:blipFill>
        <p:spPr>
          <a:xfrm>
            <a:off x="2063552" y="2120349"/>
            <a:ext cx="7973870" cy="4436367"/>
          </a:xfrm>
          <a:prstGeom prst="rect">
            <a:avLst/>
          </a:prstGeom>
          <a:noFill/>
          <a:ln>
            <a:noFill/>
          </a:ln>
        </p:spPr>
      </p:pic>
      <p:sp>
        <p:nvSpPr>
          <p:cNvPr id="762" name="Google Shape;762;p45"/>
          <p:cNvSpPr txBox="1"/>
          <p:nvPr/>
        </p:nvSpPr>
        <p:spPr>
          <a:xfrm>
            <a:off x="1743554" y="6581348"/>
            <a:ext cx="4784494" cy="215444"/>
          </a:xfrm>
          <a:prstGeom prst="rect">
            <a:avLst/>
          </a:prstGeom>
          <a:solidFill>
            <a:srgbClr val="FFFFFF"/>
          </a:solidFill>
          <a:ln>
            <a:noFill/>
          </a:ln>
        </p:spPr>
        <p:txBody>
          <a:bodyPr spcFirstLastPara="1" wrap="square" lIns="0" tIns="0" rIns="0" bIns="0" anchor="t" anchorCtr="0">
            <a:spAutoFit/>
          </a:bodyPr>
          <a:lstStyle/>
          <a:p>
            <a:pPr marL="0" marR="0" lvl="0" indent="0" algn="l" rtl="0">
              <a:spcBef>
                <a:spcPts val="0"/>
              </a:spcBef>
              <a:spcAft>
                <a:spcPts val="0"/>
              </a:spcAft>
              <a:buNone/>
            </a:pPr>
            <a:r>
              <a:rPr lang="es-ES" sz="1200">
                <a:solidFill>
                  <a:schemeClr val="dk1"/>
                </a:solidFill>
                <a:latin typeface="Arial"/>
                <a:ea typeface="Arial"/>
                <a:cs typeface="Arial"/>
                <a:sym typeface="Arial"/>
              </a:rPr>
              <a:t>Extraído de </a:t>
            </a:r>
            <a:r>
              <a:rPr lang="es-ES" sz="1400"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Pozuelo-Muñoz y Rodríguez-Casals (2024)</a:t>
            </a:r>
            <a:endParaRPr sz="1200">
              <a:solidFill>
                <a:schemeClr val="dk1"/>
              </a:solidFill>
              <a:latin typeface="Times New Roman"/>
              <a:ea typeface="Times New Roman"/>
              <a:cs typeface="Times New Roman"/>
              <a:sym typeface="Times New Roman"/>
            </a:endParaRPr>
          </a:p>
        </p:txBody>
      </p:sp>
      <p:pic>
        <p:nvPicPr>
          <p:cNvPr id="763" name="Google Shape;763;p45"/>
          <p:cNvPicPr preferRelativeResize="0"/>
          <p:nvPr/>
        </p:nvPicPr>
        <p:blipFill rotWithShape="1">
          <a:blip r:embed="rId5">
            <a:alphaModFix/>
          </a:blip>
          <a:srcRect/>
          <a:stretch/>
        </p:blipFill>
        <p:spPr>
          <a:xfrm>
            <a:off x="6240016" y="5013176"/>
            <a:ext cx="216024" cy="22441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46"/>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770" name="Google Shape;770;p46"/>
          <p:cNvSpPr/>
          <p:nvPr/>
        </p:nvSpPr>
        <p:spPr>
          <a:xfrm>
            <a:off x="1769614" y="828935"/>
            <a:ext cx="5334499" cy="504056"/>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Las FUERZAS FUNDAMENTALES DEL UNIVERSO</a:t>
            </a:r>
            <a:endParaRPr/>
          </a:p>
        </p:txBody>
      </p:sp>
      <p:pic>
        <p:nvPicPr>
          <p:cNvPr id="771" name="Google Shape;771;p46"/>
          <p:cNvPicPr preferRelativeResize="0"/>
          <p:nvPr/>
        </p:nvPicPr>
        <p:blipFill rotWithShape="1">
          <a:blip r:embed="rId3">
            <a:alphaModFix/>
          </a:blip>
          <a:srcRect b="1883"/>
          <a:stretch/>
        </p:blipFill>
        <p:spPr>
          <a:xfrm>
            <a:off x="5735960" y="692697"/>
            <a:ext cx="4248472" cy="6115287"/>
          </a:xfrm>
          <a:prstGeom prst="rect">
            <a:avLst/>
          </a:prstGeom>
          <a:noFill/>
          <a:ln>
            <a:noFill/>
          </a:ln>
        </p:spPr>
      </p:pic>
      <p:sp>
        <p:nvSpPr>
          <p:cNvPr id="772" name="Google Shape;772;p46"/>
          <p:cNvSpPr/>
          <p:nvPr/>
        </p:nvSpPr>
        <p:spPr>
          <a:xfrm>
            <a:off x="1769614" y="1537644"/>
            <a:ext cx="3172869" cy="360040"/>
          </a:xfrm>
          <a:prstGeom prst="roundRect">
            <a:avLst>
              <a:gd name="adj" fmla="val 5925"/>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Para poder exponer: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47"/>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779" name="Google Shape;779;p47"/>
          <p:cNvSpPr/>
          <p:nvPr/>
        </p:nvSpPr>
        <p:spPr>
          <a:xfrm>
            <a:off x="1769614" y="828935"/>
            <a:ext cx="4326387" cy="504056"/>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Y otras cosas… </a:t>
            </a:r>
            <a:endParaRPr/>
          </a:p>
        </p:txBody>
      </p:sp>
      <p:grpSp>
        <p:nvGrpSpPr>
          <p:cNvPr id="780" name="Google Shape;780;p47"/>
          <p:cNvGrpSpPr/>
          <p:nvPr/>
        </p:nvGrpSpPr>
        <p:grpSpPr>
          <a:xfrm>
            <a:off x="3143673" y="1443682"/>
            <a:ext cx="7272809" cy="5317687"/>
            <a:chOff x="-711730" y="-151655"/>
            <a:chExt cx="7272809" cy="5318175"/>
          </a:xfrm>
        </p:grpSpPr>
        <p:sp>
          <p:nvSpPr>
            <p:cNvPr id="781" name="Google Shape;781;p47"/>
            <p:cNvSpPr txBox="1"/>
            <p:nvPr/>
          </p:nvSpPr>
          <p:spPr>
            <a:xfrm>
              <a:off x="1016463" y="4951056"/>
              <a:ext cx="5544616" cy="215464"/>
            </a:xfrm>
            <a:prstGeom prst="rect">
              <a:avLst/>
            </a:prstGeom>
            <a:solidFill>
              <a:srgbClr val="FFFFFF"/>
            </a:solidFill>
            <a:ln>
              <a:noFill/>
            </a:ln>
          </p:spPr>
          <p:txBody>
            <a:bodyPr spcFirstLastPara="1" wrap="square" lIns="0" tIns="0" rIns="0" bIns="0" anchor="t" anchorCtr="0">
              <a:spAutoFit/>
            </a:bodyPr>
            <a:lstStyle/>
            <a:p>
              <a:pPr marL="0" marR="0" lvl="0" indent="0" algn="l" rtl="0">
                <a:spcBef>
                  <a:spcPts val="0"/>
                </a:spcBef>
                <a:spcAft>
                  <a:spcPts val="0"/>
                </a:spcAft>
                <a:buNone/>
              </a:pPr>
              <a:r>
                <a:rPr lang="es-ES" sz="1400" i="1">
                  <a:solidFill>
                    <a:schemeClr val="dk1"/>
                  </a:solidFill>
                  <a:latin typeface="Arial"/>
                  <a:ea typeface="Arial"/>
                  <a:cs typeface="Arial"/>
                  <a:sym typeface="Arial"/>
                </a:rPr>
                <a:t>Modelo Estándar de partículas. Extraído de: </a:t>
              </a:r>
              <a:r>
                <a:rPr lang="es-ES" sz="1400" i="1" u="sng">
                  <a:solidFill>
                    <a:srgbClr val="0000FF"/>
                  </a:solidFill>
                  <a:latin typeface="Arial"/>
                  <a:ea typeface="Arial"/>
                  <a:cs typeface="Arial"/>
                  <a:sym typeface="Arial"/>
                  <a:hlinkClick r:id="rId3">
                    <a:extLst>
                      <a:ext uri="{A12FA001-AC4F-418D-AE19-62706E023703}">
                        <ahyp:hlinkClr xmlns:ahyp="http://schemas.microsoft.com/office/drawing/2018/hyperlinkcolor" val="tx"/>
                      </a:ext>
                    </a:extLst>
                  </a:hlinkClick>
                </a:rPr>
                <a:t>CERN</a:t>
              </a:r>
              <a:endParaRPr sz="1400" i="1">
                <a:solidFill>
                  <a:schemeClr val="dk1"/>
                </a:solidFill>
                <a:latin typeface="Times New Roman"/>
                <a:ea typeface="Times New Roman"/>
                <a:cs typeface="Times New Roman"/>
                <a:sym typeface="Times New Roman"/>
              </a:endParaRPr>
            </a:p>
          </p:txBody>
        </p:sp>
        <p:pic>
          <p:nvPicPr>
            <p:cNvPr id="782" name="Google Shape;782;p47"/>
            <p:cNvPicPr preferRelativeResize="0"/>
            <p:nvPr/>
          </p:nvPicPr>
          <p:blipFill rotWithShape="1">
            <a:blip r:embed="rId4">
              <a:alphaModFix/>
            </a:blip>
            <a:srcRect/>
            <a:stretch/>
          </p:blipFill>
          <p:spPr>
            <a:xfrm>
              <a:off x="-711730" y="-151655"/>
              <a:ext cx="6912768" cy="4981699"/>
            </a:xfrm>
            <a:prstGeom prst="rect">
              <a:avLst/>
            </a:prstGeom>
            <a:noFill/>
            <a:ln>
              <a:noFill/>
            </a:ln>
          </p:spPr>
        </p:pic>
      </p:grpSp>
      <p:sp>
        <p:nvSpPr>
          <p:cNvPr id="783" name="Google Shape;783;p47"/>
          <p:cNvSpPr/>
          <p:nvPr/>
        </p:nvSpPr>
        <p:spPr>
          <a:xfrm>
            <a:off x="6456040" y="1443681"/>
            <a:ext cx="2808312" cy="4981242"/>
          </a:xfrm>
          <a:prstGeom prst="ellipse">
            <a:avLst/>
          </a:prstGeom>
          <a:solidFill>
            <a:srgbClr val="E5B8B7">
              <a:alpha val="37647"/>
            </a:srgbClr>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4" name="Google Shape;784;p47"/>
          <p:cNvSpPr/>
          <p:nvPr/>
        </p:nvSpPr>
        <p:spPr>
          <a:xfrm>
            <a:off x="9048328" y="5049294"/>
            <a:ext cx="806388" cy="774719"/>
          </a:xfrm>
          <a:prstGeom prst="roundRect">
            <a:avLst>
              <a:gd name="adj" fmla="val 16667"/>
            </a:avLst>
          </a:prstGeom>
          <a:solidFill>
            <a:schemeClr val="accent6">
              <a:alpha val="42745"/>
            </a:schemeClr>
          </a:solidFill>
          <a:ln w="25400" cap="flat" cmpd="sng">
            <a:solidFill>
              <a:schemeClr val="accent6">
                <a:alpha val="98823"/>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5" name="Google Shape;785;p47"/>
          <p:cNvSpPr/>
          <p:nvPr/>
        </p:nvSpPr>
        <p:spPr>
          <a:xfrm>
            <a:off x="8048510" y="2788970"/>
            <a:ext cx="969649" cy="910389"/>
          </a:xfrm>
          <a:prstGeom prst="ellipse">
            <a:avLst/>
          </a:prstGeom>
          <a:solidFill>
            <a:schemeClr val="dk1">
              <a:alpha val="13725"/>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6" name="Google Shape;786;p47"/>
          <p:cNvSpPr/>
          <p:nvPr/>
        </p:nvSpPr>
        <p:spPr>
          <a:xfrm>
            <a:off x="3830208" y="4981458"/>
            <a:ext cx="969649" cy="910389"/>
          </a:xfrm>
          <a:prstGeom prst="ellipse">
            <a:avLst/>
          </a:prstGeom>
          <a:solidFill>
            <a:schemeClr val="accent5">
              <a:alpha val="13725"/>
            </a:schemeClr>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7" name="Google Shape;787;p47"/>
          <p:cNvSpPr/>
          <p:nvPr/>
        </p:nvSpPr>
        <p:spPr>
          <a:xfrm>
            <a:off x="1561955" y="5510369"/>
            <a:ext cx="2952328" cy="1181093"/>
          </a:xfrm>
          <a:prstGeom prst="roundRect">
            <a:avLst>
              <a:gd name="adj" fmla="val 16667"/>
            </a:avLst>
          </a:prstGeom>
          <a:solidFill>
            <a:schemeClr val="accent5">
              <a:alpha val="13725"/>
            </a:schemeClr>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800">
                <a:solidFill>
                  <a:srgbClr val="000000"/>
                </a:solidFill>
                <a:latin typeface="Calibri"/>
                <a:ea typeface="Calibri"/>
                <a:cs typeface="Calibri"/>
                <a:sym typeface="Calibri"/>
              </a:rPr>
              <a:t>Detectado en 1956</a:t>
            </a:r>
            <a:endParaRPr/>
          </a:p>
          <a:p>
            <a:pPr marL="0" marR="0" lvl="0" indent="0" algn="ctr" rtl="0">
              <a:spcBef>
                <a:spcPts val="0"/>
              </a:spcBef>
              <a:spcAft>
                <a:spcPts val="0"/>
              </a:spcAft>
              <a:buNone/>
            </a:pPr>
            <a:r>
              <a:rPr lang="es-ES" sz="1800">
                <a:solidFill>
                  <a:srgbClr val="000000"/>
                </a:solidFill>
                <a:latin typeface="Calibri"/>
                <a:ea typeface="Calibri"/>
                <a:cs typeface="Calibri"/>
                <a:sym typeface="Calibri"/>
              </a:rPr>
              <a:t>Apenas interaccionan</a:t>
            </a:r>
            <a:endParaRPr/>
          </a:p>
          <a:p>
            <a:pPr marL="0" marR="0" lvl="0" indent="0" algn="ctr" rtl="0">
              <a:spcBef>
                <a:spcPts val="0"/>
              </a:spcBef>
              <a:spcAft>
                <a:spcPts val="0"/>
              </a:spcAft>
              <a:buNone/>
            </a:pPr>
            <a:r>
              <a:rPr lang="es-ES" sz="1800">
                <a:solidFill>
                  <a:srgbClr val="000000"/>
                </a:solidFill>
                <a:latin typeface="Calibri"/>
                <a:ea typeface="Calibri"/>
                <a:cs typeface="Calibri"/>
                <a:sym typeface="Calibri"/>
              </a:rPr>
              <a:t>Nos atraviesan 10</a:t>
            </a:r>
            <a:r>
              <a:rPr lang="es-ES" sz="1800" baseline="30000">
                <a:solidFill>
                  <a:srgbClr val="000000"/>
                </a:solidFill>
                <a:latin typeface="Calibri"/>
                <a:ea typeface="Calibri"/>
                <a:cs typeface="Calibri"/>
                <a:sym typeface="Calibri"/>
              </a:rPr>
              <a:t>12</a:t>
            </a:r>
            <a:r>
              <a:rPr lang="es-ES" sz="1800">
                <a:solidFill>
                  <a:srgbClr val="000000"/>
                </a:solidFill>
                <a:latin typeface="Calibri"/>
                <a:ea typeface="Calibri"/>
                <a:cs typeface="Calibri"/>
                <a:sym typeface="Calibri"/>
              </a:rPr>
              <a:t> neutrinos por segundo</a:t>
            </a:r>
            <a:endParaRPr/>
          </a:p>
        </p:txBody>
      </p:sp>
      <p:sp>
        <p:nvSpPr>
          <p:cNvPr id="788" name="Google Shape;788;p47"/>
          <p:cNvSpPr/>
          <p:nvPr/>
        </p:nvSpPr>
        <p:spPr>
          <a:xfrm>
            <a:off x="6240017" y="980729"/>
            <a:ext cx="4320480" cy="637632"/>
          </a:xfrm>
          <a:prstGeom prst="roundRect">
            <a:avLst>
              <a:gd name="adj" fmla="val 5925"/>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Bosones como intercambiadores de fuerzas</a:t>
            </a:r>
            <a:endParaRPr/>
          </a:p>
        </p:txBody>
      </p:sp>
      <p:sp>
        <p:nvSpPr>
          <p:cNvPr id="789" name="Google Shape;789;p47"/>
          <p:cNvSpPr/>
          <p:nvPr/>
        </p:nvSpPr>
        <p:spPr>
          <a:xfrm>
            <a:off x="9061984" y="2369346"/>
            <a:ext cx="1498512" cy="1310588"/>
          </a:xfrm>
          <a:prstGeom prst="roundRect">
            <a:avLst>
              <a:gd name="adj" fmla="val 5925"/>
            </a:avLst>
          </a:prstGeom>
          <a:solidFill>
            <a:schemeClr val="lt1"/>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El bosón de Higgs como responsable de la masa</a:t>
            </a:r>
            <a:endParaRPr/>
          </a:p>
        </p:txBody>
      </p:sp>
      <p:sp>
        <p:nvSpPr>
          <p:cNvPr id="790" name="Google Shape;790;p47"/>
          <p:cNvSpPr/>
          <p:nvPr/>
        </p:nvSpPr>
        <p:spPr>
          <a:xfrm>
            <a:off x="9061984" y="3933056"/>
            <a:ext cx="1498512" cy="1223164"/>
          </a:xfrm>
          <a:prstGeom prst="roundRect">
            <a:avLst>
              <a:gd name="adj" fmla="val 5925"/>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Sin descubrir porque su “fuerza” es minúscula</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3"/>
                                        </p:tgtEl>
                                        <p:attrNameLst>
                                          <p:attrName>style.visibility</p:attrName>
                                        </p:attrNameLst>
                                      </p:cBhvr>
                                      <p:to>
                                        <p:strVal val="visible"/>
                                      </p:to>
                                    </p:set>
                                    <p:animEffect transition="in" filter="fade">
                                      <p:cBhvr>
                                        <p:cTn id="7" dur="500"/>
                                        <p:tgtEl>
                                          <p:spTgt spid="783"/>
                                        </p:tgtEl>
                                      </p:cBhvr>
                                    </p:animEffect>
                                  </p:childTnLst>
                                </p:cTn>
                              </p:par>
                              <p:par>
                                <p:cTn id="8" presetID="10" presetClass="entr" presetSubtype="0" fill="hold" nodeType="withEffect">
                                  <p:stCondLst>
                                    <p:cond delay="0"/>
                                  </p:stCondLst>
                                  <p:childTnLst>
                                    <p:set>
                                      <p:cBhvr>
                                        <p:cTn id="9" dur="1" fill="hold">
                                          <p:stCondLst>
                                            <p:cond delay="0"/>
                                          </p:stCondLst>
                                        </p:cTn>
                                        <p:tgtEl>
                                          <p:spTgt spid="788"/>
                                        </p:tgtEl>
                                        <p:attrNameLst>
                                          <p:attrName>style.visibility</p:attrName>
                                        </p:attrNameLst>
                                      </p:cBhvr>
                                      <p:to>
                                        <p:strVal val="visible"/>
                                      </p:to>
                                    </p:set>
                                    <p:animEffect transition="in" filter="fade">
                                      <p:cBhvr>
                                        <p:cTn id="10" dur="500"/>
                                        <p:tgtEl>
                                          <p:spTgt spid="78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85"/>
                                        </p:tgtEl>
                                        <p:attrNameLst>
                                          <p:attrName>style.visibility</p:attrName>
                                        </p:attrNameLst>
                                      </p:cBhvr>
                                      <p:to>
                                        <p:strVal val="visible"/>
                                      </p:to>
                                    </p:set>
                                    <p:animEffect transition="in" filter="fade">
                                      <p:cBhvr>
                                        <p:cTn id="15" dur="500"/>
                                        <p:tgtEl>
                                          <p:spTgt spid="785"/>
                                        </p:tgtEl>
                                      </p:cBhvr>
                                    </p:animEffect>
                                  </p:childTnLst>
                                </p:cTn>
                              </p:par>
                              <p:par>
                                <p:cTn id="16" presetID="10" presetClass="entr" presetSubtype="0" fill="hold" nodeType="withEffect">
                                  <p:stCondLst>
                                    <p:cond delay="0"/>
                                  </p:stCondLst>
                                  <p:childTnLst>
                                    <p:set>
                                      <p:cBhvr>
                                        <p:cTn id="17" dur="1" fill="hold">
                                          <p:stCondLst>
                                            <p:cond delay="0"/>
                                          </p:stCondLst>
                                        </p:cTn>
                                        <p:tgtEl>
                                          <p:spTgt spid="789"/>
                                        </p:tgtEl>
                                        <p:attrNameLst>
                                          <p:attrName>style.visibility</p:attrName>
                                        </p:attrNameLst>
                                      </p:cBhvr>
                                      <p:to>
                                        <p:strVal val="visible"/>
                                      </p:to>
                                    </p:set>
                                    <p:animEffect transition="in" filter="fade">
                                      <p:cBhvr>
                                        <p:cTn id="18" dur="500"/>
                                        <p:tgtEl>
                                          <p:spTgt spid="78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84"/>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790"/>
                                        </p:tgtEl>
                                        <p:attrNameLst>
                                          <p:attrName>style.visibility</p:attrName>
                                        </p:attrNameLst>
                                      </p:cBhvr>
                                      <p:to>
                                        <p:strVal val="visible"/>
                                      </p:to>
                                    </p:set>
                                    <p:animEffect transition="in" filter="fade">
                                      <p:cBhvr>
                                        <p:cTn id="25" dur="500"/>
                                        <p:tgtEl>
                                          <p:spTgt spid="79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87"/>
                                        </p:tgtEl>
                                        <p:attrNameLst>
                                          <p:attrName>style.visibility</p:attrName>
                                        </p:attrNameLst>
                                      </p:cBhvr>
                                      <p:to>
                                        <p:strVal val="visible"/>
                                      </p:to>
                                    </p:set>
                                    <p:animEffect transition="in" filter="fade">
                                      <p:cBhvr>
                                        <p:cTn id="30" dur="500"/>
                                        <p:tgtEl>
                                          <p:spTgt spid="787"/>
                                        </p:tgtEl>
                                      </p:cBhvr>
                                    </p:animEffect>
                                  </p:childTnLst>
                                </p:cTn>
                              </p:par>
                              <p:par>
                                <p:cTn id="31" presetID="10" presetClass="entr" presetSubtype="0" fill="hold" nodeType="withEffect">
                                  <p:stCondLst>
                                    <p:cond delay="0"/>
                                  </p:stCondLst>
                                  <p:childTnLst>
                                    <p:set>
                                      <p:cBhvr>
                                        <p:cTn id="32" dur="1" fill="hold">
                                          <p:stCondLst>
                                            <p:cond delay="0"/>
                                          </p:stCondLst>
                                        </p:cTn>
                                        <p:tgtEl>
                                          <p:spTgt spid="786"/>
                                        </p:tgtEl>
                                        <p:attrNameLst>
                                          <p:attrName>style.visibility</p:attrName>
                                        </p:attrNameLst>
                                      </p:cBhvr>
                                      <p:to>
                                        <p:strVal val="visible"/>
                                      </p:to>
                                    </p:set>
                                    <p:animEffect transition="in" filter="fade">
                                      <p:cBhvr>
                                        <p:cTn id="33" dur="500"/>
                                        <p:tgtEl>
                                          <p:spTgt spid="7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48"/>
          <p:cNvSpPr/>
          <p:nvPr/>
        </p:nvSpPr>
        <p:spPr>
          <a:xfrm>
            <a:off x="1703512" y="835256"/>
            <a:ext cx="4536504" cy="793209"/>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Y si hablamos de física de partículas, tenemos que hablar del </a:t>
            </a:r>
            <a:r>
              <a:rPr lang="es-ES" sz="1800" b="1" i="0" u="none" strike="noStrike" cap="none">
                <a:solidFill>
                  <a:schemeClr val="dk1"/>
                </a:solidFill>
                <a:latin typeface="Calibri"/>
                <a:ea typeface="Calibri"/>
                <a:cs typeface="Calibri"/>
                <a:sym typeface="Calibri"/>
              </a:rPr>
              <a:t>Bosón de Higgs</a:t>
            </a:r>
            <a:endParaRPr sz="1800" b="1" i="0" u="none" strike="noStrike" cap="none">
              <a:solidFill>
                <a:schemeClr val="dk1"/>
              </a:solidFill>
              <a:latin typeface="Calibri"/>
              <a:ea typeface="Calibri"/>
              <a:cs typeface="Calibri"/>
              <a:sym typeface="Calibri"/>
            </a:endParaRPr>
          </a:p>
        </p:txBody>
      </p:sp>
      <p:sp>
        <p:nvSpPr>
          <p:cNvPr id="797" name="Google Shape;797;p48"/>
          <p:cNvSpPr txBox="1"/>
          <p:nvPr/>
        </p:nvSpPr>
        <p:spPr>
          <a:xfrm>
            <a:off x="1703512"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marR="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sz="3000" b="1">
              <a:solidFill>
                <a:schemeClr val="lt1"/>
              </a:solidFill>
              <a:latin typeface="Arial"/>
              <a:ea typeface="Arial"/>
              <a:cs typeface="Arial"/>
              <a:sym typeface="Arial"/>
            </a:endParaRPr>
          </a:p>
        </p:txBody>
      </p:sp>
      <p:sp>
        <p:nvSpPr>
          <p:cNvPr id="798" name="Google Shape;798;p48"/>
          <p:cNvSpPr/>
          <p:nvPr/>
        </p:nvSpPr>
        <p:spPr>
          <a:xfrm>
            <a:off x="1703512" y="1789387"/>
            <a:ext cx="4536504" cy="1095640"/>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El Modelo Estándar requiere que las partículas mediadoras (bosones), no tengan masa… pero sabemos que eso no es así </a:t>
            </a:r>
            <a:endParaRPr/>
          </a:p>
        </p:txBody>
      </p:sp>
      <p:sp>
        <p:nvSpPr>
          <p:cNvPr id="799" name="Google Shape;799;p48"/>
          <p:cNvSpPr/>
          <p:nvPr/>
        </p:nvSpPr>
        <p:spPr>
          <a:xfrm>
            <a:off x="6426366" y="886242"/>
            <a:ext cx="4104456" cy="742223"/>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PROBLEMAS EN EL MODELO CON EL ORIGEN DE LA CARGA</a:t>
            </a:r>
            <a:endParaRPr/>
          </a:p>
        </p:txBody>
      </p:sp>
      <p:sp>
        <p:nvSpPr>
          <p:cNvPr id="800" name="Google Shape;800;p48"/>
          <p:cNvSpPr/>
          <p:nvPr/>
        </p:nvSpPr>
        <p:spPr>
          <a:xfrm>
            <a:off x="6216993" y="1694854"/>
            <a:ext cx="4689616" cy="1745102"/>
          </a:xfrm>
          <a:prstGeom prst="irregularSeal2">
            <a:avLst/>
          </a:prstGeom>
          <a:solidFill>
            <a:srgbClr val="8CB3E3"/>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¿Cómo adquieren masa las partículas? </a:t>
            </a:r>
            <a:endParaRPr/>
          </a:p>
        </p:txBody>
      </p:sp>
      <p:sp>
        <p:nvSpPr>
          <p:cNvPr id="801" name="Google Shape;801;p48"/>
          <p:cNvSpPr/>
          <p:nvPr/>
        </p:nvSpPr>
        <p:spPr>
          <a:xfrm>
            <a:off x="1730542" y="3208060"/>
            <a:ext cx="2376265" cy="1068575"/>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Mecanismo de Higgs</a:t>
            </a:r>
            <a:endParaRPr sz="1800" b="0" i="0" u="none" strike="noStrike" cap="none">
              <a:solidFill>
                <a:schemeClr val="dk1"/>
              </a:solidFill>
              <a:latin typeface="Calibri"/>
              <a:ea typeface="Calibri"/>
              <a:cs typeface="Calibri"/>
              <a:sym typeface="Calibri"/>
            </a:endParaRPr>
          </a:p>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1964</a:t>
            </a:r>
            <a:r>
              <a:rPr lang="es-ES" sz="1800" b="0" i="0" u="none" strike="noStrike" cap="none">
                <a:solidFill>
                  <a:schemeClr val="dk1"/>
                </a:solidFill>
                <a:latin typeface="Calibri"/>
                <a:ea typeface="Calibri"/>
                <a:cs typeface="Calibri"/>
                <a:sym typeface="Calibri"/>
              </a:rPr>
              <a:t> - Peter Higgs teorizaron esta idea</a:t>
            </a:r>
            <a:endParaRPr/>
          </a:p>
        </p:txBody>
      </p:sp>
      <p:sp>
        <p:nvSpPr>
          <p:cNvPr id="802" name="Google Shape;802;p48"/>
          <p:cNvSpPr/>
          <p:nvPr/>
        </p:nvSpPr>
        <p:spPr>
          <a:xfrm>
            <a:off x="1703513" y="4479913"/>
            <a:ext cx="3887901" cy="2270998"/>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Todas las partículas serían</a:t>
            </a:r>
            <a:r>
              <a:rPr lang="es-ES" sz="1800" b="1" i="0" u="none" strike="noStrike" cap="none">
                <a:solidFill>
                  <a:schemeClr val="dk1"/>
                </a:solidFill>
                <a:latin typeface="Calibri"/>
                <a:ea typeface="Calibri"/>
                <a:cs typeface="Calibri"/>
                <a:sym typeface="Calibri"/>
              </a:rPr>
              <a:t> generadas en el Big Bang SIN MASA</a:t>
            </a:r>
            <a:r>
              <a:rPr lang="es-ES" sz="1800" b="0" i="0" u="none" strike="noStrike" cap="none">
                <a:solidFill>
                  <a:schemeClr val="dk1"/>
                </a:solidFill>
                <a:latin typeface="Calibri"/>
                <a:ea typeface="Calibri"/>
                <a:cs typeface="Calibri"/>
                <a:sym typeface="Calibri"/>
              </a:rPr>
              <a:t>, pero al interaccionar con un nuevo campo, </a:t>
            </a:r>
            <a:r>
              <a:rPr lang="es-ES" sz="1800" b="1" i="0" u="none" strike="noStrike" cap="none">
                <a:solidFill>
                  <a:schemeClr val="dk1"/>
                </a:solidFill>
                <a:latin typeface="Calibri"/>
                <a:ea typeface="Calibri"/>
                <a:cs typeface="Calibri"/>
                <a:sym typeface="Calibri"/>
              </a:rPr>
              <a:t>CAMPO DE HIGGS</a:t>
            </a:r>
            <a:r>
              <a:rPr lang="es-ES" sz="1800" b="0" i="0" u="none" strike="noStrike" cap="none">
                <a:solidFill>
                  <a:schemeClr val="dk1"/>
                </a:solidFill>
                <a:latin typeface="Calibri"/>
                <a:ea typeface="Calibri"/>
                <a:cs typeface="Calibri"/>
                <a:sym typeface="Calibri"/>
              </a:rPr>
              <a:t>, adquirirían masa</a:t>
            </a:r>
            <a:endParaRPr/>
          </a:p>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Mayor masa cuando mayor sea la interacción</a:t>
            </a:r>
            <a:endParaRPr/>
          </a:p>
        </p:txBody>
      </p:sp>
      <p:pic>
        <p:nvPicPr>
          <p:cNvPr id="803" name="Google Shape;803;p48" descr="Peter Higgs - Wikipedia, la enciclopedia libre"/>
          <p:cNvPicPr preferRelativeResize="0"/>
          <p:nvPr/>
        </p:nvPicPr>
        <p:blipFill rotWithShape="1">
          <a:blip r:embed="rId3">
            <a:alphaModFix/>
          </a:blip>
          <a:srcRect/>
          <a:stretch/>
        </p:blipFill>
        <p:spPr>
          <a:xfrm>
            <a:off x="4424931" y="3208059"/>
            <a:ext cx="1328034" cy="1328034"/>
          </a:xfrm>
          <a:prstGeom prst="rect">
            <a:avLst/>
          </a:prstGeom>
          <a:noFill/>
          <a:ln>
            <a:noFill/>
          </a:ln>
        </p:spPr>
      </p:pic>
      <p:pic>
        <p:nvPicPr>
          <p:cNvPr id="804" name="Google Shape;804;p48"/>
          <p:cNvPicPr preferRelativeResize="0"/>
          <p:nvPr/>
        </p:nvPicPr>
        <p:blipFill rotWithShape="1">
          <a:blip r:embed="rId4">
            <a:alphaModFix/>
          </a:blip>
          <a:srcRect/>
          <a:stretch/>
        </p:blipFill>
        <p:spPr>
          <a:xfrm>
            <a:off x="4073311" y="3199414"/>
            <a:ext cx="473907" cy="455680"/>
          </a:xfrm>
          <a:prstGeom prst="ellipse">
            <a:avLst/>
          </a:prstGeom>
          <a:noFill/>
          <a:ln>
            <a:noFill/>
          </a:ln>
        </p:spPr>
      </p:pic>
      <p:pic>
        <p:nvPicPr>
          <p:cNvPr id="805" name="Google Shape;805;p48" descr="https://media.springernature.com/w300/springer-static/image/art%3A10.1038%2Fnature.2012.10940/MediaObjects/41586_2012_Article_BFnature201210940_Figb_HTML.jpg"/>
          <p:cNvPicPr preferRelativeResize="0"/>
          <p:nvPr/>
        </p:nvPicPr>
        <p:blipFill rotWithShape="1">
          <a:blip r:embed="rId5">
            <a:alphaModFix/>
          </a:blip>
          <a:srcRect/>
          <a:stretch/>
        </p:blipFill>
        <p:spPr>
          <a:xfrm>
            <a:off x="6071090" y="3476329"/>
            <a:ext cx="4093226" cy="327458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9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0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0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0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0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49"/>
          <p:cNvSpPr txBox="1"/>
          <p:nvPr/>
        </p:nvSpPr>
        <p:spPr>
          <a:xfrm>
            <a:off x="1703512"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marR="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sz="3000" b="1">
              <a:solidFill>
                <a:schemeClr val="lt1"/>
              </a:solidFill>
              <a:latin typeface="Arial"/>
              <a:ea typeface="Arial"/>
              <a:cs typeface="Arial"/>
              <a:sym typeface="Arial"/>
            </a:endParaRPr>
          </a:p>
        </p:txBody>
      </p:sp>
      <p:pic>
        <p:nvPicPr>
          <p:cNvPr id="812" name="Google Shape;812;p49"/>
          <p:cNvPicPr preferRelativeResize="0"/>
          <p:nvPr/>
        </p:nvPicPr>
        <p:blipFill rotWithShape="1">
          <a:blip r:embed="rId3">
            <a:alphaModFix/>
          </a:blip>
          <a:srcRect/>
          <a:stretch/>
        </p:blipFill>
        <p:spPr>
          <a:xfrm>
            <a:off x="1703513" y="746120"/>
            <a:ext cx="7992889" cy="5994669"/>
          </a:xfrm>
          <a:prstGeom prst="rect">
            <a:avLst/>
          </a:prstGeom>
          <a:noFill/>
          <a:ln>
            <a:noFill/>
          </a:ln>
        </p:spPr>
      </p:pic>
      <p:sp>
        <p:nvSpPr>
          <p:cNvPr id="813" name="Google Shape;813;p49"/>
          <p:cNvSpPr txBox="1"/>
          <p:nvPr/>
        </p:nvSpPr>
        <p:spPr>
          <a:xfrm>
            <a:off x="5361993" y="6525344"/>
            <a:ext cx="5544616" cy="215444"/>
          </a:xfrm>
          <a:prstGeom prst="rect">
            <a:avLst/>
          </a:prstGeom>
          <a:solidFill>
            <a:srgbClr val="FFFFFF"/>
          </a:solidFill>
          <a:ln>
            <a:noFill/>
          </a:ln>
        </p:spPr>
        <p:txBody>
          <a:bodyPr spcFirstLastPara="1" wrap="square" lIns="0" tIns="0" rIns="0" bIns="0" anchor="t" anchorCtr="0">
            <a:spAutoFit/>
          </a:bodyPr>
          <a:lstStyle/>
          <a:p>
            <a:pPr marL="0" marR="0" lvl="0" indent="0" algn="l" rtl="0">
              <a:spcBef>
                <a:spcPts val="0"/>
              </a:spcBef>
              <a:spcAft>
                <a:spcPts val="0"/>
              </a:spcAft>
              <a:buNone/>
            </a:pPr>
            <a:r>
              <a:rPr lang="es-ES" sz="1400" i="1"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https://www.youtube.com/watch?v=pAK_phiroYk</a:t>
            </a:r>
            <a:endParaRPr sz="1400" i="1">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5000"/>
                                        <p:tgtEl>
                                          <p:spTgt spid="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5"/>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fontScale="90000"/>
          </a:bodyPr>
          <a:lstStyle/>
          <a:p>
            <a:pPr marL="0" lvl="0" indent="0" algn="ctr" rtl="0">
              <a:spcBef>
                <a:spcPts val="0"/>
              </a:spcBef>
              <a:spcAft>
                <a:spcPts val="0"/>
              </a:spcAft>
              <a:buClr>
                <a:schemeClr val="lt1"/>
              </a:buClr>
              <a:buSzPct val="100000"/>
              <a:buFont typeface="Arial"/>
              <a:buNone/>
            </a:pPr>
            <a:r>
              <a:rPr lang="es-ES" b="1">
                <a:solidFill>
                  <a:schemeClr val="lt1"/>
                </a:solidFill>
                <a:latin typeface="Arial"/>
                <a:ea typeface="Arial"/>
                <a:cs typeface="Arial"/>
                <a:sym typeface="Arial"/>
              </a:rPr>
              <a:t>Índice</a:t>
            </a:r>
            <a:endParaRPr/>
          </a:p>
        </p:txBody>
      </p:sp>
      <p:sp>
        <p:nvSpPr>
          <p:cNvPr id="129" name="Google Shape;129;p5"/>
          <p:cNvSpPr txBox="1">
            <a:spLocks noGrp="1"/>
          </p:cNvSpPr>
          <p:nvPr>
            <p:ph type="body" idx="1"/>
          </p:nvPr>
        </p:nvSpPr>
        <p:spPr>
          <a:xfrm>
            <a:off x="1919536" y="836712"/>
            <a:ext cx="7992888" cy="5760640"/>
          </a:xfrm>
          <a:prstGeom prst="rect">
            <a:avLst/>
          </a:prstGeom>
          <a:noFill/>
          <a:ln>
            <a:noFill/>
          </a:ln>
        </p:spPr>
        <p:txBody>
          <a:bodyPr spcFirstLastPara="1" wrap="square" lIns="91425" tIns="45700" rIns="91425" bIns="45700" anchor="t" anchorCtr="0">
            <a:normAutofit lnSpcReduction="10000"/>
          </a:bodyPr>
          <a:lstStyle/>
          <a:p>
            <a:pPr marL="514350" lvl="0" indent="-514350" algn="just" rtl="0">
              <a:spcBef>
                <a:spcPts val="0"/>
              </a:spcBef>
              <a:spcAft>
                <a:spcPts val="0"/>
              </a:spcAft>
              <a:buClr>
                <a:schemeClr val="dk1"/>
              </a:buClr>
              <a:buSzPts val="3200"/>
              <a:buFont typeface="Calibri"/>
              <a:buAutoNum type="arabicPeriod"/>
            </a:pPr>
            <a:r>
              <a:rPr lang="es-ES" b="1">
                <a:latin typeface="Arial"/>
                <a:ea typeface="Arial"/>
                <a:cs typeface="Arial"/>
                <a:sym typeface="Arial"/>
              </a:rPr>
              <a:t>Introducción</a:t>
            </a:r>
            <a:endParaRPr/>
          </a:p>
          <a:p>
            <a:pPr marL="0" lvl="0" indent="0" algn="just" rtl="0">
              <a:spcBef>
                <a:spcPts val="640"/>
              </a:spcBef>
              <a:spcAft>
                <a:spcPts val="0"/>
              </a:spcAft>
              <a:buClr>
                <a:schemeClr val="dk1"/>
              </a:buClr>
              <a:buSzPts val="3200"/>
              <a:buNone/>
            </a:pPr>
            <a:endParaRPr b="1">
              <a:latin typeface="Arial"/>
              <a:ea typeface="Arial"/>
              <a:cs typeface="Arial"/>
              <a:sym typeface="Arial"/>
            </a:endParaRPr>
          </a:p>
          <a:p>
            <a:pPr marL="514350" lvl="0" indent="-514350" algn="just" rtl="0">
              <a:spcBef>
                <a:spcPts val="640"/>
              </a:spcBef>
              <a:spcAft>
                <a:spcPts val="0"/>
              </a:spcAft>
              <a:buClr>
                <a:schemeClr val="dk1"/>
              </a:buClr>
              <a:buSzPts val="3200"/>
              <a:buFont typeface="Calibri"/>
              <a:buAutoNum type="arabicPeriod"/>
            </a:pPr>
            <a:r>
              <a:rPr lang="es-ES" b="1">
                <a:latin typeface="Arial"/>
                <a:ea typeface="Arial"/>
                <a:cs typeface="Arial"/>
                <a:sym typeface="Arial"/>
              </a:rPr>
              <a:t>¿Qué sabemos de física de partículas?</a:t>
            </a:r>
            <a:endParaRPr/>
          </a:p>
          <a:p>
            <a:pPr marL="400050" lvl="1" indent="0" algn="just" rtl="0">
              <a:spcBef>
                <a:spcPts val="560"/>
              </a:spcBef>
              <a:spcAft>
                <a:spcPts val="0"/>
              </a:spcAft>
              <a:buClr>
                <a:schemeClr val="dk1"/>
              </a:buClr>
              <a:buSzPts val="2800"/>
              <a:buNone/>
            </a:pPr>
            <a:endParaRPr b="1">
              <a:latin typeface="Arial"/>
              <a:ea typeface="Arial"/>
              <a:cs typeface="Arial"/>
              <a:sym typeface="Arial"/>
            </a:endParaRPr>
          </a:p>
          <a:p>
            <a:pPr marL="514350" lvl="0" indent="-514350" algn="just" rtl="0">
              <a:spcBef>
                <a:spcPts val="640"/>
              </a:spcBef>
              <a:spcAft>
                <a:spcPts val="0"/>
              </a:spcAft>
              <a:buClr>
                <a:schemeClr val="dk1"/>
              </a:buClr>
              <a:buSzPts val="3200"/>
              <a:buFont typeface="Calibri"/>
              <a:buAutoNum type="arabicPeriod"/>
            </a:pPr>
            <a:r>
              <a:rPr lang="es-ES" b="1">
                <a:latin typeface="Arial"/>
                <a:ea typeface="Arial"/>
                <a:cs typeface="Arial"/>
                <a:sym typeface="Arial"/>
              </a:rPr>
              <a:t>¿Se trabaja la física de partículas en ESO y Bach?</a:t>
            </a:r>
            <a:endParaRPr/>
          </a:p>
          <a:p>
            <a:pPr marL="0" lvl="0" indent="0" algn="just" rtl="0">
              <a:spcBef>
                <a:spcPts val="640"/>
              </a:spcBef>
              <a:spcAft>
                <a:spcPts val="0"/>
              </a:spcAft>
              <a:buClr>
                <a:schemeClr val="dk1"/>
              </a:buClr>
              <a:buSzPts val="3200"/>
              <a:buNone/>
            </a:pPr>
            <a:endParaRPr b="1">
              <a:latin typeface="Arial"/>
              <a:ea typeface="Arial"/>
              <a:cs typeface="Arial"/>
              <a:sym typeface="Arial"/>
            </a:endParaRPr>
          </a:p>
          <a:p>
            <a:pPr marL="0" lvl="0" indent="0" algn="just" rtl="0">
              <a:spcBef>
                <a:spcPts val="640"/>
              </a:spcBef>
              <a:spcAft>
                <a:spcPts val="0"/>
              </a:spcAft>
              <a:buClr>
                <a:schemeClr val="dk1"/>
              </a:buClr>
              <a:buSzPts val="3200"/>
              <a:buNone/>
            </a:pPr>
            <a:r>
              <a:rPr lang="es-ES" b="1">
                <a:latin typeface="Arial"/>
                <a:ea typeface="Arial"/>
                <a:cs typeface="Arial"/>
                <a:sym typeface="Arial"/>
              </a:rPr>
              <a:t>3. ¿Qué podemos trabajar en el aula y cómo hacerlo? </a:t>
            </a:r>
            <a:endParaRPr/>
          </a:p>
          <a:p>
            <a:pPr marL="0" lvl="0" indent="0" algn="just" rtl="0">
              <a:spcBef>
                <a:spcPts val="640"/>
              </a:spcBef>
              <a:spcAft>
                <a:spcPts val="0"/>
              </a:spcAft>
              <a:buClr>
                <a:schemeClr val="dk1"/>
              </a:buClr>
              <a:buSzPts val="3200"/>
              <a:buNone/>
            </a:pPr>
            <a:r>
              <a:rPr lang="es-ES" b="1">
                <a:latin typeface="Arial"/>
                <a:ea typeface="Arial"/>
                <a:cs typeface="Arial"/>
                <a:sym typeface="Arial"/>
              </a:rPr>
              <a:t>	Planteamientos para el próximo día</a:t>
            </a:r>
            <a:endParaRPr/>
          </a:p>
          <a:p>
            <a:pPr marL="457200" lvl="1" indent="0" algn="just" rtl="0">
              <a:spcBef>
                <a:spcPts val="560"/>
              </a:spcBef>
              <a:spcAft>
                <a:spcPts val="0"/>
              </a:spcAft>
              <a:buClr>
                <a:schemeClr val="dk1"/>
              </a:buClr>
              <a:buSzPts val="2800"/>
              <a:buNone/>
            </a:pPr>
            <a:r>
              <a:rPr lang="es-ES" b="1">
                <a:latin typeface="Arial"/>
                <a:ea typeface="Arial"/>
                <a:cs typeface="Arial"/>
                <a:sym typeface="Arial"/>
              </a:rPr>
              <a:t>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50"/>
          <p:cNvSpPr txBox="1"/>
          <p:nvPr/>
        </p:nvSpPr>
        <p:spPr>
          <a:xfrm>
            <a:off x="1703512"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marR="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sz="3000" b="1">
              <a:solidFill>
                <a:schemeClr val="lt1"/>
              </a:solidFill>
              <a:latin typeface="Arial"/>
              <a:ea typeface="Arial"/>
              <a:cs typeface="Arial"/>
              <a:sym typeface="Arial"/>
            </a:endParaRPr>
          </a:p>
        </p:txBody>
      </p:sp>
      <p:pic>
        <p:nvPicPr>
          <p:cNvPr id="820" name="Google Shape;820;p50"/>
          <p:cNvPicPr preferRelativeResize="0"/>
          <p:nvPr/>
        </p:nvPicPr>
        <p:blipFill rotWithShape="1">
          <a:blip r:embed="rId3">
            <a:alphaModFix/>
          </a:blip>
          <a:srcRect/>
          <a:stretch/>
        </p:blipFill>
        <p:spPr>
          <a:xfrm rot="5400000">
            <a:off x="6591945" y="4229392"/>
            <a:ext cx="2628180" cy="1973409"/>
          </a:xfrm>
          <a:prstGeom prst="rect">
            <a:avLst/>
          </a:prstGeom>
          <a:noFill/>
          <a:ln>
            <a:noFill/>
          </a:ln>
        </p:spPr>
      </p:pic>
      <p:pic>
        <p:nvPicPr>
          <p:cNvPr id="821" name="Google Shape;821;p50" descr="Peter Higgs at CERN"/>
          <p:cNvPicPr preferRelativeResize="0"/>
          <p:nvPr/>
        </p:nvPicPr>
        <p:blipFill rotWithShape="1">
          <a:blip r:embed="rId4">
            <a:alphaModFix/>
          </a:blip>
          <a:srcRect/>
          <a:stretch/>
        </p:blipFill>
        <p:spPr>
          <a:xfrm>
            <a:off x="1841607" y="4165429"/>
            <a:ext cx="2655877" cy="2655877"/>
          </a:xfrm>
          <a:prstGeom prst="rect">
            <a:avLst/>
          </a:prstGeom>
          <a:noFill/>
          <a:ln>
            <a:noFill/>
          </a:ln>
        </p:spPr>
      </p:pic>
      <p:sp>
        <p:nvSpPr>
          <p:cNvPr id="822" name="Google Shape;822;p50"/>
          <p:cNvSpPr/>
          <p:nvPr/>
        </p:nvSpPr>
        <p:spPr>
          <a:xfrm>
            <a:off x="6919331" y="3143572"/>
            <a:ext cx="2722887" cy="576063"/>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400" b="0" i="0" u="none" strike="noStrike" cap="none">
                <a:solidFill>
                  <a:schemeClr val="dk1"/>
                </a:solidFill>
                <a:latin typeface="Calibri"/>
                <a:ea typeface="Calibri"/>
                <a:cs typeface="Calibri"/>
                <a:sym typeface="Calibri"/>
              </a:rPr>
              <a:t>Y entonces, todo el mundo se hace la foto…</a:t>
            </a:r>
            <a:endParaRPr/>
          </a:p>
        </p:txBody>
      </p:sp>
      <p:pic>
        <p:nvPicPr>
          <p:cNvPr id="823" name="Google Shape;823;p50" descr="Peter Higgs - Wikipedia, la enciclopedia libre"/>
          <p:cNvPicPr preferRelativeResize="0"/>
          <p:nvPr/>
        </p:nvPicPr>
        <p:blipFill rotWithShape="1">
          <a:blip r:embed="rId5">
            <a:alphaModFix/>
          </a:blip>
          <a:srcRect/>
          <a:stretch/>
        </p:blipFill>
        <p:spPr>
          <a:xfrm>
            <a:off x="2207568" y="908720"/>
            <a:ext cx="1944216" cy="1944216"/>
          </a:xfrm>
          <a:prstGeom prst="rect">
            <a:avLst/>
          </a:prstGeom>
          <a:noFill/>
          <a:ln>
            <a:noFill/>
          </a:ln>
        </p:spPr>
      </p:pic>
      <p:pic>
        <p:nvPicPr>
          <p:cNvPr id="824" name="Google Shape;824;p50"/>
          <p:cNvPicPr preferRelativeResize="0"/>
          <p:nvPr/>
        </p:nvPicPr>
        <p:blipFill rotWithShape="1">
          <a:blip r:embed="rId6">
            <a:alphaModFix/>
          </a:blip>
          <a:srcRect/>
          <a:stretch/>
        </p:blipFill>
        <p:spPr>
          <a:xfrm>
            <a:off x="1855948" y="900075"/>
            <a:ext cx="693791" cy="667107"/>
          </a:xfrm>
          <a:prstGeom prst="ellipse">
            <a:avLst/>
          </a:prstGeom>
          <a:noFill/>
          <a:ln>
            <a:noFill/>
          </a:ln>
        </p:spPr>
      </p:pic>
      <p:sp>
        <p:nvSpPr>
          <p:cNvPr id="825" name="Google Shape;825;p50"/>
          <p:cNvSpPr/>
          <p:nvPr/>
        </p:nvSpPr>
        <p:spPr>
          <a:xfrm>
            <a:off x="4429676" y="900074"/>
            <a:ext cx="3073732" cy="1952862"/>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Se predijo en 1964, pero se encontró experimentalmente en 2012</a:t>
            </a:r>
            <a:endParaRPr sz="1800" b="1" i="0" u="none" strike="noStrike" cap="none">
              <a:solidFill>
                <a:schemeClr val="dk1"/>
              </a:solidFill>
              <a:latin typeface="Calibri"/>
              <a:ea typeface="Calibri"/>
              <a:cs typeface="Calibri"/>
              <a:sym typeface="Calibri"/>
            </a:endParaRPr>
          </a:p>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Recibió el Nobel en 2013</a:t>
            </a:r>
            <a:endParaRPr/>
          </a:p>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Peter Higgs murió en Abril de 2024</a:t>
            </a:r>
            <a:endParaRPr/>
          </a:p>
        </p:txBody>
      </p:sp>
      <p:sp>
        <p:nvSpPr>
          <p:cNvPr id="826" name="Google Shape;826;p50"/>
          <p:cNvSpPr/>
          <p:nvPr/>
        </p:nvSpPr>
        <p:spPr>
          <a:xfrm>
            <a:off x="1811490" y="3292026"/>
            <a:ext cx="3348407" cy="785046"/>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400" b="0" i="0" u="none" strike="noStrike" cap="none">
                <a:solidFill>
                  <a:schemeClr val="dk1"/>
                </a:solidFill>
                <a:latin typeface="Calibri"/>
                <a:ea typeface="Calibri"/>
                <a:cs typeface="Calibri"/>
                <a:sym typeface="Calibri"/>
              </a:rPr>
              <a:t>Si visitas el CERN, te avisan de cuál era el sitio en el que se sentaba Peter Higgs</a:t>
            </a:r>
            <a:endParaRPr sz="14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pic>
        <p:nvPicPr>
          <p:cNvPr id="832" name="Google Shape;832;p51"/>
          <p:cNvPicPr preferRelativeResize="0"/>
          <p:nvPr/>
        </p:nvPicPr>
        <p:blipFill rotWithShape="1">
          <a:blip r:embed="rId3">
            <a:alphaModFix/>
          </a:blip>
          <a:srcRect/>
          <a:stretch/>
        </p:blipFill>
        <p:spPr>
          <a:xfrm>
            <a:off x="1631504" y="-12925"/>
            <a:ext cx="8892480" cy="686040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52"/>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839" name="Google Shape;839;p52"/>
          <p:cNvSpPr/>
          <p:nvPr/>
        </p:nvSpPr>
        <p:spPr>
          <a:xfrm>
            <a:off x="1769614" y="828935"/>
            <a:ext cx="4326387" cy="504056"/>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CENTROS DE INVESTIGACIÓN</a:t>
            </a:r>
            <a:endParaRPr/>
          </a:p>
        </p:txBody>
      </p:sp>
      <p:pic>
        <p:nvPicPr>
          <p:cNvPr id="840" name="Google Shape;840;p52"/>
          <p:cNvPicPr preferRelativeResize="0"/>
          <p:nvPr/>
        </p:nvPicPr>
        <p:blipFill rotWithShape="1">
          <a:blip r:embed="rId3">
            <a:alphaModFix/>
          </a:blip>
          <a:srcRect/>
          <a:stretch/>
        </p:blipFill>
        <p:spPr>
          <a:xfrm>
            <a:off x="1645757" y="1844825"/>
            <a:ext cx="7742296" cy="4032447"/>
          </a:xfrm>
          <a:prstGeom prst="rect">
            <a:avLst/>
          </a:prstGeom>
          <a:noFill/>
          <a:ln>
            <a:noFill/>
          </a:ln>
        </p:spPr>
      </p:pic>
      <p:sp>
        <p:nvSpPr>
          <p:cNvPr id="841" name="Google Shape;841;p52"/>
          <p:cNvSpPr/>
          <p:nvPr/>
        </p:nvSpPr>
        <p:spPr>
          <a:xfrm>
            <a:off x="1703513" y="1504802"/>
            <a:ext cx="1944215" cy="268015"/>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Internacionales</a:t>
            </a:r>
            <a:endParaRPr/>
          </a:p>
        </p:txBody>
      </p:sp>
      <p:sp>
        <p:nvSpPr>
          <p:cNvPr id="842" name="Google Shape;842;p52"/>
          <p:cNvSpPr/>
          <p:nvPr/>
        </p:nvSpPr>
        <p:spPr>
          <a:xfrm>
            <a:off x="1645757" y="6021288"/>
            <a:ext cx="60344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600">
                <a:solidFill>
                  <a:srgbClr val="222222"/>
                </a:solidFill>
                <a:latin typeface="Arial"/>
                <a:ea typeface="Arial"/>
                <a:cs typeface="Arial"/>
                <a:sym typeface="Arial"/>
              </a:rPr>
              <a:t>Detector de neutrinos Super-Kamiokande (Japón) </a:t>
            </a:r>
            <a:endParaRPr sz="16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53"/>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849" name="Google Shape;849;p53"/>
          <p:cNvSpPr/>
          <p:nvPr/>
        </p:nvSpPr>
        <p:spPr>
          <a:xfrm>
            <a:off x="1769614" y="828935"/>
            <a:ext cx="4326387" cy="504056"/>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CENTROS DE INVESTIGACIÓN</a:t>
            </a:r>
            <a:endParaRPr/>
          </a:p>
        </p:txBody>
      </p:sp>
      <p:sp>
        <p:nvSpPr>
          <p:cNvPr id="850" name="Google Shape;850;p53"/>
          <p:cNvSpPr/>
          <p:nvPr/>
        </p:nvSpPr>
        <p:spPr>
          <a:xfrm>
            <a:off x="1703513" y="1504802"/>
            <a:ext cx="1944215" cy="268015"/>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Internacionales</a:t>
            </a:r>
            <a:endParaRPr/>
          </a:p>
        </p:txBody>
      </p:sp>
      <p:pic>
        <p:nvPicPr>
          <p:cNvPr id="851" name="Google Shape;851;p53"/>
          <p:cNvPicPr preferRelativeResize="0"/>
          <p:nvPr/>
        </p:nvPicPr>
        <p:blipFill rotWithShape="1">
          <a:blip r:embed="rId3">
            <a:alphaModFix/>
          </a:blip>
          <a:srcRect/>
          <a:stretch/>
        </p:blipFill>
        <p:spPr>
          <a:xfrm>
            <a:off x="1981200" y="1803737"/>
            <a:ext cx="7067128" cy="4711418"/>
          </a:xfrm>
          <a:prstGeom prst="rect">
            <a:avLst/>
          </a:prstGeom>
          <a:noFill/>
          <a:ln>
            <a:noFill/>
          </a:ln>
        </p:spPr>
      </p:pic>
      <p:sp>
        <p:nvSpPr>
          <p:cNvPr id="852" name="Google Shape;852;p53"/>
          <p:cNvSpPr/>
          <p:nvPr/>
        </p:nvSpPr>
        <p:spPr>
          <a:xfrm>
            <a:off x="8778779" y="6346021"/>
            <a:ext cx="216024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000">
                <a:solidFill>
                  <a:srgbClr val="222222"/>
                </a:solidFill>
                <a:latin typeface="Arial"/>
                <a:ea typeface="Arial"/>
                <a:cs typeface="Arial"/>
                <a:sym typeface="Arial"/>
              </a:rPr>
              <a:t>CERN (Suiza) </a:t>
            </a:r>
            <a:endParaRPr sz="20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54"/>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859" name="Google Shape;859;p54"/>
          <p:cNvSpPr/>
          <p:nvPr/>
        </p:nvSpPr>
        <p:spPr>
          <a:xfrm>
            <a:off x="1769614" y="828935"/>
            <a:ext cx="4326387" cy="504056"/>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CENTROS DE INVESTIGACIÓN</a:t>
            </a:r>
            <a:endParaRPr/>
          </a:p>
        </p:txBody>
      </p:sp>
      <p:sp>
        <p:nvSpPr>
          <p:cNvPr id="860" name="Google Shape;860;p54"/>
          <p:cNvSpPr/>
          <p:nvPr/>
        </p:nvSpPr>
        <p:spPr>
          <a:xfrm>
            <a:off x="1703513" y="1504802"/>
            <a:ext cx="1944215" cy="268015"/>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Internacionales</a:t>
            </a:r>
            <a:endParaRPr/>
          </a:p>
        </p:txBody>
      </p:sp>
      <p:sp>
        <p:nvSpPr>
          <p:cNvPr id="861" name="Google Shape;861;p54"/>
          <p:cNvSpPr/>
          <p:nvPr/>
        </p:nvSpPr>
        <p:spPr>
          <a:xfrm>
            <a:off x="8778779" y="6346021"/>
            <a:ext cx="216024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000">
                <a:solidFill>
                  <a:srgbClr val="222222"/>
                </a:solidFill>
                <a:latin typeface="Arial"/>
                <a:ea typeface="Arial"/>
                <a:cs typeface="Arial"/>
                <a:sym typeface="Arial"/>
              </a:rPr>
              <a:t>CERN (Suiza) </a:t>
            </a:r>
            <a:endParaRPr sz="2000">
              <a:solidFill>
                <a:schemeClr val="dk1"/>
              </a:solidFill>
              <a:latin typeface="Calibri"/>
              <a:ea typeface="Calibri"/>
              <a:cs typeface="Calibri"/>
              <a:sym typeface="Calibri"/>
            </a:endParaRPr>
          </a:p>
        </p:txBody>
      </p:sp>
      <p:pic>
        <p:nvPicPr>
          <p:cNvPr id="862" name="Google Shape;862;p54" descr="Estancia en el CERN"/>
          <p:cNvPicPr preferRelativeResize="0"/>
          <p:nvPr/>
        </p:nvPicPr>
        <p:blipFill rotWithShape="1">
          <a:blip r:embed="rId3">
            <a:alphaModFix/>
          </a:blip>
          <a:srcRect/>
          <a:stretch/>
        </p:blipFill>
        <p:spPr>
          <a:xfrm>
            <a:off x="1703512" y="1941879"/>
            <a:ext cx="6103338" cy="458346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55"/>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869" name="Google Shape;869;p55"/>
          <p:cNvSpPr/>
          <p:nvPr/>
        </p:nvSpPr>
        <p:spPr>
          <a:xfrm>
            <a:off x="1769614" y="828935"/>
            <a:ext cx="4326387" cy="504056"/>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CENTROS DE INVESTIGACIÓN</a:t>
            </a:r>
            <a:endParaRPr/>
          </a:p>
        </p:txBody>
      </p:sp>
      <p:sp>
        <p:nvSpPr>
          <p:cNvPr id="870" name="Google Shape;870;p55"/>
          <p:cNvSpPr/>
          <p:nvPr/>
        </p:nvSpPr>
        <p:spPr>
          <a:xfrm>
            <a:off x="1703513" y="1504802"/>
            <a:ext cx="1944215" cy="268015"/>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Internacionales</a:t>
            </a:r>
            <a:endParaRPr/>
          </a:p>
        </p:txBody>
      </p:sp>
      <p:sp>
        <p:nvSpPr>
          <p:cNvPr id="871" name="Google Shape;871;p55"/>
          <p:cNvSpPr/>
          <p:nvPr/>
        </p:nvSpPr>
        <p:spPr>
          <a:xfrm>
            <a:off x="8778779" y="6346021"/>
            <a:ext cx="216024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000">
                <a:solidFill>
                  <a:srgbClr val="222222"/>
                </a:solidFill>
                <a:latin typeface="Arial"/>
                <a:ea typeface="Arial"/>
                <a:cs typeface="Arial"/>
                <a:sym typeface="Arial"/>
              </a:rPr>
              <a:t>CERN (Suiza) </a:t>
            </a:r>
            <a:endParaRPr sz="2000">
              <a:solidFill>
                <a:schemeClr val="dk1"/>
              </a:solidFill>
              <a:latin typeface="Calibri"/>
              <a:ea typeface="Calibri"/>
              <a:cs typeface="Calibri"/>
              <a:sym typeface="Calibri"/>
            </a:endParaRPr>
          </a:p>
        </p:txBody>
      </p:sp>
      <p:pic>
        <p:nvPicPr>
          <p:cNvPr id="872" name="Google Shape;872;p55" descr="Estancia en el CERN"/>
          <p:cNvPicPr preferRelativeResize="0"/>
          <p:nvPr/>
        </p:nvPicPr>
        <p:blipFill rotWithShape="1">
          <a:blip r:embed="rId3">
            <a:alphaModFix/>
          </a:blip>
          <a:srcRect/>
          <a:stretch/>
        </p:blipFill>
        <p:spPr>
          <a:xfrm>
            <a:off x="1590414" y="1850357"/>
            <a:ext cx="6103338" cy="4583465"/>
          </a:xfrm>
          <a:prstGeom prst="rect">
            <a:avLst/>
          </a:prstGeom>
          <a:noFill/>
          <a:ln>
            <a:noFill/>
          </a:ln>
        </p:spPr>
      </p:pic>
      <p:pic>
        <p:nvPicPr>
          <p:cNvPr id="873" name="Google Shape;873;p55"/>
          <p:cNvPicPr preferRelativeResize="0"/>
          <p:nvPr/>
        </p:nvPicPr>
        <p:blipFill rotWithShape="1">
          <a:blip r:embed="rId4">
            <a:alphaModFix/>
          </a:blip>
          <a:srcRect/>
          <a:stretch/>
        </p:blipFill>
        <p:spPr>
          <a:xfrm>
            <a:off x="6440145" y="3710126"/>
            <a:ext cx="4259896" cy="2396192"/>
          </a:xfrm>
          <a:prstGeom prst="rect">
            <a:avLst/>
          </a:prstGeom>
          <a:noFill/>
          <a:ln>
            <a:noFill/>
          </a:ln>
        </p:spPr>
      </p:pic>
      <p:sp>
        <p:nvSpPr>
          <p:cNvPr id="874" name="Google Shape;874;p55"/>
          <p:cNvSpPr/>
          <p:nvPr/>
        </p:nvSpPr>
        <p:spPr>
          <a:xfrm>
            <a:off x="4475820" y="5476826"/>
            <a:ext cx="3240360" cy="1381174"/>
          </a:xfrm>
          <a:prstGeom prst="irregularSeal1">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lt1"/>
                </a:solidFill>
                <a:latin typeface="Calibri"/>
                <a:ea typeface="Calibri"/>
                <a:cs typeface="Calibri"/>
                <a:sym typeface="Calibri"/>
              </a:rPr>
              <a:t>Y puede ser visitado por profes de secundaria</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74"/>
                                        </p:tgtEl>
                                        <p:attrNameLst>
                                          <p:attrName>style.visibility</p:attrName>
                                        </p:attrNameLst>
                                      </p:cBhvr>
                                      <p:to>
                                        <p:strVal val="visible"/>
                                      </p:to>
                                    </p:set>
                                    <p:animEffect transition="in" filter="fade">
                                      <p:cBhvr>
                                        <p:cTn id="11" dur="1822"/>
                                        <p:tgtEl>
                                          <p:spTgt spid="874"/>
                                        </p:tgtEl>
                                      </p:cBhvr>
                                    </p:animEffect>
                                  </p:childTnLst>
                                </p:cTn>
                              </p:par>
                              <p:par>
                                <p:cTn id="12" presetID="10" presetClass="entr" presetSubtype="0" fill="hold" nodeType="withEffect">
                                  <p:stCondLst>
                                    <p:cond delay="0"/>
                                  </p:stCondLst>
                                  <p:childTnLst>
                                    <p:set>
                                      <p:cBhvr>
                                        <p:cTn id="13" dur="1" fill="hold">
                                          <p:stCondLst>
                                            <p:cond delay="0"/>
                                          </p:stCondLst>
                                        </p:cTn>
                                        <p:tgtEl>
                                          <p:spTgt spid="873"/>
                                        </p:tgtEl>
                                        <p:attrNameLst>
                                          <p:attrName>style.visibility</p:attrName>
                                        </p:attrNameLst>
                                      </p:cBhvr>
                                      <p:to>
                                        <p:strVal val="visible"/>
                                      </p:to>
                                    </p:set>
                                    <p:animEffect transition="in" filter="fade">
                                      <p:cBhvr>
                                        <p:cTn id="14" dur="1822"/>
                                        <p:tgtEl>
                                          <p:spTgt spid="8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p56"/>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881" name="Google Shape;881;p56"/>
          <p:cNvSpPr/>
          <p:nvPr/>
        </p:nvSpPr>
        <p:spPr>
          <a:xfrm>
            <a:off x="1769614" y="828935"/>
            <a:ext cx="4326387" cy="504056"/>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CENTROS DE INVESTIGACIÓN</a:t>
            </a:r>
            <a:endParaRPr/>
          </a:p>
        </p:txBody>
      </p:sp>
      <p:sp>
        <p:nvSpPr>
          <p:cNvPr id="882" name="Google Shape;882;p56"/>
          <p:cNvSpPr/>
          <p:nvPr/>
        </p:nvSpPr>
        <p:spPr>
          <a:xfrm>
            <a:off x="6344282" y="1033398"/>
            <a:ext cx="1944215" cy="268015"/>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Y </a:t>
            </a:r>
            <a:r>
              <a:rPr lang="es-ES" sz="1800" b="1"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nacionales</a:t>
            </a:r>
            <a:endParaRPr sz="1800" b="1" i="0" u="none" strike="noStrike" cap="none">
              <a:solidFill>
                <a:schemeClr val="dk1"/>
              </a:solidFill>
              <a:latin typeface="Calibri"/>
              <a:ea typeface="Calibri"/>
              <a:cs typeface="Calibri"/>
              <a:sym typeface="Calibri"/>
            </a:endParaRPr>
          </a:p>
        </p:txBody>
      </p:sp>
      <p:pic>
        <p:nvPicPr>
          <p:cNvPr id="883" name="Google Shape;883;p56"/>
          <p:cNvPicPr preferRelativeResize="0"/>
          <p:nvPr/>
        </p:nvPicPr>
        <p:blipFill rotWithShape="1">
          <a:blip r:embed="rId4">
            <a:alphaModFix/>
          </a:blip>
          <a:srcRect/>
          <a:stretch/>
        </p:blipFill>
        <p:spPr>
          <a:xfrm>
            <a:off x="1981200" y="1469231"/>
            <a:ext cx="7848872" cy="5461489"/>
          </a:xfrm>
          <a:prstGeom prst="rect">
            <a:avLst/>
          </a:prstGeom>
          <a:noFill/>
          <a:ln>
            <a:noFill/>
          </a:ln>
        </p:spPr>
      </p:pic>
      <p:sp>
        <p:nvSpPr>
          <p:cNvPr id="884" name="Google Shape;884;p56"/>
          <p:cNvSpPr/>
          <p:nvPr/>
        </p:nvSpPr>
        <p:spPr>
          <a:xfrm>
            <a:off x="7608168" y="2492896"/>
            <a:ext cx="1080120" cy="216024"/>
          </a:xfrm>
          <a:prstGeom prst="ellipse">
            <a:avLst/>
          </a:prstGeom>
          <a:solidFill>
            <a:schemeClr val="accent1">
              <a:alpha val="37647"/>
            </a:schemeClr>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5" name="Google Shape;885;p56"/>
          <p:cNvSpPr/>
          <p:nvPr/>
        </p:nvSpPr>
        <p:spPr>
          <a:xfrm>
            <a:off x="8472264" y="2492896"/>
            <a:ext cx="1080120" cy="216024"/>
          </a:xfrm>
          <a:prstGeom prst="ellipse">
            <a:avLst/>
          </a:prstGeom>
          <a:solidFill>
            <a:schemeClr val="accent1">
              <a:alpha val="37647"/>
            </a:schemeClr>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6" name="Google Shape;886;p56"/>
          <p:cNvSpPr/>
          <p:nvPr/>
        </p:nvSpPr>
        <p:spPr>
          <a:xfrm>
            <a:off x="2783632" y="3933056"/>
            <a:ext cx="1080120" cy="216024"/>
          </a:xfrm>
          <a:prstGeom prst="ellipse">
            <a:avLst/>
          </a:prstGeom>
          <a:solidFill>
            <a:schemeClr val="accent1">
              <a:alpha val="37647"/>
            </a:schemeClr>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5"/>
                                        </p:tgtEl>
                                        <p:attrNameLst>
                                          <p:attrName>style.visibility</p:attrName>
                                        </p:attrNameLst>
                                      </p:cBhvr>
                                      <p:to>
                                        <p:strVal val="visible"/>
                                      </p:to>
                                    </p:set>
                                    <p:animEffect transition="in" filter="fade">
                                      <p:cBhvr>
                                        <p:cTn id="7" dur="500"/>
                                        <p:tgtEl>
                                          <p:spTgt spid="8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86"/>
                                        </p:tgtEl>
                                        <p:attrNameLst>
                                          <p:attrName>style.visibility</p:attrName>
                                        </p:attrNameLst>
                                      </p:cBhvr>
                                      <p:to>
                                        <p:strVal val="visible"/>
                                      </p:to>
                                    </p:set>
                                    <p:animEffect transition="in" filter="fade">
                                      <p:cBhvr>
                                        <p:cTn id="12" dur="500"/>
                                        <p:tgtEl>
                                          <p:spTgt spid="88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84"/>
                                        </p:tgtEl>
                                        <p:attrNameLst>
                                          <p:attrName>style.visibility</p:attrName>
                                        </p:attrNameLst>
                                      </p:cBhvr>
                                      <p:to>
                                        <p:strVal val="visible"/>
                                      </p:to>
                                    </p:set>
                                    <p:animEffect transition="in" filter="fade">
                                      <p:cBhvr>
                                        <p:cTn id="17" dur="500"/>
                                        <p:tgtEl>
                                          <p:spTgt spid="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57"/>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893" name="Google Shape;893;p57"/>
          <p:cNvSpPr/>
          <p:nvPr/>
        </p:nvSpPr>
        <p:spPr>
          <a:xfrm>
            <a:off x="1769614" y="828935"/>
            <a:ext cx="4326387" cy="504056"/>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CENTROS DE INVESTIGACIÓN</a:t>
            </a:r>
            <a:endParaRPr/>
          </a:p>
        </p:txBody>
      </p:sp>
      <p:sp>
        <p:nvSpPr>
          <p:cNvPr id="894" name="Google Shape;894;p57"/>
          <p:cNvSpPr/>
          <p:nvPr/>
        </p:nvSpPr>
        <p:spPr>
          <a:xfrm>
            <a:off x="6456041" y="980728"/>
            <a:ext cx="2704047" cy="299594"/>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Y regionales/locales</a:t>
            </a:r>
            <a:endParaRPr/>
          </a:p>
        </p:txBody>
      </p:sp>
      <p:sp>
        <p:nvSpPr>
          <p:cNvPr id="895" name="Google Shape;895;p57"/>
          <p:cNvSpPr/>
          <p:nvPr/>
        </p:nvSpPr>
        <p:spPr>
          <a:xfrm>
            <a:off x="2783632" y="3933056"/>
            <a:ext cx="1080120" cy="216024"/>
          </a:xfrm>
          <a:prstGeom prst="ellipse">
            <a:avLst/>
          </a:prstGeom>
          <a:solidFill>
            <a:schemeClr val="accent1">
              <a:alpha val="37647"/>
            </a:schemeClr>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96" name="Google Shape;896;p57"/>
          <p:cNvPicPr preferRelativeResize="0"/>
          <p:nvPr/>
        </p:nvPicPr>
        <p:blipFill rotWithShape="1">
          <a:blip r:embed="rId3">
            <a:alphaModFix/>
          </a:blip>
          <a:srcRect/>
          <a:stretch/>
        </p:blipFill>
        <p:spPr>
          <a:xfrm>
            <a:off x="1574946" y="1445613"/>
            <a:ext cx="4016998" cy="5349606"/>
          </a:xfrm>
          <a:prstGeom prst="rect">
            <a:avLst/>
          </a:prstGeom>
          <a:noFill/>
          <a:ln>
            <a:noFill/>
          </a:ln>
        </p:spPr>
      </p:pic>
      <p:pic>
        <p:nvPicPr>
          <p:cNvPr id="897" name="Google Shape;897;p57"/>
          <p:cNvPicPr preferRelativeResize="0"/>
          <p:nvPr/>
        </p:nvPicPr>
        <p:blipFill rotWithShape="1">
          <a:blip r:embed="rId4">
            <a:alphaModFix/>
          </a:blip>
          <a:srcRect/>
          <a:stretch/>
        </p:blipFill>
        <p:spPr>
          <a:xfrm>
            <a:off x="6460245" y="3131079"/>
            <a:ext cx="4107102" cy="3664141"/>
          </a:xfrm>
          <a:prstGeom prst="rect">
            <a:avLst/>
          </a:prstGeom>
          <a:noFill/>
          <a:ln>
            <a:noFill/>
          </a:ln>
        </p:spPr>
      </p:pic>
      <p:pic>
        <p:nvPicPr>
          <p:cNvPr id="898" name="Google Shape;898;p57"/>
          <p:cNvPicPr preferRelativeResize="0"/>
          <p:nvPr/>
        </p:nvPicPr>
        <p:blipFill rotWithShape="1">
          <a:blip r:embed="rId5">
            <a:alphaModFix/>
          </a:blip>
          <a:srcRect/>
          <a:stretch/>
        </p:blipFill>
        <p:spPr>
          <a:xfrm>
            <a:off x="5591944" y="1476285"/>
            <a:ext cx="4452130" cy="2580726"/>
          </a:xfrm>
          <a:prstGeom prst="rect">
            <a:avLst/>
          </a:prstGeom>
          <a:noFill/>
          <a:ln>
            <a:noFill/>
          </a:ln>
        </p:spPr>
      </p:pic>
      <p:sp>
        <p:nvSpPr>
          <p:cNvPr id="899" name="Google Shape;899;p57"/>
          <p:cNvSpPr/>
          <p:nvPr/>
        </p:nvSpPr>
        <p:spPr>
          <a:xfrm>
            <a:off x="4223792" y="5398272"/>
            <a:ext cx="3240360" cy="1381174"/>
          </a:xfrm>
          <a:prstGeom prst="irregularSeal1">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lt1"/>
                </a:solidFill>
                <a:latin typeface="Calibri"/>
                <a:ea typeface="Calibri"/>
                <a:cs typeface="Calibri"/>
                <a:sym typeface="Calibri"/>
              </a:rPr>
              <a:t>Y también se puede visitar sin un viaje demasiado largo</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9"/>
                                        </p:tgtEl>
                                        <p:attrNameLst>
                                          <p:attrName>style.visibility</p:attrName>
                                        </p:attrNameLst>
                                      </p:cBhvr>
                                      <p:to>
                                        <p:strVal val="visible"/>
                                      </p:to>
                                    </p:set>
                                    <p:animEffect transition="in" filter="fade">
                                      <p:cBhvr>
                                        <p:cTn id="7" dur="1822"/>
                                        <p:tgtEl>
                                          <p:spTgt spid="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58"/>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906" name="Google Shape;906;p58"/>
          <p:cNvSpPr/>
          <p:nvPr/>
        </p:nvSpPr>
        <p:spPr>
          <a:xfrm>
            <a:off x="1769614" y="828935"/>
            <a:ext cx="4326387" cy="504056"/>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 Algunas aplicaciones actuales</a:t>
            </a:r>
            <a:endParaRPr/>
          </a:p>
        </p:txBody>
      </p:sp>
      <p:grpSp>
        <p:nvGrpSpPr>
          <p:cNvPr id="907" name="Google Shape;907;p58"/>
          <p:cNvGrpSpPr/>
          <p:nvPr/>
        </p:nvGrpSpPr>
        <p:grpSpPr>
          <a:xfrm>
            <a:off x="1686927" y="1434235"/>
            <a:ext cx="5081075" cy="2534203"/>
            <a:chOff x="162926" y="1434234"/>
            <a:chExt cx="5081075" cy="2534203"/>
          </a:xfrm>
        </p:grpSpPr>
        <p:pic>
          <p:nvPicPr>
            <p:cNvPr id="908" name="Google Shape;908;p58"/>
            <p:cNvPicPr preferRelativeResize="0"/>
            <p:nvPr/>
          </p:nvPicPr>
          <p:blipFill rotWithShape="1">
            <a:blip r:embed="rId3">
              <a:alphaModFix/>
            </a:blip>
            <a:srcRect/>
            <a:stretch/>
          </p:blipFill>
          <p:spPr>
            <a:xfrm>
              <a:off x="162926" y="1434234"/>
              <a:ext cx="5081075" cy="2441649"/>
            </a:xfrm>
            <a:prstGeom prst="rect">
              <a:avLst/>
            </a:prstGeom>
            <a:noFill/>
            <a:ln>
              <a:noFill/>
            </a:ln>
          </p:spPr>
        </p:pic>
        <p:pic>
          <p:nvPicPr>
            <p:cNvPr id="909" name="Google Shape;909;p58"/>
            <p:cNvPicPr preferRelativeResize="0"/>
            <p:nvPr/>
          </p:nvPicPr>
          <p:blipFill rotWithShape="1">
            <a:blip r:embed="rId4">
              <a:alphaModFix/>
            </a:blip>
            <a:srcRect/>
            <a:stretch/>
          </p:blipFill>
          <p:spPr>
            <a:xfrm>
              <a:off x="162926" y="1921913"/>
              <a:ext cx="2524046" cy="2046524"/>
            </a:xfrm>
            <a:prstGeom prst="rect">
              <a:avLst/>
            </a:prstGeom>
            <a:noFill/>
            <a:ln>
              <a:noFill/>
            </a:ln>
          </p:spPr>
        </p:pic>
      </p:grpSp>
      <p:sp>
        <p:nvSpPr>
          <p:cNvPr id="910" name="Google Shape;910;p58"/>
          <p:cNvSpPr/>
          <p:nvPr/>
        </p:nvSpPr>
        <p:spPr>
          <a:xfrm>
            <a:off x="4886214" y="4914444"/>
            <a:ext cx="4207715" cy="504056"/>
          </a:xfrm>
          <a:prstGeom prst="roundRect">
            <a:avLst>
              <a:gd name="adj" fmla="val 5925"/>
            </a:avLst>
          </a:prstGeom>
          <a:noFill/>
          <a:ln>
            <a:noFill/>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Diseño y fabricación de la pantalla táctil</a:t>
            </a:r>
            <a:endParaRPr/>
          </a:p>
        </p:txBody>
      </p:sp>
      <p:pic>
        <p:nvPicPr>
          <p:cNvPr id="911" name="Google Shape;911;p58"/>
          <p:cNvPicPr preferRelativeResize="0"/>
          <p:nvPr/>
        </p:nvPicPr>
        <p:blipFill rotWithShape="1">
          <a:blip r:embed="rId5">
            <a:alphaModFix/>
          </a:blip>
          <a:srcRect/>
          <a:stretch/>
        </p:blipFill>
        <p:spPr>
          <a:xfrm>
            <a:off x="7519288" y="847232"/>
            <a:ext cx="3113216" cy="2476737"/>
          </a:xfrm>
          <a:prstGeom prst="rect">
            <a:avLst/>
          </a:prstGeom>
          <a:noFill/>
          <a:ln>
            <a:noFill/>
          </a:ln>
        </p:spPr>
      </p:pic>
      <p:grpSp>
        <p:nvGrpSpPr>
          <p:cNvPr id="912" name="Google Shape;912;p58"/>
          <p:cNvGrpSpPr/>
          <p:nvPr/>
        </p:nvGrpSpPr>
        <p:grpSpPr>
          <a:xfrm>
            <a:off x="5128646" y="5328587"/>
            <a:ext cx="5359843" cy="1235968"/>
            <a:chOff x="3203968" y="4655803"/>
            <a:chExt cx="5359843" cy="1235968"/>
          </a:xfrm>
        </p:grpSpPr>
        <p:pic>
          <p:nvPicPr>
            <p:cNvPr id="913" name="Google Shape;913;p58"/>
            <p:cNvPicPr preferRelativeResize="0"/>
            <p:nvPr/>
          </p:nvPicPr>
          <p:blipFill rotWithShape="1">
            <a:blip r:embed="rId6">
              <a:alphaModFix/>
            </a:blip>
            <a:srcRect l="6052" t="5725" r="6906" b="8406"/>
            <a:stretch/>
          </p:blipFill>
          <p:spPr>
            <a:xfrm>
              <a:off x="3203968" y="4745716"/>
              <a:ext cx="1934710" cy="1080120"/>
            </a:xfrm>
            <a:prstGeom prst="rect">
              <a:avLst/>
            </a:prstGeom>
            <a:noFill/>
            <a:ln>
              <a:noFill/>
            </a:ln>
          </p:spPr>
        </p:pic>
        <p:pic>
          <p:nvPicPr>
            <p:cNvPr id="914" name="Google Shape;914;p58"/>
            <p:cNvPicPr preferRelativeResize="0"/>
            <p:nvPr/>
          </p:nvPicPr>
          <p:blipFill rotWithShape="1">
            <a:blip r:embed="rId7">
              <a:alphaModFix/>
            </a:blip>
            <a:srcRect l="3181" r="3601"/>
            <a:stretch/>
          </p:blipFill>
          <p:spPr>
            <a:xfrm>
              <a:off x="4315339" y="4655803"/>
              <a:ext cx="4248472" cy="1235968"/>
            </a:xfrm>
            <a:prstGeom prst="rect">
              <a:avLst/>
            </a:prstGeom>
            <a:noFill/>
            <a:ln>
              <a:noFill/>
            </a:ln>
          </p:spPr>
        </p:pic>
      </p:grpSp>
      <p:grpSp>
        <p:nvGrpSpPr>
          <p:cNvPr id="915" name="Google Shape;915;p58"/>
          <p:cNvGrpSpPr/>
          <p:nvPr/>
        </p:nvGrpSpPr>
        <p:grpSpPr>
          <a:xfrm>
            <a:off x="1199457" y="4257026"/>
            <a:ext cx="3686757" cy="2436264"/>
            <a:chOff x="-324544" y="4257026"/>
            <a:chExt cx="3686757" cy="2436264"/>
          </a:xfrm>
        </p:grpSpPr>
        <p:pic>
          <p:nvPicPr>
            <p:cNvPr id="916" name="Google Shape;916;p58"/>
            <p:cNvPicPr preferRelativeResize="0"/>
            <p:nvPr/>
          </p:nvPicPr>
          <p:blipFill rotWithShape="1">
            <a:blip r:embed="rId8">
              <a:alphaModFix/>
            </a:blip>
            <a:srcRect/>
            <a:stretch/>
          </p:blipFill>
          <p:spPr>
            <a:xfrm>
              <a:off x="203786" y="4647300"/>
              <a:ext cx="3158427" cy="2045990"/>
            </a:xfrm>
            <a:prstGeom prst="rect">
              <a:avLst/>
            </a:prstGeom>
            <a:noFill/>
            <a:ln>
              <a:noFill/>
            </a:ln>
          </p:spPr>
        </p:pic>
        <p:sp>
          <p:nvSpPr>
            <p:cNvPr id="917" name="Google Shape;917;p58"/>
            <p:cNvSpPr/>
            <p:nvPr/>
          </p:nvSpPr>
          <p:spPr>
            <a:xfrm>
              <a:off x="-324544" y="4257026"/>
              <a:ext cx="3168352" cy="504056"/>
            </a:xfrm>
            <a:prstGeom prst="roundRect">
              <a:avLst>
                <a:gd name="adj" fmla="val 5925"/>
              </a:avLst>
            </a:prstGeom>
            <a:noFill/>
            <a:ln>
              <a:noFill/>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Nacimiento de la www</a:t>
              </a:r>
              <a:endParaRPr/>
            </a:p>
          </p:txBody>
        </p:sp>
      </p:grpSp>
      <p:sp>
        <p:nvSpPr>
          <p:cNvPr id="918" name="Google Shape;918;p58"/>
          <p:cNvSpPr/>
          <p:nvPr/>
        </p:nvSpPr>
        <p:spPr>
          <a:xfrm>
            <a:off x="5586964" y="3977126"/>
            <a:ext cx="3864648" cy="999790"/>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 Y tecnología del día a día con origen en los laboratorios de física de partículas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7"/>
                                        </p:tgtEl>
                                        <p:attrNameLst>
                                          <p:attrName>style.visibility</p:attrName>
                                        </p:attrNameLst>
                                      </p:cBhvr>
                                      <p:to>
                                        <p:strVal val="visible"/>
                                      </p:to>
                                    </p:set>
                                    <p:animEffect transition="in" filter="fade">
                                      <p:cBhvr>
                                        <p:cTn id="7" dur="500"/>
                                        <p:tgtEl>
                                          <p:spTgt spid="9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1"/>
                                        </p:tgtEl>
                                        <p:attrNameLst>
                                          <p:attrName>style.visibility</p:attrName>
                                        </p:attrNameLst>
                                      </p:cBhvr>
                                      <p:to>
                                        <p:strVal val="visible"/>
                                      </p:to>
                                    </p:set>
                                    <p:animEffect transition="in" filter="fade">
                                      <p:cBhvr>
                                        <p:cTn id="12" dur="500"/>
                                        <p:tgtEl>
                                          <p:spTgt spid="9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15"/>
                                        </p:tgtEl>
                                        <p:attrNameLst>
                                          <p:attrName>style.visibility</p:attrName>
                                        </p:attrNameLst>
                                      </p:cBhvr>
                                      <p:to>
                                        <p:strVal val="visible"/>
                                      </p:to>
                                    </p:set>
                                    <p:animEffect transition="in" filter="fade">
                                      <p:cBhvr>
                                        <p:cTn id="21" dur="500"/>
                                        <p:tgtEl>
                                          <p:spTgt spid="9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12"/>
                                        </p:tgtEl>
                                        <p:attrNameLst>
                                          <p:attrName>style.visibility</p:attrName>
                                        </p:attrNameLst>
                                      </p:cBhvr>
                                      <p:to>
                                        <p:strVal val="visible"/>
                                      </p:to>
                                    </p:set>
                                    <p:animEffect transition="in" filter="fade">
                                      <p:cBhvr>
                                        <p:cTn id="26" dur="500"/>
                                        <p:tgtEl>
                                          <p:spTgt spid="912"/>
                                        </p:tgtEl>
                                      </p:cBhvr>
                                    </p:animEffect>
                                  </p:childTnLst>
                                </p:cTn>
                              </p:par>
                              <p:par>
                                <p:cTn id="27" presetID="10" presetClass="entr" presetSubtype="0" fill="hold" nodeType="withEffect">
                                  <p:stCondLst>
                                    <p:cond delay="0"/>
                                  </p:stCondLst>
                                  <p:childTnLst>
                                    <p:set>
                                      <p:cBhvr>
                                        <p:cTn id="28" dur="1" fill="hold">
                                          <p:stCondLst>
                                            <p:cond delay="0"/>
                                          </p:stCondLst>
                                        </p:cTn>
                                        <p:tgtEl>
                                          <p:spTgt spid="910"/>
                                        </p:tgtEl>
                                        <p:attrNameLst>
                                          <p:attrName>style.visibility</p:attrName>
                                        </p:attrNameLst>
                                      </p:cBhvr>
                                      <p:to>
                                        <p:strVal val="visible"/>
                                      </p:to>
                                    </p:set>
                                    <p:animEffect transition="in" filter="fade">
                                      <p:cBhvr>
                                        <p:cTn id="29" dur="500"/>
                                        <p:tgtEl>
                                          <p:spTgt spid="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p59"/>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925" name="Google Shape;925;p59"/>
          <p:cNvSpPr/>
          <p:nvPr/>
        </p:nvSpPr>
        <p:spPr>
          <a:xfrm>
            <a:off x="1769614" y="828935"/>
            <a:ext cx="4326387" cy="504056"/>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¿Actualidad?</a:t>
            </a:r>
            <a:endParaRPr/>
          </a:p>
        </p:txBody>
      </p:sp>
      <p:pic>
        <p:nvPicPr>
          <p:cNvPr id="926" name="Google Shape;926;p59"/>
          <p:cNvPicPr preferRelativeResize="0"/>
          <p:nvPr/>
        </p:nvPicPr>
        <p:blipFill rotWithShape="1">
          <a:blip r:embed="rId3">
            <a:alphaModFix/>
          </a:blip>
          <a:srcRect/>
          <a:stretch/>
        </p:blipFill>
        <p:spPr>
          <a:xfrm>
            <a:off x="1903622" y="3711608"/>
            <a:ext cx="8625436" cy="2540006"/>
          </a:xfrm>
          <a:prstGeom prst="rect">
            <a:avLst/>
          </a:prstGeom>
          <a:noFill/>
          <a:ln>
            <a:noFill/>
          </a:ln>
        </p:spPr>
      </p:pic>
      <p:sp>
        <p:nvSpPr>
          <p:cNvPr id="927" name="Google Shape;927;p59"/>
          <p:cNvSpPr/>
          <p:nvPr/>
        </p:nvSpPr>
        <p:spPr>
          <a:xfrm>
            <a:off x="1954717" y="5939330"/>
            <a:ext cx="3597273" cy="288032"/>
          </a:xfrm>
          <a:prstGeom prst="roundRect">
            <a:avLst>
              <a:gd name="adj" fmla="val 16667"/>
            </a:avLst>
          </a:prstGeom>
          <a:solidFill>
            <a:schemeClr val="accent1">
              <a:alpha val="17647"/>
            </a:schemeClr>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28" name="Google Shape;928;p59"/>
          <p:cNvPicPr preferRelativeResize="0"/>
          <p:nvPr/>
        </p:nvPicPr>
        <p:blipFill rotWithShape="1">
          <a:blip r:embed="rId4">
            <a:alphaModFix/>
          </a:blip>
          <a:srcRect/>
          <a:stretch/>
        </p:blipFill>
        <p:spPr>
          <a:xfrm>
            <a:off x="1553574" y="1637922"/>
            <a:ext cx="4882043" cy="1070998"/>
          </a:xfrm>
          <a:prstGeom prst="rect">
            <a:avLst/>
          </a:prstGeom>
          <a:noFill/>
          <a:ln>
            <a:noFill/>
          </a:ln>
        </p:spPr>
      </p:pic>
      <p:pic>
        <p:nvPicPr>
          <p:cNvPr id="929" name="Google Shape;929;p59"/>
          <p:cNvPicPr preferRelativeResize="0"/>
          <p:nvPr/>
        </p:nvPicPr>
        <p:blipFill rotWithShape="1">
          <a:blip r:embed="rId5">
            <a:alphaModFix/>
          </a:blip>
          <a:srcRect/>
          <a:stretch/>
        </p:blipFill>
        <p:spPr>
          <a:xfrm>
            <a:off x="6456041" y="1080963"/>
            <a:ext cx="4088485" cy="221553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6"/>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fontScale="90000"/>
          </a:bodyPr>
          <a:lstStyle/>
          <a:p>
            <a:pPr marL="0" lvl="0" indent="0" algn="l" rtl="0">
              <a:spcBef>
                <a:spcPts val="0"/>
              </a:spcBef>
              <a:spcAft>
                <a:spcPts val="0"/>
              </a:spcAft>
              <a:buClr>
                <a:schemeClr val="lt1"/>
              </a:buClr>
              <a:buSzPct val="100000"/>
              <a:buFont typeface="Arial"/>
              <a:buNone/>
            </a:pPr>
            <a:r>
              <a:rPr lang="es-ES" b="1">
                <a:solidFill>
                  <a:schemeClr val="lt1"/>
                </a:solidFill>
                <a:latin typeface="Arial"/>
                <a:ea typeface="Arial"/>
                <a:cs typeface="Arial"/>
                <a:sym typeface="Arial"/>
              </a:rPr>
              <a:t>1. Introducción</a:t>
            </a:r>
            <a:endParaRPr/>
          </a:p>
        </p:txBody>
      </p:sp>
      <p:sp>
        <p:nvSpPr>
          <p:cNvPr id="136" name="Google Shape;136;p6"/>
          <p:cNvSpPr/>
          <p:nvPr/>
        </p:nvSpPr>
        <p:spPr>
          <a:xfrm>
            <a:off x="1961552" y="1035081"/>
            <a:ext cx="2232248" cy="1656184"/>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800">
                <a:solidFill>
                  <a:schemeClr val="dk1"/>
                </a:solidFill>
                <a:latin typeface="Calibri"/>
                <a:ea typeface="Calibri"/>
                <a:cs typeface="Calibri"/>
                <a:sym typeface="Calibri"/>
              </a:rPr>
              <a:t>1. ¿Qué habría que saber sobre </a:t>
            </a:r>
            <a:r>
              <a:rPr lang="es-ES" sz="1800" b="1">
                <a:solidFill>
                  <a:schemeClr val="dk1"/>
                </a:solidFill>
                <a:latin typeface="Calibri"/>
                <a:ea typeface="Calibri"/>
                <a:cs typeface="Calibri"/>
                <a:sym typeface="Calibri"/>
              </a:rPr>
              <a:t>física de partículas</a:t>
            </a:r>
            <a:r>
              <a:rPr lang="es-ES" sz="1800">
                <a:solidFill>
                  <a:schemeClr val="dk1"/>
                </a:solidFill>
                <a:latin typeface="Calibri"/>
                <a:ea typeface="Calibri"/>
                <a:cs typeface="Calibri"/>
                <a:sym typeface="Calibri"/>
              </a:rPr>
              <a:t>?</a:t>
            </a:r>
            <a:endParaRPr/>
          </a:p>
        </p:txBody>
      </p:sp>
      <p:sp>
        <p:nvSpPr>
          <p:cNvPr id="137" name="Google Shape;137;p6"/>
          <p:cNvSpPr/>
          <p:nvPr/>
        </p:nvSpPr>
        <p:spPr>
          <a:xfrm>
            <a:off x="1631504" y="4437112"/>
            <a:ext cx="2664296" cy="2016224"/>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800">
                <a:solidFill>
                  <a:schemeClr val="dk1"/>
                </a:solidFill>
                <a:latin typeface="Calibri"/>
                <a:ea typeface="Calibri"/>
                <a:cs typeface="Calibri"/>
                <a:sym typeface="Calibri"/>
              </a:rPr>
              <a:t>2. ¿</a:t>
            </a:r>
            <a:r>
              <a:rPr lang="es-ES" sz="1800" b="1">
                <a:solidFill>
                  <a:schemeClr val="dk1"/>
                </a:solidFill>
                <a:latin typeface="Calibri"/>
                <a:ea typeface="Calibri"/>
                <a:cs typeface="Calibri"/>
                <a:sym typeface="Calibri"/>
              </a:rPr>
              <a:t>Se trabaja la física de partículas</a:t>
            </a:r>
            <a:r>
              <a:rPr lang="es-ES" sz="1800">
                <a:solidFill>
                  <a:schemeClr val="dk1"/>
                </a:solidFill>
                <a:latin typeface="Calibri"/>
                <a:ea typeface="Calibri"/>
                <a:cs typeface="Calibri"/>
                <a:sym typeface="Calibri"/>
              </a:rPr>
              <a:t> en el instituto? Y, ¿habría que trabarla?</a:t>
            </a:r>
            <a:endParaRPr/>
          </a:p>
        </p:txBody>
      </p:sp>
      <p:sp>
        <p:nvSpPr>
          <p:cNvPr id="138" name="Google Shape;138;p6"/>
          <p:cNvSpPr/>
          <p:nvPr/>
        </p:nvSpPr>
        <p:spPr>
          <a:xfrm>
            <a:off x="7965722" y="1035081"/>
            <a:ext cx="2232248" cy="1656184"/>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800">
                <a:solidFill>
                  <a:schemeClr val="dk1"/>
                </a:solidFill>
                <a:latin typeface="Calibri"/>
                <a:ea typeface="Calibri"/>
                <a:cs typeface="Calibri"/>
                <a:sym typeface="Calibri"/>
              </a:rPr>
              <a:t>3. ¿Qué trabajar y cómo?</a:t>
            </a:r>
            <a:endParaRPr/>
          </a:p>
        </p:txBody>
      </p:sp>
      <p:grpSp>
        <p:nvGrpSpPr>
          <p:cNvPr id="139" name="Google Shape;139;p6"/>
          <p:cNvGrpSpPr/>
          <p:nvPr/>
        </p:nvGrpSpPr>
        <p:grpSpPr>
          <a:xfrm>
            <a:off x="3931606" y="1328093"/>
            <a:ext cx="4467005" cy="4445135"/>
            <a:chOff x="1147974" y="59332"/>
            <a:chExt cx="4467005" cy="4445135"/>
          </a:xfrm>
        </p:grpSpPr>
        <p:sp>
          <p:nvSpPr>
            <p:cNvPr id="140" name="Google Shape;140;p6"/>
            <p:cNvSpPr/>
            <p:nvPr/>
          </p:nvSpPr>
          <p:spPr>
            <a:xfrm>
              <a:off x="1543536" y="296662"/>
              <a:ext cx="3833796" cy="3833796"/>
            </a:xfrm>
            <a:prstGeom prst="pie">
              <a:avLst>
                <a:gd name="adj1" fmla="val 16200000"/>
                <a:gd name="adj2" fmla="val 180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6"/>
            <p:cNvSpPr txBox="1"/>
            <p:nvPr/>
          </p:nvSpPr>
          <p:spPr>
            <a:xfrm>
              <a:off x="3564038" y="1109062"/>
              <a:ext cx="1369212" cy="1141010"/>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s-ES" sz="1800">
                  <a:solidFill>
                    <a:schemeClr val="lt1"/>
                  </a:solidFill>
                  <a:latin typeface="Calibri"/>
                  <a:ea typeface="Calibri"/>
                  <a:cs typeface="Calibri"/>
                  <a:sym typeface="Calibri"/>
                </a:rPr>
                <a:t>Conocimiento Didáctico</a:t>
              </a:r>
              <a:endParaRPr/>
            </a:p>
            <a:p>
              <a:pPr marL="0" marR="0" lvl="0" indent="0" algn="ctr" rtl="0">
                <a:lnSpc>
                  <a:spcPct val="90000"/>
                </a:lnSpc>
                <a:spcBef>
                  <a:spcPts val="63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42" name="Google Shape;142;p6"/>
            <p:cNvSpPr/>
            <p:nvPr/>
          </p:nvSpPr>
          <p:spPr>
            <a:xfrm>
              <a:off x="1464578" y="433584"/>
              <a:ext cx="3833796" cy="3833796"/>
            </a:xfrm>
            <a:prstGeom prst="pie">
              <a:avLst>
                <a:gd name="adj1" fmla="val 1800000"/>
                <a:gd name="adj2" fmla="val 900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6"/>
            <p:cNvSpPr txBox="1"/>
            <p:nvPr/>
          </p:nvSpPr>
          <p:spPr>
            <a:xfrm>
              <a:off x="2377387" y="2920987"/>
              <a:ext cx="2053819" cy="1004089"/>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a:p>
              <a:pPr marL="0" marR="0" lvl="0" indent="0" algn="ctr" rtl="0">
                <a:lnSpc>
                  <a:spcPct val="90000"/>
                </a:lnSpc>
                <a:spcBef>
                  <a:spcPts val="630"/>
                </a:spcBef>
                <a:spcAft>
                  <a:spcPts val="0"/>
                </a:spcAft>
                <a:buClr>
                  <a:schemeClr val="lt1"/>
                </a:buClr>
                <a:buSzPts val="1800"/>
                <a:buFont typeface="Calibri"/>
                <a:buNone/>
              </a:pPr>
              <a:r>
                <a:rPr lang="es-ES" sz="1800">
                  <a:solidFill>
                    <a:schemeClr val="lt1"/>
                  </a:solidFill>
                  <a:latin typeface="Calibri"/>
                  <a:ea typeface="Calibri"/>
                  <a:cs typeface="Calibri"/>
                  <a:sym typeface="Calibri"/>
                </a:rPr>
                <a:t>Conocimiento del Contexto</a:t>
              </a:r>
              <a:endParaRPr/>
            </a:p>
          </p:txBody>
        </p:sp>
        <p:sp>
          <p:nvSpPr>
            <p:cNvPr id="144" name="Google Shape;144;p6"/>
            <p:cNvSpPr/>
            <p:nvPr/>
          </p:nvSpPr>
          <p:spPr>
            <a:xfrm>
              <a:off x="1385620" y="296662"/>
              <a:ext cx="3833796" cy="3833796"/>
            </a:xfrm>
            <a:prstGeom prst="pie">
              <a:avLst>
                <a:gd name="adj1" fmla="val 9000000"/>
                <a:gd name="adj2" fmla="val 1620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6"/>
            <p:cNvSpPr txBox="1"/>
            <p:nvPr/>
          </p:nvSpPr>
          <p:spPr>
            <a:xfrm>
              <a:off x="1829702" y="1109062"/>
              <a:ext cx="1369212" cy="1141010"/>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s-ES" sz="1800">
                  <a:solidFill>
                    <a:schemeClr val="lt1"/>
                  </a:solidFill>
                  <a:latin typeface="Calibri"/>
                  <a:ea typeface="Calibri"/>
                  <a:cs typeface="Calibri"/>
                  <a:sym typeface="Calibri"/>
                </a:rPr>
                <a:t>Conocimiento Científico</a:t>
              </a:r>
              <a:endParaRPr/>
            </a:p>
            <a:p>
              <a:pPr marL="0" marR="0" lvl="0" indent="0" algn="ctr" rtl="0">
                <a:lnSpc>
                  <a:spcPct val="90000"/>
                </a:lnSpc>
                <a:spcBef>
                  <a:spcPts val="63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46" name="Google Shape;146;p6"/>
            <p:cNvSpPr/>
            <p:nvPr/>
          </p:nvSpPr>
          <p:spPr>
            <a:xfrm>
              <a:off x="1306523" y="59332"/>
              <a:ext cx="4308456" cy="4308456"/>
            </a:xfrm>
            <a:custGeom>
              <a:avLst/>
              <a:gdLst/>
              <a:ahLst/>
              <a:cxnLst/>
              <a:rect l="l" t="t" r="r" b="b"/>
              <a:pathLst>
                <a:path w="120000" h="120000" extrusionOk="0">
                  <a:moveTo>
                    <a:pt x="59991" y="4067"/>
                  </a:moveTo>
                  <a:lnTo>
                    <a:pt x="59991" y="4067"/>
                  </a:lnTo>
                  <a:cubicBezTo>
                    <a:pt x="79078" y="4064"/>
                    <a:pt x="96849" y="13795"/>
                    <a:pt x="107129" y="29878"/>
                  </a:cubicBezTo>
                  <a:cubicBezTo>
                    <a:pt x="117408" y="45960"/>
                    <a:pt x="118776" y="66175"/>
                    <a:pt x="110758" y="83496"/>
                  </a:cubicBezTo>
                  <a:lnTo>
                    <a:pt x="114269" y="85523"/>
                  </a:lnTo>
                  <a:lnTo>
                    <a:pt x="105797" y="86441"/>
                  </a:lnTo>
                  <a:lnTo>
                    <a:pt x="101940" y="78405"/>
                  </a:lnTo>
                  <a:lnTo>
                    <a:pt x="105449" y="80431"/>
                  </a:lnTo>
                  <a:cubicBezTo>
                    <a:pt x="112382" y="65011"/>
                    <a:pt x="111022" y="47127"/>
                    <a:pt x="101838" y="32932"/>
                  </a:cubicBezTo>
                  <a:cubicBezTo>
                    <a:pt x="92654" y="18737"/>
                    <a:pt x="76899" y="10167"/>
                    <a:pt x="59992" y="10169"/>
                  </a:cubicBezTo>
                  <a:close/>
                </a:path>
              </a:pathLst>
            </a:custGeom>
            <a:solidFill>
              <a:srgbClr val="B1C0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6"/>
            <p:cNvSpPr/>
            <p:nvPr/>
          </p:nvSpPr>
          <p:spPr>
            <a:xfrm>
              <a:off x="1227248" y="196011"/>
              <a:ext cx="4308456" cy="4308456"/>
            </a:xfrm>
            <a:custGeom>
              <a:avLst/>
              <a:gdLst/>
              <a:ahLst/>
              <a:cxnLst/>
              <a:rect l="l" t="t" r="r" b="b"/>
              <a:pathLst>
                <a:path w="120000" h="120000" extrusionOk="0">
                  <a:moveTo>
                    <a:pt x="108435" y="87973"/>
                  </a:moveTo>
                  <a:cubicBezTo>
                    <a:pt x="98891" y="104498"/>
                    <a:pt x="81581" y="115017"/>
                    <a:pt x="62518" y="115876"/>
                  </a:cubicBezTo>
                  <a:cubicBezTo>
                    <a:pt x="43454" y="116735"/>
                    <a:pt x="25269" y="107816"/>
                    <a:pt x="14277" y="92216"/>
                  </a:cubicBezTo>
                  <a:lnTo>
                    <a:pt x="10766" y="94244"/>
                  </a:lnTo>
                  <a:lnTo>
                    <a:pt x="14207" y="86447"/>
                  </a:lnTo>
                  <a:lnTo>
                    <a:pt x="23095" y="87124"/>
                  </a:lnTo>
                  <a:lnTo>
                    <a:pt x="19585" y="89151"/>
                  </a:lnTo>
                  <a:cubicBezTo>
                    <a:pt x="29474" y="102860"/>
                    <a:pt x="45637" y="110621"/>
                    <a:pt x="62519" y="109767"/>
                  </a:cubicBezTo>
                  <a:cubicBezTo>
                    <a:pt x="79400" y="108913"/>
                    <a:pt x="94697" y="99559"/>
                    <a:pt x="103151" y="84922"/>
                  </a:cubicBezTo>
                  <a:close/>
                </a:path>
              </a:pathLst>
            </a:custGeom>
            <a:solidFill>
              <a:srgbClr val="B1C0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6"/>
            <p:cNvSpPr/>
            <p:nvPr/>
          </p:nvSpPr>
          <p:spPr>
            <a:xfrm>
              <a:off x="1147974" y="59332"/>
              <a:ext cx="4308456" cy="4308456"/>
            </a:xfrm>
            <a:custGeom>
              <a:avLst/>
              <a:gdLst/>
              <a:ahLst/>
              <a:cxnLst/>
              <a:rect l="l" t="t" r="r" b="b"/>
              <a:pathLst>
                <a:path w="120000" h="120000" extrusionOk="0">
                  <a:moveTo>
                    <a:pt x="11561" y="87966"/>
                  </a:moveTo>
                  <a:cubicBezTo>
                    <a:pt x="2017" y="71436"/>
                    <a:pt x="1562" y="51181"/>
                    <a:pt x="10353" y="34238"/>
                  </a:cubicBezTo>
                  <a:cubicBezTo>
                    <a:pt x="19144" y="17296"/>
                    <a:pt x="35968" y="6007"/>
                    <a:pt x="54979" y="4293"/>
                  </a:cubicBezTo>
                  <a:lnTo>
                    <a:pt x="54979" y="239"/>
                  </a:lnTo>
                  <a:lnTo>
                    <a:pt x="60009" y="7118"/>
                  </a:lnTo>
                  <a:lnTo>
                    <a:pt x="54977" y="14476"/>
                  </a:lnTo>
                  <a:lnTo>
                    <a:pt x="54978" y="10423"/>
                  </a:lnTo>
                  <a:cubicBezTo>
                    <a:pt x="38157" y="12127"/>
                    <a:pt x="23347" y="22244"/>
                    <a:pt x="15643" y="37294"/>
                  </a:cubicBezTo>
                  <a:cubicBezTo>
                    <a:pt x="7939" y="52344"/>
                    <a:pt x="8392" y="70273"/>
                    <a:pt x="16845" y="84915"/>
                  </a:cubicBezTo>
                  <a:close/>
                </a:path>
              </a:pathLst>
            </a:custGeom>
            <a:solidFill>
              <a:srgbClr val="B1C0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6"/>
          <p:cNvSpPr/>
          <p:nvPr/>
        </p:nvSpPr>
        <p:spPr>
          <a:xfrm>
            <a:off x="5231905" y="2996952"/>
            <a:ext cx="1967231" cy="1272124"/>
          </a:xfrm>
          <a:custGeom>
            <a:avLst/>
            <a:gdLst/>
            <a:ahLst/>
            <a:cxnLst/>
            <a:rect l="l" t="t" r="r" b="b"/>
            <a:pathLst>
              <a:path w="2029725" h="1967628" extrusionOk="0">
                <a:moveTo>
                  <a:pt x="0" y="983814"/>
                </a:moveTo>
                <a:cubicBezTo>
                  <a:pt x="0" y="440469"/>
                  <a:pt x="454370" y="0"/>
                  <a:pt x="1014863" y="0"/>
                </a:cubicBezTo>
                <a:cubicBezTo>
                  <a:pt x="1575356" y="0"/>
                  <a:pt x="2029726" y="440469"/>
                  <a:pt x="2029726" y="983814"/>
                </a:cubicBezTo>
                <a:cubicBezTo>
                  <a:pt x="2029726" y="1527159"/>
                  <a:pt x="1575356" y="1967628"/>
                  <a:pt x="1014863" y="1967628"/>
                </a:cubicBezTo>
                <a:cubicBezTo>
                  <a:pt x="454370" y="1967628"/>
                  <a:pt x="0" y="1527159"/>
                  <a:pt x="0" y="983814"/>
                </a:cubicBezTo>
                <a:close/>
              </a:path>
            </a:pathLst>
          </a:custGeom>
          <a:solidFill>
            <a:schemeClr val="dk2"/>
          </a:solidFill>
          <a:ln w="25400" cap="flat" cmpd="sng">
            <a:solidFill>
              <a:schemeClr val="lt1"/>
            </a:solidFill>
            <a:prstDash val="solid"/>
            <a:round/>
            <a:headEnd type="none" w="sm" len="sm"/>
            <a:tailEnd type="none" w="sm" len="sm"/>
          </a:ln>
        </p:spPr>
        <p:txBody>
          <a:bodyPr spcFirstLastPara="1" wrap="square" lIns="322625" tIns="313550" rIns="322625" bIns="313550" anchor="ctr" anchorCtr="0">
            <a:noAutofit/>
          </a:bodyPr>
          <a:lstStyle/>
          <a:p>
            <a:pPr marL="0" marR="0" lvl="0" indent="0" algn="ctr" rtl="0">
              <a:lnSpc>
                <a:spcPct val="90000"/>
              </a:lnSpc>
              <a:spcBef>
                <a:spcPts val="0"/>
              </a:spcBef>
              <a:spcAft>
                <a:spcPts val="0"/>
              </a:spcAft>
              <a:buNone/>
            </a:pPr>
            <a:r>
              <a:rPr lang="es-ES" sz="1800">
                <a:solidFill>
                  <a:schemeClr val="lt1"/>
                </a:solidFill>
                <a:latin typeface="Calibri"/>
                <a:ea typeface="Calibri"/>
                <a:cs typeface="Calibri"/>
                <a:sym typeface="Calibri"/>
              </a:rPr>
              <a:t>Conocimiento Didáctico del Contenido</a:t>
            </a:r>
            <a:endParaRPr/>
          </a:p>
        </p:txBody>
      </p:sp>
      <p:sp>
        <p:nvSpPr>
          <p:cNvPr id="150" name="Google Shape;150;p6"/>
          <p:cNvSpPr/>
          <p:nvPr/>
        </p:nvSpPr>
        <p:spPr>
          <a:xfrm>
            <a:off x="8184232" y="5517232"/>
            <a:ext cx="2273424" cy="1152128"/>
          </a:xfrm>
          <a:prstGeom prst="ellipse">
            <a:avLst/>
          </a:prstGeom>
          <a:solidFill>
            <a:srgbClr val="FFFF00"/>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800" b="1">
                <a:solidFill>
                  <a:srgbClr val="FF0000"/>
                </a:solidFill>
                <a:latin typeface="Arial"/>
                <a:ea typeface="Arial"/>
                <a:cs typeface="Arial"/>
                <a:sym typeface="Arial"/>
              </a:rPr>
              <a:t>Cuestionario Inicial</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9"/>
                                        </p:tgtEl>
                                        <p:attrNameLst>
                                          <p:attrName>style.visibility</p:attrName>
                                        </p:attrNameLst>
                                      </p:cBhvr>
                                      <p:to>
                                        <p:strVal val="visible"/>
                                      </p:to>
                                    </p:set>
                                    <p:animEffect transition="in" filter="fade">
                                      <p:cBhvr>
                                        <p:cTn id="19" dur="250"/>
                                        <p:tgtEl>
                                          <p:spTgt spid="14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p60"/>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936" name="Google Shape;936;p60"/>
          <p:cNvSpPr/>
          <p:nvPr/>
        </p:nvSpPr>
        <p:spPr>
          <a:xfrm>
            <a:off x="1769614" y="828935"/>
            <a:ext cx="4326387" cy="504056"/>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¿Actualidad?</a:t>
            </a:r>
            <a:endParaRPr/>
          </a:p>
        </p:txBody>
      </p:sp>
      <p:pic>
        <p:nvPicPr>
          <p:cNvPr id="937" name="Google Shape;937;p60"/>
          <p:cNvPicPr preferRelativeResize="0"/>
          <p:nvPr/>
        </p:nvPicPr>
        <p:blipFill rotWithShape="1">
          <a:blip r:embed="rId3">
            <a:alphaModFix/>
          </a:blip>
          <a:srcRect/>
          <a:stretch/>
        </p:blipFill>
        <p:spPr>
          <a:xfrm>
            <a:off x="1587269" y="1469231"/>
            <a:ext cx="9017463" cy="4578585"/>
          </a:xfrm>
          <a:prstGeom prst="rect">
            <a:avLst/>
          </a:prstGeom>
          <a:noFill/>
          <a:ln>
            <a:noFill/>
          </a:ln>
        </p:spPr>
      </p:pic>
      <p:sp>
        <p:nvSpPr>
          <p:cNvPr id="938" name="Google Shape;938;p60"/>
          <p:cNvSpPr/>
          <p:nvPr/>
        </p:nvSpPr>
        <p:spPr>
          <a:xfrm>
            <a:off x="1646806" y="6184054"/>
            <a:ext cx="4572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a:solidFill>
                  <a:schemeClr val="dk1"/>
                </a:solidFill>
                <a:latin typeface="Calibri"/>
                <a:ea typeface="Calibri"/>
                <a:cs typeface="Calibri"/>
                <a:sym typeface="Calibri"/>
              </a:rPr>
              <a:t>Extraído de </a:t>
            </a:r>
            <a:r>
              <a:rPr lang="es-ES" sz="18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CPAN</a:t>
            </a:r>
            <a:endParaRPr sz="1800">
              <a:solidFill>
                <a:schemeClr val="dk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61"/>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945" name="Google Shape;945;p61"/>
          <p:cNvSpPr/>
          <p:nvPr/>
        </p:nvSpPr>
        <p:spPr>
          <a:xfrm>
            <a:off x="1795026" y="842368"/>
            <a:ext cx="5165070" cy="714424"/>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Aceleradores</a:t>
            </a:r>
            <a:endParaRPr/>
          </a:p>
        </p:txBody>
      </p:sp>
      <p:sp>
        <p:nvSpPr>
          <p:cNvPr id="946" name="Google Shape;946;p61"/>
          <p:cNvSpPr/>
          <p:nvPr/>
        </p:nvSpPr>
        <p:spPr>
          <a:xfrm>
            <a:off x="1795027" y="1670447"/>
            <a:ext cx="4038355" cy="420763"/>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Colisionar partículas a muy alta energía</a:t>
            </a:r>
            <a:endParaRPr/>
          </a:p>
        </p:txBody>
      </p:sp>
      <p:pic>
        <p:nvPicPr>
          <p:cNvPr id="947" name="Google Shape;947;p61"/>
          <p:cNvPicPr preferRelativeResize="0"/>
          <p:nvPr/>
        </p:nvPicPr>
        <p:blipFill rotWithShape="1">
          <a:blip r:embed="rId3">
            <a:alphaModFix/>
          </a:blip>
          <a:srcRect/>
          <a:stretch/>
        </p:blipFill>
        <p:spPr>
          <a:xfrm>
            <a:off x="4799856" y="2877913"/>
            <a:ext cx="5678512" cy="2855343"/>
          </a:xfrm>
          <a:prstGeom prst="rect">
            <a:avLst/>
          </a:prstGeom>
          <a:noFill/>
          <a:ln>
            <a:noFill/>
          </a:ln>
        </p:spPr>
      </p:pic>
      <p:pic>
        <p:nvPicPr>
          <p:cNvPr id="948" name="Google Shape;948;p61"/>
          <p:cNvPicPr preferRelativeResize="0"/>
          <p:nvPr/>
        </p:nvPicPr>
        <p:blipFill rotWithShape="1">
          <a:blip r:embed="rId4">
            <a:alphaModFix/>
          </a:blip>
          <a:srcRect l="10444" t="16519" r="14955"/>
          <a:stretch/>
        </p:blipFill>
        <p:spPr>
          <a:xfrm>
            <a:off x="1524000" y="2204864"/>
            <a:ext cx="4252561" cy="2880321"/>
          </a:xfrm>
          <a:prstGeom prst="rect">
            <a:avLst/>
          </a:prstGeom>
          <a:noFill/>
          <a:ln>
            <a:noFill/>
          </a:ln>
        </p:spPr>
      </p:pic>
      <p:sp>
        <p:nvSpPr>
          <p:cNvPr id="949" name="Google Shape;949;p61"/>
          <p:cNvSpPr/>
          <p:nvPr/>
        </p:nvSpPr>
        <p:spPr>
          <a:xfrm>
            <a:off x="3871309" y="5873628"/>
            <a:ext cx="662473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a:solidFill>
                  <a:srgbClr val="222222"/>
                </a:solidFill>
                <a:latin typeface="Arial"/>
                <a:ea typeface="Arial"/>
                <a:cs typeface="Arial"/>
                <a:sym typeface="Arial"/>
              </a:rPr>
              <a:t>Haces de partículas giran en sentidos opuestos, en trayectorias separadas, y en algunos puntos se les hace colisionar.</a:t>
            </a:r>
            <a:endParaRPr sz="1800">
              <a:solidFill>
                <a:schemeClr val="dk1"/>
              </a:solidFill>
              <a:latin typeface="Calibri"/>
              <a:ea typeface="Calibri"/>
              <a:cs typeface="Calibri"/>
              <a:sym typeface="Calibri"/>
            </a:endParaRPr>
          </a:p>
        </p:txBody>
      </p:sp>
      <p:sp>
        <p:nvSpPr>
          <p:cNvPr id="950" name="Google Shape;950;p61"/>
          <p:cNvSpPr txBox="1"/>
          <p:nvPr/>
        </p:nvSpPr>
        <p:spPr>
          <a:xfrm>
            <a:off x="6679621" y="6649491"/>
            <a:ext cx="3816424" cy="169277"/>
          </a:xfrm>
          <a:prstGeom prst="rect">
            <a:avLst/>
          </a:prstGeom>
          <a:solidFill>
            <a:srgbClr val="FFFFFF"/>
          </a:solidFill>
          <a:ln>
            <a:noFill/>
          </a:ln>
        </p:spPr>
        <p:txBody>
          <a:bodyPr spcFirstLastPara="1" wrap="square" lIns="0" tIns="0" rIns="0" bIns="0" anchor="t" anchorCtr="0">
            <a:spAutoFit/>
          </a:bodyPr>
          <a:lstStyle/>
          <a:p>
            <a:pPr marL="0" marR="0" lvl="0" indent="0" algn="l" rtl="0">
              <a:spcBef>
                <a:spcPts val="0"/>
              </a:spcBef>
              <a:spcAft>
                <a:spcPts val="0"/>
              </a:spcAft>
              <a:buNone/>
            </a:pPr>
            <a:r>
              <a:rPr lang="es-ES" sz="1100" i="1">
                <a:solidFill>
                  <a:schemeClr val="dk1"/>
                </a:solidFill>
                <a:latin typeface="Arial"/>
                <a:ea typeface="Arial"/>
                <a:cs typeface="Arial"/>
                <a:sym typeface="Arial"/>
              </a:rPr>
              <a:t>Extraído de Dra. Begoña de la Cruz (</a:t>
            </a:r>
            <a:r>
              <a:rPr lang="es-ES" sz="1100" i="1" u="sng">
                <a:solidFill>
                  <a:srgbClr val="0000FF"/>
                </a:solidFill>
                <a:latin typeface="Arial"/>
                <a:ea typeface="Arial"/>
                <a:cs typeface="Arial"/>
                <a:sym typeface="Arial"/>
                <a:hlinkClick r:id="rId5">
                  <a:extLst>
                    <a:ext uri="{A12FA001-AC4F-418D-AE19-62706E023703}">
                      <ahyp:hlinkClr xmlns:ahyp="http://schemas.microsoft.com/office/drawing/2018/hyperlinkcolor" val="tx"/>
                    </a:ext>
                  </a:extLst>
                </a:hlinkClick>
              </a:rPr>
              <a:t>CIEMAT</a:t>
            </a:r>
            <a:r>
              <a:rPr lang="es-ES" sz="1100" i="1" u="sng">
                <a:solidFill>
                  <a:srgbClr val="0000FF"/>
                </a:solidFill>
                <a:latin typeface="Arial"/>
                <a:ea typeface="Arial"/>
                <a:cs typeface="Arial"/>
                <a:sym typeface="Arial"/>
              </a:rPr>
              <a:t>) </a:t>
            </a:r>
            <a:endParaRPr sz="1100" i="1">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6" name="Google Shape;956;p62"/>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957" name="Google Shape;957;p62"/>
          <p:cNvSpPr/>
          <p:nvPr/>
        </p:nvSpPr>
        <p:spPr>
          <a:xfrm>
            <a:off x="1795026" y="842368"/>
            <a:ext cx="5165070" cy="714424"/>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Aceleradores</a:t>
            </a:r>
            <a:endParaRPr/>
          </a:p>
        </p:txBody>
      </p:sp>
      <p:sp>
        <p:nvSpPr>
          <p:cNvPr id="958" name="Google Shape;958;p62"/>
          <p:cNvSpPr/>
          <p:nvPr/>
        </p:nvSpPr>
        <p:spPr>
          <a:xfrm>
            <a:off x="1795027" y="1670447"/>
            <a:ext cx="4038355" cy="420763"/>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¿Y cómo se aceleran? </a:t>
            </a:r>
            <a:endParaRPr/>
          </a:p>
        </p:txBody>
      </p:sp>
      <p:sp>
        <p:nvSpPr>
          <p:cNvPr id="959" name="Google Shape;959;p62"/>
          <p:cNvSpPr/>
          <p:nvPr/>
        </p:nvSpPr>
        <p:spPr>
          <a:xfrm>
            <a:off x="8256240" y="1263014"/>
            <a:ext cx="209857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a:solidFill>
                  <a:srgbClr val="222222"/>
                </a:solidFill>
                <a:latin typeface="Arial"/>
                <a:ea typeface="Arial"/>
                <a:cs typeface="Arial"/>
                <a:sym typeface="Arial"/>
              </a:rPr>
              <a:t>Esto entra en 2º de bachillerato…</a:t>
            </a:r>
            <a:endParaRPr sz="1800">
              <a:solidFill>
                <a:schemeClr val="dk1"/>
              </a:solidFill>
              <a:latin typeface="Calibri"/>
              <a:ea typeface="Calibri"/>
              <a:cs typeface="Calibri"/>
              <a:sym typeface="Calibri"/>
            </a:endParaRPr>
          </a:p>
        </p:txBody>
      </p:sp>
      <p:pic>
        <p:nvPicPr>
          <p:cNvPr id="960" name="Google Shape;960;p62"/>
          <p:cNvPicPr preferRelativeResize="0"/>
          <p:nvPr/>
        </p:nvPicPr>
        <p:blipFill rotWithShape="1">
          <a:blip r:embed="rId3">
            <a:alphaModFix/>
          </a:blip>
          <a:srcRect/>
          <a:stretch/>
        </p:blipFill>
        <p:spPr>
          <a:xfrm>
            <a:off x="3719737" y="3013295"/>
            <a:ext cx="6349137" cy="3456384"/>
          </a:xfrm>
          <a:prstGeom prst="rect">
            <a:avLst/>
          </a:prstGeom>
          <a:noFill/>
          <a:ln>
            <a:noFill/>
          </a:ln>
        </p:spPr>
      </p:pic>
      <p:pic>
        <p:nvPicPr>
          <p:cNvPr id="961" name="Google Shape;961;p62"/>
          <p:cNvPicPr preferRelativeResize="0"/>
          <p:nvPr/>
        </p:nvPicPr>
        <p:blipFill rotWithShape="1">
          <a:blip r:embed="rId4">
            <a:alphaModFix/>
          </a:blip>
          <a:srcRect/>
          <a:stretch/>
        </p:blipFill>
        <p:spPr>
          <a:xfrm>
            <a:off x="1714050" y="2127709"/>
            <a:ext cx="5246047" cy="885586"/>
          </a:xfrm>
          <a:prstGeom prst="rect">
            <a:avLst/>
          </a:prstGeom>
          <a:noFill/>
          <a:ln>
            <a:noFill/>
          </a:ln>
        </p:spPr>
      </p:pic>
      <p:sp>
        <p:nvSpPr>
          <p:cNvPr id="962" name="Google Shape;962;p62"/>
          <p:cNvSpPr txBox="1"/>
          <p:nvPr/>
        </p:nvSpPr>
        <p:spPr>
          <a:xfrm>
            <a:off x="6960096" y="6642557"/>
            <a:ext cx="3744416" cy="169277"/>
          </a:xfrm>
          <a:prstGeom prst="rect">
            <a:avLst/>
          </a:prstGeom>
          <a:solidFill>
            <a:srgbClr val="FFFFFF"/>
          </a:solidFill>
          <a:ln>
            <a:noFill/>
          </a:ln>
        </p:spPr>
        <p:txBody>
          <a:bodyPr spcFirstLastPara="1" wrap="square" lIns="0" tIns="0" rIns="0" bIns="0" anchor="t" anchorCtr="0">
            <a:spAutoFit/>
          </a:bodyPr>
          <a:lstStyle/>
          <a:p>
            <a:pPr marL="0" marR="0" lvl="0" indent="0" algn="l" rtl="0">
              <a:spcBef>
                <a:spcPts val="0"/>
              </a:spcBef>
              <a:spcAft>
                <a:spcPts val="0"/>
              </a:spcAft>
              <a:buNone/>
            </a:pPr>
            <a:r>
              <a:rPr lang="es-ES" sz="1100" i="1">
                <a:solidFill>
                  <a:schemeClr val="dk1"/>
                </a:solidFill>
                <a:latin typeface="Arial"/>
                <a:ea typeface="Arial"/>
                <a:cs typeface="Arial"/>
                <a:sym typeface="Arial"/>
              </a:rPr>
              <a:t>Extraído de Dra. Begoña de la Cruz (</a:t>
            </a:r>
            <a:r>
              <a:rPr lang="es-ES" sz="1100" i="1" u="sng">
                <a:solidFill>
                  <a:srgbClr val="0000FF"/>
                </a:solidFill>
                <a:latin typeface="Arial"/>
                <a:ea typeface="Arial"/>
                <a:cs typeface="Arial"/>
                <a:sym typeface="Arial"/>
                <a:hlinkClick r:id="rId5">
                  <a:extLst>
                    <a:ext uri="{A12FA001-AC4F-418D-AE19-62706E023703}">
                      <ahyp:hlinkClr xmlns:ahyp="http://schemas.microsoft.com/office/drawing/2018/hyperlinkcolor" val="tx"/>
                    </a:ext>
                  </a:extLst>
                </a:hlinkClick>
              </a:rPr>
              <a:t>CIEMAT</a:t>
            </a:r>
            <a:r>
              <a:rPr lang="es-ES" sz="1100" i="1" u="sng">
                <a:solidFill>
                  <a:srgbClr val="0000FF"/>
                </a:solidFill>
                <a:latin typeface="Arial"/>
                <a:ea typeface="Arial"/>
                <a:cs typeface="Arial"/>
                <a:sym typeface="Arial"/>
              </a:rPr>
              <a:t>) </a:t>
            </a:r>
            <a:endParaRPr sz="1100" i="1">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6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sp>
        <p:nvSpPr>
          <p:cNvPr id="968" name="Google Shape;968;p63"/>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969" name="Google Shape;969;p63"/>
          <p:cNvSpPr/>
          <p:nvPr/>
        </p:nvSpPr>
        <p:spPr>
          <a:xfrm>
            <a:off x="1795026" y="842368"/>
            <a:ext cx="5165070" cy="714424"/>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Aceleradores</a:t>
            </a:r>
            <a:endParaRPr/>
          </a:p>
        </p:txBody>
      </p:sp>
      <p:sp>
        <p:nvSpPr>
          <p:cNvPr id="970" name="Google Shape;970;p63"/>
          <p:cNvSpPr/>
          <p:nvPr/>
        </p:nvSpPr>
        <p:spPr>
          <a:xfrm>
            <a:off x="1795027" y="1670447"/>
            <a:ext cx="4038355" cy="420763"/>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¿Y cómo se curvan las partículas?</a:t>
            </a:r>
            <a:endParaRPr/>
          </a:p>
        </p:txBody>
      </p:sp>
      <p:sp>
        <p:nvSpPr>
          <p:cNvPr id="971" name="Google Shape;971;p63"/>
          <p:cNvSpPr/>
          <p:nvPr/>
        </p:nvSpPr>
        <p:spPr>
          <a:xfrm>
            <a:off x="8256240" y="1263013"/>
            <a:ext cx="2098576"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a:solidFill>
                  <a:srgbClr val="222222"/>
                </a:solidFill>
                <a:latin typeface="Arial"/>
                <a:ea typeface="Arial"/>
                <a:cs typeface="Arial"/>
                <a:sym typeface="Arial"/>
              </a:rPr>
              <a:t>Esto también entra en 2º de bachillerato…</a:t>
            </a:r>
            <a:endParaRPr sz="1800">
              <a:solidFill>
                <a:schemeClr val="dk1"/>
              </a:solidFill>
              <a:latin typeface="Calibri"/>
              <a:ea typeface="Calibri"/>
              <a:cs typeface="Calibri"/>
              <a:sym typeface="Calibri"/>
            </a:endParaRPr>
          </a:p>
        </p:txBody>
      </p:sp>
      <p:sp>
        <p:nvSpPr>
          <p:cNvPr id="972" name="Google Shape;972;p63"/>
          <p:cNvSpPr txBox="1"/>
          <p:nvPr/>
        </p:nvSpPr>
        <p:spPr>
          <a:xfrm>
            <a:off x="6960096" y="6642557"/>
            <a:ext cx="3744416" cy="169277"/>
          </a:xfrm>
          <a:prstGeom prst="rect">
            <a:avLst/>
          </a:prstGeom>
          <a:solidFill>
            <a:srgbClr val="FFFFFF"/>
          </a:solidFill>
          <a:ln>
            <a:noFill/>
          </a:ln>
        </p:spPr>
        <p:txBody>
          <a:bodyPr spcFirstLastPara="1" wrap="square" lIns="0" tIns="0" rIns="0" bIns="0" anchor="t" anchorCtr="0">
            <a:spAutoFit/>
          </a:bodyPr>
          <a:lstStyle/>
          <a:p>
            <a:pPr marL="0" marR="0" lvl="0" indent="0" algn="l" rtl="0">
              <a:spcBef>
                <a:spcPts val="0"/>
              </a:spcBef>
              <a:spcAft>
                <a:spcPts val="0"/>
              </a:spcAft>
              <a:buNone/>
            </a:pPr>
            <a:r>
              <a:rPr lang="es-ES" sz="1100" i="1">
                <a:solidFill>
                  <a:schemeClr val="dk1"/>
                </a:solidFill>
                <a:latin typeface="Arial"/>
                <a:ea typeface="Arial"/>
                <a:cs typeface="Arial"/>
                <a:sym typeface="Arial"/>
              </a:rPr>
              <a:t>Extraído de Dra. Begoña de la Cruz (</a:t>
            </a:r>
            <a:r>
              <a:rPr lang="es-ES" sz="1100" i="1" u="sng">
                <a:solidFill>
                  <a:srgbClr val="0000FF"/>
                </a:solidFill>
                <a:latin typeface="Arial"/>
                <a:ea typeface="Arial"/>
                <a:cs typeface="Arial"/>
                <a:sym typeface="Arial"/>
                <a:hlinkClick r:id="rId3">
                  <a:extLst>
                    <a:ext uri="{A12FA001-AC4F-418D-AE19-62706E023703}">
                      <ahyp:hlinkClr xmlns:ahyp="http://schemas.microsoft.com/office/drawing/2018/hyperlinkcolor" val="tx"/>
                    </a:ext>
                  </a:extLst>
                </a:hlinkClick>
              </a:rPr>
              <a:t>CIEMAT</a:t>
            </a:r>
            <a:r>
              <a:rPr lang="es-ES" sz="1100" i="1" u="sng">
                <a:solidFill>
                  <a:srgbClr val="0000FF"/>
                </a:solidFill>
                <a:latin typeface="Arial"/>
                <a:ea typeface="Arial"/>
                <a:cs typeface="Arial"/>
                <a:sym typeface="Arial"/>
              </a:rPr>
              <a:t>) </a:t>
            </a:r>
            <a:endParaRPr sz="1100" i="1">
              <a:solidFill>
                <a:schemeClr val="dk1"/>
              </a:solidFill>
              <a:latin typeface="Times New Roman"/>
              <a:ea typeface="Times New Roman"/>
              <a:cs typeface="Times New Roman"/>
              <a:sym typeface="Times New Roman"/>
            </a:endParaRPr>
          </a:p>
        </p:txBody>
      </p:sp>
      <p:pic>
        <p:nvPicPr>
          <p:cNvPr id="973" name="Google Shape;973;p63"/>
          <p:cNvPicPr preferRelativeResize="0"/>
          <p:nvPr/>
        </p:nvPicPr>
        <p:blipFill rotWithShape="1">
          <a:blip r:embed="rId4">
            <a:alphaModFix/>
          </a:blip>
          <a:srcRect l="55137"/>
          <a:stretch/>
        </p:blipFill>
        <p:spPr>
          <a:xfrm>
            <a:off x="7752185" y="3356993"/>
            <a:ext cx="2763557" cy="3199571"/>
          </a:xfrm>
          <a:prstGeom prst="rect">
            <a:avLst/>
          </a:prstGeom>
          <a:noFill/>
          <a:ln>
            <a:noFill/>
          </a:ln>
        </p:spPr>
      </p:pic>
      <p:pic>
        <p:nvPicPr>
          <p:cNvPr id="974" name="Google Shape;974;p63"/>
          <p:cNvPicPr preferRelativeResize="0"/>
          <p:nvPr/>
        </p:nvPicPr>
        <p:blipFill rotWithShape="1">
          <a:blip r:embed="rId5">
            <a:alphaModFix/>
          </a:blip>
          <a:srcRect/>
          <a:stretch/>
        </p:blipFill>
        <p:spPr>
          <a:xfrm>
            <a:off x="1752903" y="2857740"/>
            <a:ext cx="5769307" cy="2788834"/>
          </a:xfrm>
          <a:prstGeom prst="rect">
            <a:avLst/>
          </a:prstGeom>
          <a:noFill/>
          <a:ln>
            <a:noFill/>
          </a:ln>
        </p:spPr>
      </p:pic>
      <p:sp>
        <p:nvSpPr>
          <p:cNvPr id="975" name="Google Shape;975;p63"/>
          <p:cNvSpPr txBox="1"/>
          <p:nvPr/>
        </p:nvSpPr>
        <p:spPr>
          <a:xfrm>
            <a:off x="1717943" y="5733256"/>
            <a:ext cx="4784494" cy="153888"/>
          </a:xfrm>
          <a:prstGeom prst="rect">
            <a:avLst/>
          </a:prstGeom>
          <a:solidFill>
            <a:srgbClr val="FFFFFF"/>
          </a:solidFill>
          <a:ln>
            <a:noFill/>
          </a:ln>
        </p:spPr>
        <p:txBody>
          <a:bodyPr spcFirstLastPara="1" wrap="square" lIns="0" tIns="0" rIns="0" bIns="0" anchor="t" anchorCtr="0">
            <a:spAutoFit/>
          </a:bodyPr>
          <a:lstStyle/>
          <a:p>
            <a:pPr marL="0" marR="0" lvl="0" indent="0" algn="l" rtl="0">
              <a:spcBef>
                <a:spcPts val="0"/>
              </a:spcBef>
              <a:spcAft>
                <a:spcPts val="0"/>
              </a:spcAft>
              <a:buNone/>
            </a:pPr>
            <a:r>
              <a:rPr lang="es-ES" sz="1000">
                <a:solidFill>
                  <a:schemeClr val="dk1"/>
                </a:solidFill>
                <a:latin typeface="Arial"/>
                <a:ea typeface="Arial"/>
                <a:cs typeface="Arial"/>
                <a:sym typeface="Arial"/>
              </a:rPr>
              <a:t>Extraído de </a:t>
            </a:r>
            <a:r>
              <a:rPr lang="es-ES" sz="1000" u="sng">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Pozuelo-Muñoz y Rodríguez-Casals (2024)</a:t>
            </a:r>
            <a:endParaRPr sz="1000">
              <a:solidFill>
                <a:schemeClr val="dk1"/>
              </a:solidFill>
              <a:latin typeface="Times New Roman"/>
              <a:ea typeface="Times New Roman"/>
              <a:cs typeface="Times New Roman"/>
              <a:sym typeface="Times New Roman"/>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Google Shape;981;p64"/>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982" name="Google Shape;982;p64"/>
          <p:cNvSpPr/>
          <p:nvPr/>
        </p:nvSpPr>
        <p:spPr>
          <a:xfrm>
            <a:off x="1795026" y="842368"/>
            <a:ext cx="5165070" cy="714424"/>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Aceleradores</a:t>
            </a:r>
            <a:endParaRPr/>
          </a:p>
        </p:txBody>
      </p:sp>
      <p:sp>
        <p:nvSpPr>
          <p:cNvPr id="983" name="Google Shape;983;p64"/>
          <p:cNvSpPr txBox="1"/>
          <p:nvPr/>
        </p:nvSpPr>
        <p:spPr>
          <a:xfrm>
            <a:off x="1760430" y="6453337"/>
            <a:ext cx="3744416" cy="169277"/>
          </a:xfrm>
          <a:prstGeom prst="rect">
            <a:avLst/>
          </a:prstGeom>
          <a:solidFill>
            <a:srgbClr val="FFFFFF"/>
          </a:solidFill>
          <a:ln>
            <a:noFill/>
          </a:ln>
        </p:spPr>
        <p:txBody>
          <a:bodyPr spcFirstLastPara="1" wrap="square" lIns="0" tIns="0" rIns="0" bIns="0" anchor="t" anchorCtr="0">
            <a:spAutoFit/>
          </a:bodyPr>
          <a:lstStyle/>
          <a:p>
            <a:pPr marL="0" marR="0" lvl="0" indent="0" algn="l" rtl="0">
              <a:spcBef>
                <a:spcPts val="0"/>
              </a:spcBef>
              <a:spcAft>
                <a:spcPts val="0"/>
              </a:spcAft>
              <a:buNone/>
            </a:pPr>
            <a:r>
              <a:rPr lang="es-ES" sz="1100" i="1">
                <a:solidFill>
                  <a:schemeClr val="dk1"/>
                </a:solidFill>
                <a:latin typeface="Arial"/>
                <a:ea typeface="Arial"/>
                <a:cs typeface="Arial"/>
                <a:sym typeface="Arial"/>
              </a:rPr>
              <a:t>Extraído de Dra. Begoña de la Cruz (</a:t>
            </a:r>
            <a:r>
              <a:rPr lang="es-ES" sz="1100" i="1" u="sng">
                <a:solidFill>
                  <a:srgbClr val="0000FF"/>
                </a:solidFill>
                <a:latin typeface="Arial"/>
                <a:ea typeface="Arial"/>
                <a:cs typeface="Arial"/>
                <a:sym typeface="Arial"/>
                <a:hlinkClick r:id="rId3">
                  <a:extLst>
                    <a:ext uri="{A12FA001-AC4F-418D-AE19-62706E023703}">
                      <ahyp:hlinkClr xmlns:ahyp="http://schemas.microsoft.com/office/drawing/2018/hyperlinkcolor" val="tx"/>
                    </a:ext>
                  </a:extLst>
                </a:hlinkClick>
              </a:rPr>
              <a:t>CIEMAT</a:t>
            </a:r>
            <a:r>
              <a:rPr lang="es-ES" sz="1100" i="1" u="sng">
                <a:solidFill>
                  <a:srgbClr val="0000FF"/>
                </a:solidFill>
                <a:latin typeface="Arial"/>
                <a:ea typeface="Arial"/>
                <a:cs typeface="Arial"/>
                <a:sym typeface="Arial"/>
              </a:rPr>
              <a:t>) </a:t>
            </a:r>
            <a:endParaRPr sz="1100" i="1">
              <a:solidFill>
                <a:schemeClr val="dk1"/>
              </a:solidFill>
              <a:latin typeface="Times New Roman"/>
              <a:ea typeface="Times New Roman"/>
              <a:cs typeface="Times New Roman"/>
              <a:sym typeface="Times New Roman"/>
            </a:endParaRPr>
          </a:p>
        </p:txBody>
      </p:sp>
      <p:pic>
        <p:nvPicPr>
          <p:cNvPr id="984" name="Google Shape;984;p64"/>
          <p:cNvPicPr preferRelativeResize="0"/>
          <p:nvPr/>
        </p:nvPicPr>
        <p:blipFill rotWithShape="1">
          <a:blip r:embed="rId4">
            <a:alphaModFix/>
          </a:blip>
          <a:srcRect t="15005"/>
          <a:stretch/>
        </p:blipFill>
        <p:spPr>
          <a:xfrm>
            <a:off x="1981200" y="1696823"/>
            <a:ext cx="7791954" cy="4519377"/>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p65"/>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991" name="Google Shape;991;p65"/>
          <p:cNvSpPr/>
          <p:nvPr/>
        </p:nvSpPr>
        <p:spPr>
          <a:xfrm>
            <a:off x="1795026" y="842368"/>
            <a:ext cx="5165070" cy="714424"/>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Aceleradores</a:t>
            </a:r>
            <a:endParaRPr/>
          </a:p>
        </p:txBody>
      </p:sp>
      <p:sp>
        <p:nvSpPr>
          <p:cNvPr id="992" name="Google Shape;992;p65"/>
          <p:cNvSpPr txBox="1"/>
          <p:nvPr/>
        </p:nvSpPr>
        <p:spPr>
          <a:xfrm>
            <a:off x="1815489" y="5445225"/>
            <a:ext cx="3744416" cy="169277"/>
          </a:xfrm>
          <a:prstGeom prst="rect">
            <a:avLst/>
          </a:prstGeom>
          <a:solidFill>
            <a:srgbClr val="FFFFFF"/>
          </a:solidFill>
          <a:ln>
            <a:noFill/>
          </a:ln>
        </p:spPr>
        <p:txBody>
          <a:bodyPr spcFirstLastPara="1" wrap="square" lIns="0" tIns="0" rIns="0" bIns="0" anchor="t" anchorCtr="0">
            <a:spAutoFit/>
          </a:bodyPr>
          <a:lstStyle/>
          <a:p>
            <a:pPr marL="0" marR="0" lvl="0" indent="0" algn="l" rtl="0">
              <a:spcBef>
                <a:spcPts val="0"/>
              </a:spcBef>
              <a:spcAft>
                <a:spcPts val="0"/>
              </a:spcAft>
              <a:buNone/>
            </a:pPr>
            <a:r>
              <a:rPr lang="es-ES" sz="1100" i="1">
                <a:solidFill>
                  <a:schemeClr val="dk1"/>
                </a:solidFill>
                <a:latin typeface="Arial"/>
                <a:ea typeface="Arial"/>
                <a:cs typeface="Arial"/>
                <a:sym typeface="Arial"/>
              </a:rPr>
              <a:t>a) Extraído del CERN; b) c) d) Elaboración propia</a:t>
            </a:r>
            <a:endParaRPr sz="1100" i="1">
              <a:solidFill>
                <a:schemeClr val="dk1"/>
              </a:solidFill>
              <a:latin typeface="Times New Roman"/>
              <a:ea typeface="Times New Roman"/>
              <a:cs typeface="Times New Roman"/>
              <a:sym typeface="Times New Roman"/>
            </a:endParaRPr>
          </a:p>
        </p:txBody>
      </p:sp>
      <p:pic>
        <p:nvPicPr>
          <p:cNvPr id="993" name="Google Shape;993;p65"/>
          <p:cNvPicPr preferRelativeResize="0"/>
          <p:nvPr/>
        </p:nvPicPr>
        <p:blipFill rotWithShape="1">
          <a:blip r:embed="rId3">
            <a:alphaModFix/>
          </a:blip>
          <a:srcRect/>
          <a:stretch/>
        </p:blipFill>
        <p:spPr>
          <a:xfrm>
            <a:off x="1554604" y="2060848"/>
            <a:ext cx="8656197" cy="288032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Google Shape;999;p66"/>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1000" name="Google Shape;1000;p66"/>
          <p:cNvSpPr/>
          <p:nvPr/>
        </p:nvSpPr>
        <p:spPr>
          <a:xfrm>
            <a:off x="1795026" y="842368"/>
            <a:ext cx="5165070" cy="714424"/>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Aceleradores</a:t>
            </a:r>
            <a:endParaRPr/>
          </a:p>
        </p:txBody>
      </p:sp>
      <p:pic>
        <p:nvPicPr>
          <p:cNvPr id="1001" name="Google Shape;1001;p66"/>
          <p:cNvPicPr preferRelativeResize="0"/>
          <p:nvPr/>
        </p:nvPicPr>
        <p:blipFill rotWithShape="1">
          <a:blip r:embed="rId3">
            <a:alphaModFix/>
          </a:blip>
          <a:srcRect t="23512"/>
          <a:stretch/>
        </p:blipFill>
        <p:spPr>
          <a:xfrm>
            <a:off x="1795026" y="1706465"/>
            <a:ext cx="8621454" cy="4783003"/>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p67"/>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1008" name="Google Shape;1008;p67"/>
          <p:cNvSpPr/>
          <p:nvPr/>
        </p:nvSpPr>
        <p:spPr>
          <a:xfrm>
            <a:off x="1795026" y="842368"/>
            <a:ext cx="5165070" cy="714424"/>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Detectores</a:t>
            </a:r>
            <a:endParaRPr/>
          </a:p>
        </p:txBody>
      </p:sp>
      <p:pic>
        <p:nvPicPr>
          <p:cNvPr id="1009" name="Google Shape;1009;p67"/>
          <p:cNvPicPr preferRelativeResize="0"/>
          <p:nvPr/>
        </p:nvPicPr>
        <p:blipFill rotWithShape="1">
          <a:blip r:embed="rId3">
            <a:alphaModFix/>
          </a:blip>
          <a:srcRect/>
          <a:stretch/>
        </p:blipFill>
        <p:spPr>
          <a:xfrm>
            <a:off x="1795026" y="1706464"/>
            <a:ext cx="6821254" cy="5001097"/>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p68"/>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1016" name="Google Shape;1016;p68"/>
          <p:cNvSpPr/>
          <p:nvPr/>
        </p:nvSpPr>
        <p:spPr>
          <a:xfrm>
            <a:off x="1795026" y="842368"/>
            <a:ext cx="5165070" cy="714424"/>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Detectores</a:t>
            </a:r>
            <a:endParaRPr/>
          </a:p>
        </p:txBody>
      </p:sp>
      <p:pic>
        <p:nvPicPr>
          <p:cNvPr id="1017" name="Google Shape;1017;p68"/>
          <p:cNvPicPr preferRelativeResize="0"/>
          <p:nvPr/>
        </p:nvPicPr>
        <p:blipFill rotWithShape="1">
          <a:blip r:embed="rId3">
            <a:alphaModFix/>
          </a:blip>
          <a:srcRect/>
          <a:stretch/>
        </p:blipFill>
        <p:spPr>
          <a:xfrm>
            <a:off x="1703513" y="1560052"/>
            <a:ext cx="7862145" cy="5192354"/>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3" name="Google Shape;1023;p69"/>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1024" name="Google Shape;1024;p69"/>
          <p:cNvSpPr/>
          <p:nvPr/>
        </p:nvSpPr>
        <p:spPr>
          <a:xfrm>
            <a:off x="1795026" y="842368"/>
            <a:ext cx="5165070" cy="714424"/>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Detectores</a:t>
            </a:r>
            <a:endParaRPr/>
          </a:p>
        </p:txBody>
      </p:sp>
      <p:pic>
        <p:nvPicPr>
          <p:cNvPr id="1025" name="Google Shape;1025;p69"/>
          <p:cNvPicPr preferRelativeResize="0"/>
          <p:nvPr/>
        </p:nvPicPr>
        <p:blipFill rotWithShape="1">
          <a:blip r:embed="rId3">
            <a:alphaModFix/>
          </a:blip>
          <a:srcRect/>
          <a:stretch/>
        </p:blipFill>
        <p:spPr>
          <a:xfrm>
            <a:off x="1795026" y="1772816"/>
            <a:ext cx="7469326" cy="49795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7"/>
          <p:cNvSpPr/>
          <p:nvPr/>
        </p:nvSpPr>
        <p:spPr>
          <a:xfrm>
            <a:off x="2423592" y="1124744"/>
            <a:ext cx="2273424" cy="1152128"/>
          </a:xfrm>
          <a:prstGeom prst="ellipse">
            <a:avLst/>
          </a:prstGeom>
          <a:solidFill>
            <a:srgbClr val="FFFF00"/>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800" b="1">
                <a:solidFill>
                  <a:srgbClr val="FF0000"/>
                </a:solidFill>
                <a:latin typeface="Arial"/>
                <a:ea typeface="Arial"/>
                <a:cs typeface="Arial"/>
                <a:sym typeface="Arial"/>
              </a:rPr>
              <a:t>Cuestionario Inicial</a:t>
            </a:r>
            <a:endParaRPr/>
          </a:p>
        </p:txBody>
      </p:sp>
      <p:sp>
        <p:nvSpPr>
          <p:cNvPr id="157" name="Google Shape;157;p7"/>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fontScale="90000"/>
          </a:bodyPr>
          <a:lstStyle/>
          <a:p>
            <a:pPr marL="0" lvl="0" indent="0" algn="l" rtl="0">
              <a:spcBef>
                <a:spcPts val="0"/>
              </a:spcBef>
              <a:spcAft>
                <a:spcPts val="0"/>
              </a:spcAft>
              <a:buClr>
                <a:schemeClr val="lt1"/>
              </a:buClr>
              <a:buSzPct val="100000"/>
              <a:buFont typeface="Arial"/>
              <a:buNone/>
            </a:pPr>
            <a:r>
              <a:rPr lang="es-ES" b="1">
                <a:solidFill>
                  <a:schemeClr val="lt1"/>
                </a:solidFill>
                <a:latin typeface="Arial"/>
                <a:ea typeface="Arial"/>
                <a:cs typeface="Arial"/>
                <a:sym typeface="Arial"/>
              </a:rPr>
              <a:t>1. Introducción</a:t>
            </a:r>
            <a:endParaRPr/>
          </a:p>
        </p:txBody>
      </p:sp>
      <p:sp>
        <p:nvSpPr>
          <p:cNvPr id="158" name="Google Shape;158;p7"/>
          <p:cNvSpPr/>
          <p:nvPr/>
        </p:nvSpPr>
        <p:spPr>
          <a:xfrm>
            <a:off x="2063552" y="2416533"/>
            <a:ext cx="723967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3200" b="1">
                <a:solidFill>
                  <a:schemeClr val="dk1"/>
                </a:solidFill>
                <a:latin typeface="Calibri"/>
                <a:ea typeface="Calibri"/>
                <a:cs typeface="Calibri"/>
                <a:sym typeface="Calibri"/>
              </a:rPr>
              <a:t>https://forms.gle/Y9CFVMFVqeAbUVtm7</a:t>
            </a:r>
            <a:endParaRPr/>
          </a:p>
        </p:txBody>
      </p:sp>
      <p:pic>
        <p:nvPicPr>
          <p:cNvPr id="159" name="Google Shape;159;p7"/>
          <p:cNvPicPr preferRelativeResize="0"/>
          <p:nvPr/>
        </p:nvPicPr>
        <p:blipFill rotWithShape="1">
          <a:blip r:embed="rId3">
            <a:alphaModFix/>
          </a:blip>
          <a:srcRect/>
          <a:stretch/>
        </p:blipFill>
        <p:spPr>
          <a:xfrm>
            <a:off x="1798400" y="3238947"/>
            <a:ext cx="3523809" cy="3523809"/>
          </a:xfrm>
          <a:prstGeom prst="rect">
            <a:avLst/>
          </a:prstGeom>
          <a:noFill/>
          <a:ln>
            <a:noFill/>
          </a:ln>
        </p:spPr>
      </p:pic>
      <p:sp>
        <p:nvSpPr>
          <p:cNvPr id="160" name="Google Shape;160;p7"/>
          <p:cNvSpPr/>
          <p:nvPr/>
        </p:nvSpPr>
        <p:spPr>
          <a:xfrm>
            <a:off x="5168698" y="930335"/>
            <a:ext cx="5040560" cy="1248558"/>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2800" b="1" i="0" u="none" strike="noStrike" cap="none">
                <a:solidFill>
                  <a:schemeClr val="dk1"/>
                </a:solidFill>
                <a:latin typeface="Calibri"/>
                <a:ea typeface="Calibri"/>
                <a:cs typeface="Calibri"/>
                <a:sym typeface="Calibri"/>
              </a:rPr>
              <a:t>¿Qué sabemos sobre física de partículas? </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Google Shape;1031;p70"/>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1032" name="Google Shape;1032;p70"/>
          <p:cNvSpPr/>
          <p:nvPr/>
        </p:nvSpPr>
        <p:spPr>
          <a:xfrm>
            <a:off x="1769614" y="828935"/>
            <a:ext cx="4326387" cy="504056"/>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Y todo eso, para darnos cuenta de que….</a:t>
            </a:r>
            <a:endParaRPr/>
          </a:p>
        </p:txBody>
      </p:sp>
      <p:pic>
        <p:nvPicPr>
          <p:cNvPr id="1033" name="Google Shape;1033;p70"/>
          <p:cNvPicPr preferRelativeResize="0"/>
          <p:nvPr/>
        </p:nvPicPr>
        <p:blipFill rotWithShape="1">
          <a:blip r:embed="rId3">
            <a:alphaModFix/>
          </a:blip>
          <a:srcRect/>
          <a:stretch/>
        </p:blipFill>
        <p:spPr>
          <a:xfrm>
            <a:off x="1524000" y="1488519"/>
            <a:ext cx="4752528" cy="3392813"/>
          </a:xfrm>
          <a:prstGeom prst="rect">
            <a:avLst/>
          </a:prstGeom>
          <a:noFill/>
          <a:ln>
            <a:noFill/>
          </a:ln>
        </p:spPr>
      </p:pic>
      <p:pic>
        <p:nvPicPr>
          <p:cNvPr id="1034" name="Google Shape;1034;p70"/>
          <p:cNvPicPr preferRelativeResize="0"/>
          <p:nvPr/>
        </p:nvPicPr>
        <p:blipFill rotWithShape="1">
          <a:blip r:embed="rId4">
            <a:alphaModFix/>
          </a:blip>
          <a:srcRect/>
          <a:stretch/>
        </p:blipFill>
        <p:spPr>
          <a:xfrm>
            <a:off x="6168008" y="4437113"/>
            <a:ext cx="4358062" cy="2284693"/>
          </a:xfrm>
          <a:prstGeom prst="rect">
            <a:avLst/>
          </a:prstGeom>
          <a:noFill/>
          <a:ln>
            <a:noFill/>
          </a:ln>
        </p:spPr>
      </p:pic>
      <p:sp>
        <p:nvSpPr>
          <p:cNvPr id="1035" name="Google Shape;1035;p70"/>
          <p:cNvSpPr/>
          <p:nvPr/>
        </p:nvSpPr>
        <p:spPr>
          <a:xfrm>
            <a:off x="7104113" y="3933057"/>
            <a:ext cx="2706715" cy="365877"/>
          </a:xfrm>
          <a:prstGeom prst="roundRect">
            <a:avLst>
              <a:gd name="adj" fmla="val 5925"/>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Y que…</a:t>
            </a:r>
            <a:endParaRPr/>
          </a:p>
        </p:txBody>
      </p:sp>
      <p:sp>
        <p:nvSpPr>
          <p:cNvPr id="1036" name="Google Shape;1036;p70"/>
          <p:cNvSpPr/>
          <p:nvPr/>
        </p:nvSpPr>
        <p:spPr>
          <a:xfrm>
            <a:off x="2927648" y="5496853"/>
            <a:ext cx="2664296" cy="812467"/>
          </a:xfrm>
          <a:prstGeom prst="roundRect">
            <a:avLst>
              <a:gd name="adj" fmla="val 5925"/>
            </a:avLst>
          </a:prstGeom>
          <a:solidFill>
            <a:srgbClr val="E5DFEC"/>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200" b="1" i="0" u="none" strike="noStrike" cap="none">
                <a:solidFill>
                  <a:schemeClr val="dk1"/>
                </a:solidFill>
                <a:latin typeface="Calibri"/>
                <a:ea typeface="Calibri"/>
                <a:cs typeface="Calibri"/>
                <a:sym typeface="Calibri"/>
              </a:rPr>
              <a:t>¿Y nuestros alumnos y alumnas no deben ser conscientes de lo poco que conocemos?</a:t>
            </a:r>
            <a:endParaRPr sz="1200" b="0" i="0" u="none" strike="noStrike" cap="none">
              <a:solidFill>
                <a:schemeClr val="dk1"/>
              </a:solidFill>
              <a:latin typeface="Calibri"/>
              <a:ea typeface="Calibri"/>
              <a:cs typeface="Calibri"/>
              <a:sym typeface="Calibri"/>
            </a:endParaRPr>
          </a:p>
        </p:txBody>
      </p:sp>
      <p:sp>
        <p:nvSpPr>
          <p:cNvPr id="1037" name="Google Shape;1037;p70"/>
          <p:cNvSpPr/>
          <p:nvPr/>
        </p:nvSpPr>
        <p:spPr>
          <a:xfrm>
            <a:off x="3411596" y="5215408"/>
            <a:ext cx="1696400" cy="281444"/>
          </a:xfrm>
          <a:prstGeom prst="roundRect">
            <a:avLst>
              <a:gd name="adj" fmla="val 5925"/>
            </a:avLst>
          </a:prstGeom>
          <a:solidFill>
            <a:srgbClr val="E5DFEC"/>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200" b="1" i="0" u="none" strike="noStrike" cap="none">
                <a:solidFill>
                  <a:schemeClr val="dk1"/>
                </a:solidFill>
                <a:latin typeface="Calibri"/>
                <a:ea typeface="Calibri"/>
                <a:cs typeface="Calibri"/>
                <a:sym typeface="Calibri"/>
              </a:rPr>
              <a:t>Reflexiones didácticas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3"/>
                                        </p:tgtEl>
                                        <p:attrNameLst>
                                          <p:attrName>style.visibility</p:attrName>
                                        </p:attrNameLst>
                                      </p:cBhvr>
                                      <p:to>
                                        <p:strVal val="visible"/>
                                      </p:to>
                                    </p:set>
                                    <p:animEffect transition="in" filter="fade">
                                      <p:cBhvr>
                                        <p:cTn id="7" dur="500"/>
                                        <p:tgtEl>
                                          <p:spTgt spid="10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4"/>
                                        </p:tgtEl>
                                        <p:attrNameLst>
                                          <p:attrName>style.visibility</p:attrName>
                                        </p:attrNameLst>
                                      </p:cBhvr>
                                      <p:to>
                                        <p:strVal val="visible"/>
                                      </p:to>
                                    </p:set>
                                    <p:animEffect transition="in" filter="fade">
                                      <p:cBhvr>
                                        <p:cTn id="12" dur="500"/>
                                        <p:tgtEl>
                                          <p:spTgt spid="1034"/>
                                        </p:tgtEl>
                                      </p:cBhvr>
                                    </p:animEffect>
                                  </p:childTnLst>
                                </p:cTn>
                              </p:par>
                              <p:par>
                                <p:cTn id="13" presetID="10" presetClass="entr" presetSubtype="0" fill="hold" nodeType="withEffect">
                                  <p:stCondLst>
                                    <p:cond delay="0"/>
                                  </p:stCondLst>
                                  <p:childTnLst>
                                    <p:set>
                                      <p:cBhvr>
                                        <p:cTn id="14" dur="1" fill="hold">
                                          <p:stCondLst>
                                            <p:cond delay="0"/>
                                          </p:stCondLst>
                                        </p:cTn>
                                        <p:tgtEl>
                                          <p:spTgt spid="1035"/>
                                        </p:tgtEl>
                                        <p:attrNameLst>
                                          <p:attrName>style.visibility</p:attrName>
                                        </p:attrNameLst>
                                      </p:cBhvr>
                                      <p:to>
                                        <p:strVal val="visible"/>
                                      </p:to>
                                    </p:set>
                                    <p:animEffect transition="in" filter="fade">
                                      <p:cBhvr>
                                        <p:cTn id="15" dur="500"/>
                                        <p:tgtEl>
                                          <p:spTgt spid="103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3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0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Google Shape;1043;p71"/>
          <p:cNvSpPr txBox="1">
            <a:spLocks noGrp="1"/>
          </p:cNvSpPr>
          <p:nvPr>
            <p:ph type="title"/>
          </p:nvPr>
        </p:nvSpPr>
        <p:spPr>
          <a:xfrm>
            <a:off x="1919536" y="188640"/>
            <a:ext cx="8363272" cy="952872"/>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fontScale="90000"/>
          </a:bodyPr>
          <a:lstStyle/>
          <a:p>
            <a:pPr marL="0" lvl="0" indent="0" algn="l" rtl="0">
              <a:spcBef>
                <a:spcPts val="0"/>
              </a:spcBef>
              <a:spcAft>
                <a:spcPts val="0"/>
              </a:spcAft>
              <a:buClr>
                <a:schemeClr val="lt1"/>
              </a:buClr>
              <a:buSzPct val="100000"/>
              <a:buFont typeface="Arial"/>
              <a:buNone/>
            </a:pPr>
            <a:r>
              <a:rPr lang="es-ES" sz="3000" b="1">
                <a:solidFill>
                  <a:schemeClr val="lt1"/>
                </a:solidFill>
                <a:latin typeface="Arial"/>
                <a:ea typeface="Arial"/>
                <a:cs typeface="Arial"/>
                <a:sym typeface="Arial"/>
              </a:rPr>
              <a:t>3. ¿Se trabaja la física de partículas en ESO y Bachillerato?</a:t>
            </a:r>
            <a:endParaRPr/>
          </a:p>
        </p:txBody>
      </p:sp>
      <p:sp>
        <p:nvSpPr>
          <p:cNvPr id="1044" name="Google Shape;1044;p71"/>
          <p:cNvSpPr/>
          <p:nvPr/>
        </p:nvSpPr>
        <p:spPr>
          <a:xfrm>
            <a:off x="2567608" y="1364071"/>
            <a:ext cx="3096344" cy="1941310"/>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3200" b="1">
                <a:solidFill>
                  <a:schemeClr val="dk1"/>
                </a:solidFill>
                <a:latin typeface="Calibri"/>
                <a:ea typeface="Calibri"/>
                <a:cs typeface="Calibri"/>
                <a:sym typeface="Calibri"/>
              </a:rPr>
              <a:t>El caso del currículum</a:t>
            </a:r>
            <a:endParaRPr/>
          </a:p>
        </p:txBody>
      </p:sp>
      <p:sp>
        <p:nvSpPr>
          <p:cNvPr id="1045" name="Google Shape;1045;p71"/>
          <p:cNvSpPr/>
          <p:nvPr/>
        </p:nvSpPr>
        <p:spPr>
          <a:xfrm>
            <a:off x="5964115" y="1364071"/>
            <a:ext cx="3017378" cy="1964256"/>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3200" b="1">
                <a:solidFill>
                  <a:schemeClr val="dk1"/>
                </a:solidFill>
                <a:latin typeface="Calibri"/>
                <a:ea typeface="Calibri"/>
                <a:cs typeface="Calibri"/>
                <a:sym typeface="Calibri"/>
              </a:rPr>
              <a:t>El caso de los libros de texto</a:t>
            </a:r>
            <a:endParaRPr/>
          </a:p>
        </p:txBody>
      </p:sp>
      <p:sp>
        <p:nvSpPr>
          <p:cNvPr id="1046" name="Google Shape;1046;p71"/>
          <p:cNvSpPr/>
          <p:nvPr/>
        </p:nvSpPr>
        <p:spPr>
          <a:xfrm>
            <a:off x="2372909" y="3441357"/>
            <a:ext cx="6905810" cy="952872"/>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No vamos a analizar de forma exhaustiva el currículum o los libros de texto, pero se mostrarán algunos ejemplos de lo que nos podemos encontrar</a:t>
            </a:r>
            <a:endParaRPr/>
          </a:p>
        </p:txBody>
      </p:sp>
      <p:sp>
        <p:nvSpPr>
          <p:cNvPr id="1047" name="Google Shape;1047;p71"/>
          <p:cNvSpPr/>
          <p:nvPr/>
        </p:nvSpPr>
        <p:spPr>
          <a:xfrm>
            <a:off x="7680177" y="4888456"/>
            <a:ext cx="2602632" cy="1805618"/>
          </a:xfrm>
          <a:prstGeom prst="roundRect">
            <a:avLst>
              <a:gd name="adj" fmla="val 5925"/>
            </a:avLst>
          </a:prstGeom>
          <a:solidFill>
            <a:srgbClr val="E5DFEC"/>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200" b="1" i="0" u="none" strike="noStrike" cap="none">
                <a:solidFill>
                  <a:schemeClr val="dk1"/>
                </a:solidFill>
                <a:latin typeface="Calibri"/>
                <a:ea typeface="Calibri"/>
                <a:cs typeface="Calibri"/>
                <a:sym typeface="Calibri"/>
              </a:rPr>
              <a:t>¿Hacer caso a los libros de texto?</a:t>
            </a:r>
            <a:endParaRPr/>
          </a:p>
          <a:p>
            <a:pPr marL="0" marR="0" lvl="1" indent="0" algn="ctr" rtl="0">
              <a:spcBef>
                <a:spcPts val="0"/>
              </a:spcBef>
              <a:spcAft>
                <a:spcPts val="0"/>
              </a:spcAft>
              <a:buNone/>
            </a:pPr>
            <a:r>
              <a:rPr lang="es-ES" sz="1200" b="0" i="0" u="none" strike="noStrike" cap="none">
                <a:solidFill>
                  <a:schemeClr val="dk1"/>
                </a:solidFill>
                <a:latin typeface="Calibri"/>
                <a:ea typeface="Calibri"/>
                <a:cs typeface="Calibri"/>
                <a:sym typeface="Calibri"/>
              </a:rPr>
              <a:t>Es importante recordar que los libros de texto NO SON el punto de partida sobre lo que hay que impartir, sino el Currículum. Pero es interesante tener presente cómo van cambiando los libros y si dichos cambios encajan con nuestro criterio como docente</a:t>
            </a:r>
            <a:endParaRPr/>
          </a:p>
        </p:txBody>
      </p:sp>
      <p:sp>
        <p:nvSpPr>
          <p:cNvPr id="1048" name="Google Shape;1048;p71"/>
          <p:cNvSpPr/>
          <p:nvPr/>
        </p:nvSpPr>
        <p:spPr>
          <a:xfrm>
            <a:off x="8133293" y="4607012"/>
            <a:ext cx="1696400" cy="281444"/>
          </a:xfrm>
          <a:prstGeom prst="roundRect">
            <a:avLst>
              <a:gd name="adj" fmla="val 5925"/>
            </a:avLst>
          </a:prstGeom>
          <a:solidFill>
            <a:srgbClr val="E5DFEC"/>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200" b="1" i="0" u="none" strike="noStrike" cap="none">
                <a:solidFill>
                  <a:schemeClr val="dk1"/>
                </a:solidFill>
                <a:latin typeface="Calibri"/>
                <a:ea typeface="Calibri"/>
                <a:cs typeface="Calibri"/>
                <a:sym typeface="Calibri"/>
              </a:rPr>
              <a:t>Reflexiones didácticas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Google Shape;1054;p72"/>
          <p:cNvSpPr txBox="1">
            <a:spLocks noGrp="1"/>
          </p:cNvSpPr>
          <p:nvPr>
            <p:ph type="title"/>
          </p:nvPr>
        </p:nvSpPr>
        <p:spPr>
          <a:xfrm>
            <a:off x="1919536" y="27856"/>
            <a:ext cx="8363272"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3.1. ¿Está en el currículum?</a:t>
            </a:r>
            <a:endParaRPr/>
          </a:p>
        </p:txBody>
      </p:sp>
      <p:pic>
        <p:nvPicPr>
          <p:cNvPr id="1055" name="Google Shape;1055;p72"/>
          <p:cNvPicPr preferRelativeResize="0"/>
          <p:nvPr/>
        </p:nvPicPr>
        <p:blipFill rotWithShape="1">
          <a:blip r:embed="rId3">
            <a:alphaModFix/>
          </a:blip>
          <a:srcRect/>
          <a:stretch/>
        </p:blipFill>
        <p:spPr>
          <a:xfrm>
            <a:off x="1646427" y="1569564"/>
            <a:ext cx="3888432" cy="4285212"/>
          </a:xfrm>
          <a:prstGeom prst="rect">
            <a:avLst/>
          </a:prstGeom>
          <a:noFill/>
          <a:ln w="9525" cap="flat" cmpd="sng">
            <a:solidFill>
              <a:schemeClr val="dk2"/>
            </a:solidFill>
            <a:prstDash val="solid"/>
            <a:round/>
            <a:headEnd type="none" w="sm" len="sm"/>
            <a:tailEnd type="none" w="sm" len="sm"/>
          </a:ln>
        </p:spPr>
      </p:pic>
      <p:pic>
        <p:nvPicPr>
          <p:cNvPr id="1056" name="Google Shape;1056;p72"/>
          <p:cNvPicPr preferRelativeResize="0"/>
          <p:nvPr/>
        </p:nvPicPr>
        <p:blipFill rotWithShape="1">
          <a:blip r:embed="rId4">
            <a:alphaModFix/>
          </a:blip>
          <a:srcRect/>
          <a:stretch/>
        </p:blipFill>
        <p:spPr>
          <a:xfrm>
            <a:off x="5591945" y="663847"/>
            <a:ext cx="4161769" cy="3209282"/>
          </a:xfrm>
          <a:prstGeom prst="rect">
            <a:avLst/>
          </a:prstGeom>
          <a:noFill/>
          <a:ln w="9525" cap="flat" cmpd="sng">
            <a:solidFill>
              <a:schemeClr val="dk2"/>
            </a:solidFill>
            <a:prstDash val="solid"/>
            <a:round/>
            <a:headEnd type="none" w="sm" len="sm"/>
            <a:tailEnd type="none" w="sm" len="sm"/>
          </a:ln>
        </p:spPr>
      </p:pic>
      <p:pic>
        <p:nvPicPr>
          <p:cNvPr id="1057" name="Google Shape;1057;p72"/>
          <p:cNvPicPr preferRelativeResize="0"/>
          <p:nvPr/>
        </p:nvPicPr>
        <p:blipFill rotWithShape="1">
          <a:blip r:embed="rId5">
            <a:alphaModFix/>
          </a:blip>
          <a:srcRect/>
          <a:stretch/>
        </p:blipFill>
        <p:spPr>
          <a:xfrm>
            <a:off x="5591945" y="3849822"/>
            <a:ext cx="3934187" cy="2861227"/>
          </a:xfrm>
          <a:prstGeom prst="rect">
            <a:avLst/>
          </a:prstGeom>
          <a:noFill/>
          <a:ln w="9525" cap="flat" cmpd="sng">
            <a:solidFill>
              <a:schemeClr val="dk2"/>
            </a:solidFill>
            <a:prstDash val="solid"/>
            <a:round/>
            <a:headEnd type="none" w="sm" len="sm"/>
            <a:tailEnd type="none" w="sm" len="sm"/>
          </a:ln>
        </p:spPr>
      </p:pic>
      <p:sp>
        <p:nvSpPr>
          <p:cNvPr id="1058" name="Google Shape;1058;p72"/>
          <p:cNvSpPr/>
          <p:nvPr/>
        </p:nvSpPr>
        <p:spPr>
          <a:xfrm>
            <a:off x="2135560" y="693742"/>
            <a:ext cx="3096344" cy="745634"/>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sng" strike="noStrike" cap="none">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Los Saberes Básicos </a:t>
            </a:r>
            <a:r>
              <a:rPr lang="es-ES" sz="1800" b="1" i="0" u="none" strike="noStrike" cap="none">
                <a:solidFill>
                  <a:schemeClr val="dk1"/>
                </a:solidFill>
                <a:latin typeface="Calibri"/>
                <a:ea typeface="Calibri"/>
                <a:cs typeface="Calibri"/>
                <a:sym typeface="Calibri"/>
              </a:rPr>
              <a:t>LOMLOE </a:t>
            </a:r>
            <a:endParaRPr/>
          </a:p>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(de 1º a 3º de ESO)</a:t>
            </a:r>
            <a:endParaRPr/>
          </a:p>
        </p:txBody>
      </p:sp>
      <p:sp>
        <p:nvSpPr>
          <p:cNvPr id="1059" name="Google Shape;1059;p72"/>
          <p:cNvSpPr/>
          <p:nvPr/>
        </p:nvSpPr>
        <p:spPr>
          <a:xfrm>
            <a:off x="1703513" y="1844824"/>
            <a:ext cx="3744416" cy="504056"/>
          </a:xfrm>
          <a:prstGeom prst="roundRect">
            <a:avLst>
              <a:gd name="adj" fmla="val 16667"/>
            </a:avLst>
          </a:prstGeom>
          <a:solidFill>
            <a:schemeClr val="accent1">
              <a:alpha val="17647"/>
            </a:schemeClr>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0" name="Google Shape;1060;p72"/>
          <p:cNvSpPr/>
          <p:nvPr/>
        </p:nvSpPr>
        <p:spPr>
          <a:xfrm>
            <a:off x="1703513" y="2384368"/>
            <a:ext cx="3744416" cy="807956"/>
          </a:xfrm>
          <a:prstGeom prst="roundRect">
            <a:avLst>
              <a:gd name="adj" fmla="val 16667"/>
            </a:avLst>
          </a:prstGeom>
          <a:solidFill>
            <a:schemeClr val="accent1">
              <a:alpha val="17647"/>
            </a:schemeClr>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1" name="Google Shape;1061;p72"/>
          <p:cNvSpPr/>
          <p:nvPr/>
        </p:nvSpPr>
        <p:spPr>
          <a:xfrm>
            <a:off x="1703513" y="5361825"/>
            <a:ext cx="3744416" cy="481560"/>
          </a:xfrm>
          <a:prstGeom prst="roundRect">
            <a:avLst>
              <a:gd name="adj" fmla="val 16667"/>
            </a:avLst>
          </a:prstGeom>
          <a:solidFill>
            <a:schemeClr val="accent1">
              <a:alpha val="17647"/>
            </a:schemeClr>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2" name="Google Shape;1062;p72"/>
          <p:cNvSpPr/>
          <p:nvPr/>
        </p:nvSpPr>
        <p:spPr>
          <a:xfrm>
            <a:off x="1703513" y="4682546"/>
            <a:ext cx="3744416" cy="618662"/>
          </a:xfrm>
          <a:prstGeom prst="roundRect">
            <a:avLst>
              <a:gd name="adj" fmla="val 16667"/>
            </a:avLst>
          </a:prstGeom>
          <a:solidFill>
            <a:schemeClr val="accent1">
              <a:alpha val="17647"/>
            </a:schemeClr>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3" name="Google Shape;1063;p72"/>
          <p:cNvSpPr/>
          <p:nvPr/>
        </p:nvSpPr>
        <p:spPr>
          <a:xfrm>
            <a:off x="5688297" y="2096852"/>
            <a:ext cx="4008103" cy="540060"/>
          </a:xfrm>
          <a:prstGeom prst="roundRect">
            <a:avLst>
              <a:gd name="adj" fmla="val 16667"/>
            </a:avLst>
          </a:prstGeom>
          <a:solidFill>
            <a:schemeClr val="accent1">
              <a:alpha val="17647"/>
            </a:schemeClr>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9"/>
                                        </p:tgtEl>
                                        <p:attrNameLst>
                                          <p:attrName>style.visibility</p:attrName>
                                        </p:attrNameLst>
                                      </p:cBhvr>
                                      <p:to>
                                        <p:strVal val="visible"/>
                                      </p:to>
                                    </p:set>
                                    <p:animEffect transition="in" filter="fade">
                                      <p:cBhvr>
                                        <p:cTn id="7" dur="500"/>
                                        <p:tgtEl>
                                          <p:spTgt spid="1059"/>
                                        </p:tgtEl>
                                      </p:cBhvr>
                                    </p:animEffect>
                                  </p:childTnLst>
                                </p:cTn>
                              </p:par>
                              <p:par>
                                <p:cTn id="8" presetID="10" presetClass="entr" presetSubtype="0" fill="hold" nodeType="withEffect">
                                  <p:stCondLst>
                                    <p:cond delay="0"/>
                                  </p:stCondLst>
                                  <p:childTnLst>
                                    <p:set>
                                      <p:cBhvr>
                                        <p:cTn id="9" dur="1" fill="hold">
                                          <p:stCondLst>
                                            <p:cond delay="0"/>
                                          </p:stCondLst>
                                        </p:cTn>
                                        <p:tgtEl>
                                          <p:spTgt spid="1060"/>
                                        </p:tgtEl>
                                        <p:attrNameLst>
                                          <p:attrName>style.visibility</p:attrName>
                                        </p:attrNameLst>
                                      </p:cBhvr>
                                      <p:to>
                                        <p:strVal val="visible"/>
                                      </p:to>
                                    </p:set>
                                    <p:animEffect transition="in" filter="fade">
                                      <p:cBhvr>
                                        <p:cTn id="10" dur="500"/>
                                        <p:tgtEl>
                                          <p:spTgt spid="1060"/>
                                        </p:tgtEl>
                                      </p:cBhvr>
                                    </p:animEffect>
                                  </p:childTnLst>
                                </p:cTn>
                              </p:par>
                              <p:par>
                                <p:cTn id="11" presetID="10" presetClass="entr" presetSubtype="0" fill="hold" nodeType="withEffect">
                                  <p:stCondLst>
                                    <p:cond delay="0"/>
                                  </p:stCondLst>
                                  <p:childTnLst>
                                    <p:set>
                                      <p:cBhvr>
                                        <p:cTn id="12" dur="1" fill="hold">
                                          <p:stCondLst>
                                            <p:cond delay="0"/>
                                          </p:stCondLst>
                                        </p:cTn>
                                        <p:tgtEl>
                                          <p:spTgt spid="1062"/>
                                        </p:tgtEl>
                                        <p:attrNameLst>
                                          <p:attrName>style.visibility</p:attrName>
                                        </p:attrNameLst>
                                      </p:cBhvr>
                                      <p:to>
                                        <p:strVal val="visible"/>
                                      </p:to>
                                    </p:set>
                                    <p:animEffect transition="in" filter="fade">
                                      <p:cBhvr>
                                        <p:cTn id="13" dur="500"/>
                                        <p:tgtEl>
                                          <p:spTgt spid="1062"/>
                                        </p:tgtEl>
                                      </p:cBhvr>
                                    </p:animEffect>
                                  </p:childTnLst>
                                </p:cTn>
                              </p:par>
                              <p:par>
                                <p:cTn id="14" presetID="10" presetClass="entr" presetSubtype="0" fill="hold" nodeType="withEffect">
                                  <p:stCondLst>
                                    <p:cond delay="0"/>
                                  </p:stCondLst>
                                  <p:childTnLst>
                                    <p:set>
                                      <p:cBhvr>
                                        <p:cTn id="15" dur="1" fill="hold">
                                          <p:stCondLst>
                                            <p:cond delay="0"/>
                                          </p:stCondLst>
                                        </p:cTn>
                                        <p:tgtEl>
                                          <p:spTgt spid="1061"/>
                                        </p:tgtEl>
                                        <p:attrNameLst>
                                          <p:attrName>style.visibility</p:attrName>
                                        </p:attrNameLst>
                                      </p:cBhvr>
                                      <p:to>
                                        <p:strVal val="visible"/>
                                      </p:to>
                                    </p:set>
                                    <p:animEffect transition="in" filter="fade">
                                      <p:cBhvr>
                                        <p:cTn id="16" dur="500"/>
                                        <p:tgtEl>
                                          <p:spTgt spid="1061"/>
                                        </p:tgtEl>
                                      </p:cBhvr>
                                    </p:animEffect>
                                  </p:childTnLst>
                                </p:cTn>
                              </p:par>
                              <p:par>
                                <p:cTn id="17" presetID="10" presetClass="entr" presetSubtype="0" fill="hold" nodeType="withEffect">
                                  <p:stCondLst>
                                    <p:cond delay="0"/>
                                  </p:stCondLst>
                                  <p:childTnLst>
                                    <p:set>
                                      <p:cBhvr>
                                        <p:cTn id="18" dur="1" fill="hold">
                                          <p:stCondLst>
                                            <p:cond delay="0"/>
                                          </p:stCondLst>
                                        </p:cTn>
                                        <p:tgtEl>
                                          <p:spTgt spid="1063"/>
                                        </p:tgtEl>
                                        <p:attrNameLst>
                                          <p:attrName>style.visibility</p:attrName>
                                        </p:attrNameLst>
                                      </p:cBhvr>
                                      <p:to>
                                        <p:strVal val="visible"/>
                                      </p:to>
                                    </p:set>
                                    <p:animEffect transition="in" filter="fade">
                                      <p:cBhvr>
                                        <p:cTn id="19" dur="500"/>
                                        <p:tgtEl>
                                          <p:spTgt spid="1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p73"/>
          <p:cNvSpPr txBox="1">
            <a:spLocks noGrp="1"/>
          </p:cNvSpPr>
          <p:nvPr>
            <p:ph type="title"/>
          </p:nvPr>
        </p:nvSpPr>
        <p:spPr>
          <a:xfrm>
            <a:off x="1919536" y="27856"/>
            <a:ext cx="8363272"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3.1. ¿Está en el currículum?</a:t>
            </a:r>
            <a:endParaRPr/>
          </a:p>
        </p:txBody>
      </p:sp>
      <p:pic>
        <p:nvPicPr>
          <p:cNvPr id="1070" name="Google Shape;1070;p73"/>
          <p:cNvPicPr preferRelativeResize="0"/>
          <p:nvPr/>
        </p:nvPicPr>
        <p:blipFill rotWithShape="1">
          <a:blip r:embed="rId3">
            <a:alphaModFix/>
          </a:blip>
          <a:srcRect/>
          <a:stretch/>
        </p:blipFill>
        <p:spPr>
          <a:xfrm>
            <a:off x="1703513" y="692697"/>
            <a:ext cx="4373257" cy="3208889"/>
          </a:xfrm>
          <a:prstGeom prst="rect">
            <a:avLst/>
          </a:prstGeom>
          <a:noFill/>
          <a:ln w="9525" cap="flat" cmpd="sng">
            <a:solidFill>
              <a:schemeClr val="dk2"/>
            </a:solidFill>
            <a:prstDash val="solid"/>
            <a:round/>
            <a:headEnd type="none" w="sm" len="sm"/>
            <a:tailEnd type="none" w="sm" len="sm"/>
          </a:ln>
        </p:spPr>
      </p:pic>
      <p:pic>
        <p:nvPicPr>
          <p:cNvPr id="1071" name="Google Shape;1071;p73"/>
          <p:cNvPicPr preferRelativeResize="0"/>
          <p:nvPr/>
        </p:nvPicPr>
        <p:blipFill rotWithShape="1">
          <a:blip r:embed="rId4">
            <a:alphaModFix/>
          </a:blip>
          <a:srcRect/>
          <a:stretch/>
        </p:blipFill>
        <p:spPr>
          <a:xfrm>
            <a:off x="1703512" y="3874500"/>
            <a:ext cx="4373257" cy="2794861"/>
          </a:xfrm>
          <a:prstGeom prst="rect">
            <a:avLst/>
          </a:prstGeom>
          <a:noFill/>
          <a:ln w="9525" cap="flat" cmpd="sng">
            <a:solidFill>
              <a:schemeClr val="dk2"/>
            </a:solidFill>
            <a:prstDash val="solid"/>
            <a:round/>
            <a:headEnd type="none" w="sm" len="sm"/>
            <a:tailEnd type="none" w="sm" len="sm"/>
          </a:ln>
        </p:spPr>
      </p:pic>
      <p:sp>
        <p:nvSpPr>
          <p:cNvPr id="1072" name="Google Shape;1072;p73"/>
          <p:cNvSpPr/>
          <p:nvPr/>
        </p:nvSpPr>
        <p:spPr>
          <a:xfrm>
            <a:off x="4439817" y="3637093"/>
            <a:ext cx="1492937" cy="237406"/>
          </a:xfrm>
          <a:prstGeom prst="roundRect">
            <a:avLst>
              <a:gd name="adj" fmla="val 16667"/>
            </a:avLst>
          </a:prstGeom>
          <a:solidFill>
            <a:schemeClr val="accent1">
              <a:alpha val="17647"/>
            </a:schemeClr>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2"/>
                                        </p:tgtEl>
                                        <p:attrNameLst>
                                          <p:attrName>style.visibility</p:attrName>
                                        </p:attrNameLst>
                                      </p:cBhvr>
                                      <p:to>
                                        <p:strVal val="visible"/>
                                      </p:to>
                                    </p:set>
                                    <p:animEffect transition="in" filter="fade">
                                      <p:cBhvr>
                                        <p:cTn id="7" dur="500"/>
                                        <p:tgtEl>
                                          <p:spTgt spid="1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pic>
        <p:nvPicPr>
          <p:cNvPr id="1078" name="Google Shape;1078;p74"/>
          <p:cNvPicPr preferRelativeResize="0"/>
          <p:nvPr/>
        </p:nvPicPr>
        <p:blipFill rotWithShape="1">
          <a:blip r:embed="rId3">
            <a:alphaModFix/>
          </a:blip>
          <a:srcRect/>
          <a:stretch/>
        </p:blipFill>
        <p:spPr>
          <a:xfrm>
            <a:off x="5492682" y="774660"/>
            <a:ext cx="4638675" cy="5362575"/>
          </a:xfrm>
          <a:prstGeom prst="rect">
            <a:avLst/>
          </a:prstGeom>
          <a:noFill/>
          <a:ln>
            <a:noFill/>
          </a:ln>
        </p:spPr>
      </p:pic>
      <p:sp>
        <p:nvSpPr>
          <p:cNvPr id="1079" name="Google Shape;1079;p74"/>
          <p:cNvSpPr txBox="1">
            <a:spLocks noGrp="1"/>
          </p:cNvSpPr>
          <p:nvPr>
            <p:ph type="title"/>
          </p:nvPr>
        </p:nvSpPr>
        <p:spPr>
          <a:xfrm>
            <a:off x="1919536" y="27856"/>
            <a:ext cx="8363272"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3.1. ¿Está en el currículum?</a:t>
            </a:r>
            <a:endParaRPr/>
          </a:p>
        </p:txBody>
      </p:sp>
      <p:sp>
        <p:nvSpPr>
          <p:cNvPr id="1080" name="Google Shape;1080;p74"/>
          <p:cNvSpPr/>
          <p:nvPr/>
        </p:nvSpPr>
        <p:spPr>
          <a:xfrm>
            <a:off x="2135560" y="693742"/>
            <a:ext cx="3096344" cy="745634"/>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Los Saberes Básicos </a:t>
            </a:r>
            <a:r>
              <a:rPr lang="es-ES" sz="1800" b="1" i="0" u="none" strike="noStrike" cap="none">
                <a:solidFill>
                  <a:schemeClr val="dk1"/>
                </a:solidFill>
                <a:latin typeface="Calibri"/>
                <a:ea typeface="Calibri"/>
                <a:cs typeface="Calibri"/>
                <a:sym typeface="Calibri"/>
              </a:rPr>
              <a:t>LOMLOE </a:t>
            </a:r>
            <a:endParaRPr/>
          </a:p>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(de 4º de ESO)</a:t>
            </a:r>
            <a:endParaRPr/>
          </a:p>
        </p:txBody>
      </p:sp>
      <p:sp>
        <p:nvSpPr>
          <p:cNvPr id="1081" name="Google Shape;1081;p74"/>
          <p:cNvSpPr/>
          <p:nvPr/>
        </p:nvSpPr>
        <p:spPr>
          <a:xfrm>
            <a:off x="5558156" y="1772816"/>
            <a:ext cx="4573201" cy="792088"/>
          </a:xfrm>
          <a:prstGeom prst="roundRect">
            <a:avLst>
              <a:gd name="adj" fmla="val 16667"/>
            </a:avLst>
          </a:prstGeom>
          <a:solidFill>
            <a:schemeClr val="accent1">
              <a:alpha val="17647"/>
            </a:schemeClr>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1"/>
                                        </p:tgtEl>
                                        <p:attrNameLst>
                                          <p:attrName>style.visibility</p:attrName>
                                        </p:attrNameLst>
                                      </p:cBhvr>
                                      <p:to>
                                        <p:strVal val="visible"/>
                                      </p:to>
                                    </p:set>
                                    <p:animEffect transition="in" filter="fade">
                                      <p:cBhvr>
                                        <p:cTn id="7" dur="500"/>
                                        <p:tgtEl>
                                          <p:spTgt spid="1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sp>
        <p:nvSpPr>
          <p:cNvPr id="1087" name="Google Shape;1087;p75"/>
          <p:cNvSpPr txBox="1">
            <a:spLocks noGrp="1"/>
          </p:cNvSpPr>
          <p:nvPr>
            <p:ph type="title"/>
          </p:nvPr>
        </p:nvSpPr>
        <p:spPr>
          <a:xfrm>
            <a:off x="1919536" y="27856"/>
            <a:ext cx="8363272"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3.1. ¿Está en el currículum?</a:t>
            </a:r>
            <a:endParaRPr/>
          </a:p>
        </p:txBody>
      </p:sp>
      <p:sp>
        <p:nvSpPr>
          <p:cNvPr id="1088" name="Google Shape;1088;p75"/>
          <p:cNvSpPr/>
          <p:nvPr/>
        </p:nvSpPr>
        <p:spPr>
          <a:xfrm>
            <a:off x="2135560" y="693742"/>
            <a:ext cx="3096344" cy="745634"/>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Los Saberes Básicos </a:t>
            </a:r>
            <a:r>
              <a:rPr lang="es-ES" sz="1800" b="1" i="0" u="none" strike="noStrike" cap="none">
                <a:solidFill>
                  <a:schemeClr val="dk1"/>
                </a:solidFill>
                <a:latin typeface="Calibri"/>
                <a:ea typeface="Calibri"/>
                <a:cs typeface="Calibri"/>
                <a:sym typeface="Calibri"/>
              </a:rPr>
              <a:t>LOMLOE </a:t>
            </a:r>
            <a:endParaRPr/>
          </a:p>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(de 2º de BACH)</a:t>
            </a:r>
            <a:endParaRPr/>
          </a:p>
        </p:txBody>
      </p:sp>
      <p:pic>
        <p:nvPicPr>
          <p:cNvPr id="1089" name="Google Shape;1089;p75"/>
          <p:cNvPicPr preferRelativeResize="0"/>
          <p:nvPr/>
        </p:nvPicPr>
        <p:blipFill rotWithShape="1">
          <a:blip r:embed="rId4">
            <a:alphaModFix/>
          </a:blip>
          <a:srcRect/>
          <a:stretch/>
        </p:blipFill>
        <p:spPr>
          <a:xfrm>
            <a:off x="2135560" y="1844825"/>
            <a:ext cx="6408712" cy="4211439"/>
          </a:xfrm>
          <a:prstGeom prst="rect">
            <a:avLst/>
          </a:prstGeom>
          <a:noFill/>
          <a:ln>
            <a:noFill/>
          </a:ln>
        </p:spPr>
      </p:pic>
      <p:sp>
        <p:nvSpPr>
          <p:cNvPr id="1090" name="Google Shape;1090;p75"/>
          <p:cNvSpPr/>
          <p:nvPr/>
        </p:nvSpPr>
        <p:spPr>
          <a:xfrm>
            <a:off x="2135560" y="4077072"/>
            <a:ext cx="6264696" cy="1008112"/>
          </a:xfrm>
          <a:prstGeom prst="roundRect">
            <a:avLst>
              <a:gd name="adj" fmla="val 16667"/>
            </a:avLst>
          </a:prstGeom>
          <a:solidFill>
            <a:schemeClr val="accent1">
              <a:alpha val="17647"/>
            </a:schemeClr>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0"/>
                                        </p:tgtEl>
                                        <p:attrNameLst>
                                          <p:attrName>style.visibility</p:attrName>
                                        </p:attrNameLst>
                                      </p:cBhvr>
                                      <p:to>
                                        <p:strVal val="visible"/>
                                      </p:to>
                                    </p:set>
                                    <p:animEffect transition="in" filter="fade">
                                      <p:cBhvr>
                                        <p:cTn id="7" dur="500"/>
                                        <p:tgtEl>
                                          <p:spTgt spid="10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p76"/>
          <p:cNvSpPr txBox="1">
            <a:spLocks noGrp="1"/>
          </p:cNvSpPr>
          <p:nvPr>
            <p:ph type="title"/>
          </p:nvPr>
        </p:nvSpPr>
        <p:spPr>
          <a:xfrm>
            <a:off x="1919536" y="27856"/>
            <a:ext cx="8363272"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3.1. ¿Está en el currículum?</a:t>
            </a:r>
            <a:endParaRPr/>
          </a:p>
        </p:txBody>
      </p:sp>
      <p:pic>
        <p:nvPicPr>
          <p:cNvPr id="1097" name="Google Shape;1097;p76"/>
          <p:cNvPicPr preferRelativeResize="0"/>
          <p:nvPr/>
        </p:nvPicPr>
        <p:blipFill rotWithShape="1">
          <a:blip r:embed="rId3">
            <a:alphaModFix/>
          </a:blip>
          <a:srcRect/>
          <a:stretch/>
        </p:blipFill>
        <p:spPr>
          <a:xfrm>
            <a:off x="4051177" y="603920"/>
            <a:ext cx="6256151" cy="3855880"/>
          </a:xfrm>
          <a:prstGeom prst="rect">
            <a:avLst/>
          </a:prstGeom>
          <a:noFill/>
          <a:ln>
            <a:noFill/>
          </a:ln>
        </p:spPr>
      </p:pic>
      <p:pic>
        <p:nvPicPr>
          <p:cNvPr id="1098" name="Google Shape;1098;p76"/>
          <p:cNvPicPr preferRelativeResize="0"/>
          <p:nvPr/>
        </p:nvPicPr>
        <p:blipFill rotWithShape="1">
          <a:blip r:embed="rId4">
            <a:alphaModFix/>
          </a:blip>
          <a:srcRect/>
          <a:stretch/>
        </p:blipFill>
        <p:spPr>
          <a:xfrm>
            <a:off x="1524000" y="4365104"/>
            <a:ext cx="6237704" cy="2226940"/>
          </a:xfrm>
          <a:prstGeom prst="rect">
            <a:avLst/>
          </a:prstGeom>
          <a:noFill/>
          <a:ln>
            <a:noFill/>
          </a:ln>
        </p:spPr>
      </p:pic>
      <p:sp>
        <p:nvSpPr>
          <p:cNvPr id="1099" name="Google Shape;1099;p76"/>
          <p:cNvSpPr/>
          <p:nvPr/>
        </p:nvSpPr>
        <p:spPr>
          <a:xfrm>
            <a:off x="5879977" y="3573016"/>
            <a:ext cx="4573201" cy="792088"/>
          </a:xfrm>
          <a:prstGeom prst="roundRect">
            <a:avLst>
              <a:gd name="adj" fmla="val 16667"/>
            </a:avLst>
          </a:prstGeom>
          <a:solidFill>
            <a:schemeClr val="accent1">
              <a:alpha val="17647"/>
            </a:schemeClr>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0" name="Google Shape;1100;p76"/>
          <p:cNvSpPr/>
          <p:nvPr/>
        </p:nvSpPr>
        <p:spPr>
          <a:xfrm>
            <a:off x="2135560" y="693742"/>
            <a:ext cx="1584176" cy="1295098"/>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Currículum Aragón</a:t>
            </a:r>
            <a:endParaRPr/>
          </a:p>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(de 4º de ESO)</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77"/>
          <p:cNvSpPr txBox="1">
            <a:spLocks noGrp="1"/>
          </p:cNvSpPr>
          <p:nvPr>
            <p:ph type="title"/>
          </p:nvPr>
        </p:nvSpPr>
        <p:spPr>
          <a:xfrm>
            <a:off x="1919536" y="27856"/>
            <a:ext cx="8363272"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3.1. ¿Está en el currículum?</a:t>
            </a:r>
            <a:endParaRPr/>
          </a:p>
        </p:txBody>
      </p:sp>
      <p:pic>
        <p:nvPicPr>
          <p:cNvPr id="1107" name="Google Shape;1107;p77"/>
          <p:cNvPicPr preferRelativeResize="0"/>
          <p:nvPr/>
        </p:nvPicPr>
        <p:blipFill rotWithShape="1">
          <a:blip r:embed="rId3">
            <a:alphaModFix/>
          </a:blip>
          <a:srcRect/>
          <a:stretch/>
        </p:blipFill>
        <p:spPr>
          <a:xfrm>
            <a:off x="1631505" y="629256"/>
            <a:ext cx="6262123" cy="5918993"/>
          </a:xfrm>
          <a:prstGeom prst="rect">
            <a:avLst/>
          </a:prstGeom>
          <a:noFill/>
          <a:ln>
            <a:noFill/>
          </a:ln>
        </p:spPr>
      </p:pic>
      <p:sp>
        <p:nvSpPr>
          <p:cNvPr id="1108" name="Google Shape;1108;p77"/>
          <p:cNvSpPr/>
          <p:nvPr/>
        </p:nvSpPr>
        <p:spPr>
          <a:xfrm>
            <a:off x="3215680" y="5712242"/>
            <a:ext cx="4677947" cy="861341"/>
          </a:xfrm>
          <a:prstGeom prst="roundRect">
            <a:avLst>
              <a:gd name="adj" fmla="val 16667"/>
            </a:avLst>
          </a:prstGeom>
          <a:solidFill>
            <a:schemeClr val="accent1">
              <a:alpha val="17647"/>
            </a:schemeClr>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9" name="Google Shape;1109;p77"/>
          <p:cNvSpPr/>
          <p:nvPr/>
        </p:nvSpPr>
        <p:spPr>
          <a:xfrm>
            <a:off x="8667883" y="764704"/>
            <a:ext cx="1584176" cy="1295098"/>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Currículum Aragón</a:t>
            </a:r>
            <a:endParaRPr/>
          </a:p>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(de 2º de BACH)</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p78"/>
          <p:cNvSpPr txBox="1">
            <a:spLocks noGrp="1"/>
          </p:cNvSpPr>
          <p:nvPr>
            <p:ph type="title"/>
          </p:nvPr>
        </p:nvSpPr>
        <p:spPr>
          <a:xfrm>
            <a:off x="1919536" y="27856"/>
            <a:ext cx="8363272"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3.1. ¿Está en el currículum?</a:t>
            </a:r>
            <a:endParaRPr/>
          </a:p>
        </p:txBody>
      </p:sp>
      <p:pic>
        <p:nvPicPr>
          <p:cNvPr id="1116" name="Google Shape;1116;p78"/>
          <p:cNvPicPr preferRelativeResize="0"/>
          <p:nvPr/>
        </p:nvPicPr>
        <p:blipFill rotWithShape="1">
          <a:blip r:embed="rId3">
            <a:alphaModFix/>
          </a:blip>
          <a:srcRect/>
          <a:stretch/>
        </p:blipFill>
        <p:spPr>
          <a:xfrm>
            <a:off x="1894618" y="1340768"/>
            <a:ext cx="5705475" cy="3067050"/>
          </a:xfrm>
          <a:prstGeom prst="rect">
            <a:avLst/>
          </a:prstGeom>
          <a:noFill/>
          <a:ln>
            <a:noFill/>
          </a:ln>
        </p:spPr>
      </p:pic>
      <p:sp>
        <p:nvSpPr>
          <p:cNvPr id="1117" name="Google Shape;1117;p78"/>
          <p:cNvSpPr/>
          <p:nvPr/>
        </p:nvSpPr>
        <p:spPr>
          <a:xfrm>
            <a:off x="1897566" y="2636912"/>
            <a:ext cx="5509787" cy="1152128"/>
          </a:xfrm>
          <a:prstGeom prst="roundRect">
            <a:avLst>
              <a:gd name="adj" fmla="val 16667"/>
            </a:avLst>
          </a:prstGeom>
          <a:solidFill>
            <a:schemeClr val="accent1">
              <a:alpha val="17647"/>
            </a:schemeClr>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8" name="Google Shape;1118;p78"/>
          <p:cNvSpPr/>
          <p:nvPr/>
        </p:nvSpPr>
        <p:spPr>
          <a:xfrm>
            <a:off x="8667883" y="764704"/>
            <a:ext cx="1584176" cy="1295098"/>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Currículum Aragón</a:t>
            </a:r>
            <a:endParaRPr/>
          </a:p>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(de 2º de BACH)</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sp>
        <p:nvSpPr>
          <p:cNvPr id="1124" name="Google Shape;1124;p79"/>
          <p:cNvSpPr txBox="1">
            <a:spLocks noGrp="1"/>
          </p:cNvSpPr>
          <p:nvPr>
            <p:ph type="title"/>
          </p:nvPr>
        </p:nvSpPr>
        <p:spPr>
          <a:xfrm>
            <a:off x="1919536" y="27856"/>
            <a:ext cx="8363272"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3.1. ¿Está en el currículum?</a:t>
            </a:r>
            <a:endParaRPr/>
          </a:p>
        </p:txBody>
      </p:sp>
      <p:pic>
        <p:nvPicPr>
          <p:cNvPr id="1125" name="Google Shape;1125;p79"/>
          <p:cNvPicPr preferRelativeResize="0"/>
          <p:nvPr/>
        </p:nvPicPr>
        <p:blipFill rotWithShape="1">
          <a:blip r:embed="rId3">
            <a:alphaModFix/>
          </a:blip>
          <a:srcRect l="9320" t="3071" b="14307"/>
          <a:stretch/>
        </p:blipFill>
        <p:spPr>
          <a:xfrm>
            <a:off x="1775520" y="692696"/>
            <a:ext cx="7704856" cy="5683004"/>
          </a:xfrm>
          <a:prstGeom prst="rect">
            <a:avLst/>
          </a:prstGeom>
          <a:noFill/>
          <a:ln>
            <a:noFill/>
          </a:ln>
        </p:spPr>
      </p:pic>
      <p:sp>
        <p:nvSpPr>
          <p:cNvPr id="1126" name="Google Shape;1126;p79"/>
          <p:cNvSpPr txBox="1"/>
          <p:nvPr/>
        </p:nvSpPr>
        <p:spPr>
          <a:xfrm>
            <a:off x="2711624" y="6525344"/>
            <a:ext cx="7786810" cy="215444"/>
          </a:xfrm>
          <a:prstGeom prst="rect">
            <a:avLst/>
          </a:prstGeom>
          <a:solidFill>
            <a:srgbClr val="FFFFFF"/>
          </a:solidFill>
          <a:ln>
            <a:noFill/>
          </a:ln>
        </p:spPr>
        <p:txBody>
          <a:bodyPr spcFirstLastPara="1" wrap="square" lIns="0" tIns="0" rIns="0" bIns="0" anchor="t" anchorCtr="0">
            <a:spAutoFit/>
          </a:bodyPr>
          <a:lstStyle/>
          <a:p>
            <a:pPr marL="0" marR="0" lvl="0" indent="0" algn="l" rtl="0">
              <a:spcBef>
                <a:spcPts val="0"/>
              </a:spcBef>
              <a:spcAft>
                <a:spcPts val="0"/>
              </a:spcAft>
              <a:buNone/>
            </a:pPr>
            <a:r>
              <a:rPr lang="es-ES" sz="1400" i="1">
                <a:solidFill>
                  <a:schemeClr val="dk1"/>
                </a:solidFill>
                <a:latin typeface="Arial"/>
                <a:ea typeface="Arial"/>
                <a:cs typeface="Arial"/>
                <a:sym typeface="Arial"/>
              </a:rPr>
              <a:t>Extraído de TFM de investigación de Javier Gómez Fauro (Director Jorge Pozuelo-Muñoz)</a:t>
            </a:r>
            <a:endParaRPr sz="1400" i="1">
              <a:solidFill>
                <a:schemeClr val="dk1"/>
              </a:solidFill>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8"/>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167" name="Google Shape;167;p8"/>
          <p:cNvSpPr/>
          <p:nvPr/>
        </p:nvSpPr>
        <p:spPr>
          <a:xfrm>
            <a:off x="1775520" y="931424"/>
            <a:ext cx="5040560" cy="386640"/>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Empecemos por el principio… </a:t>
            </a:r>
            <a:r>
              <a:rPr lang="es-ES" sz="1800" b="1" i="0" u="none" strike="noStrike" cap="none">
                <a:solidFill>
                  <a:schemeClr val="dk1"/>
                </a:solidFill>
                <a:latin typeface="Calibri"/>
                <a:ea typeface="Calibri"/>
                <a:cs typeface="Calibri"/>
                <a:sym typeface="Calibri"/>
              </a:rPr>
              <a:t>El modelo atómico</a:t>
            </a:r>
            <a:endParaRPr/>
          </a:p>
        </p:txBody>
      </p:sp>
      <p:pic>
        <p:nvPicPr>
          <p:cNvPr id="168" name="Google Shape;168;p8"/>
          <p:cNvPicPr preferRelativeResize="0"/>
          <p:nvPr/>
        </p:nvPicPr>
        <p:blipFill rotWithShape="1">
          <a:blip r:embed="rId3">
            <a:alphaModFix/>
          </a:blip>
          <a:srcRect l="8761"/>
          <a:stretch/>
        </p:blipFill>
        <p:spPr>
          <a:xfrm>
            <a:off x="1594206" y="1556792"/>
            <a:ext cx="6110030" cy="4844912"/>
          </a:xfrm>
          <a:prstGeom prst="rect">
            <a:avLst/>
          </a:prstGeom>
          <a:noFill/>
          <a:ln>
            <a:noFill/>
          </a:ln>
        </p:spPr>
      </p:pic>
      <p:pic>
        <p:nvPicPr>
          <p:cNvPr id="169" name="Google Shape;169;p8"/>
          <p:cNvPicPr preferRelativeResize="0"/>
          <p:nvPr/>
        </p:nvPicPr>
        <p:blipFill rotWithShape="1">
          <a:blip r:embed="rId4">
            <a:alphaModFix/>
          </a:blip>
          <a:srcRect b="7987"/>
          <a:stretch/>
        </p:blipFill>
        <p:spPr>
          <a:xfrm>
            <a:off x="8097171" y="4869160"/>
            <a:ext cx="2387857" cy="1728192"/>
          </a:xfrm>
          <a:prstGeom prst="rect">
            <a:avLst/>
          </a:prstGeom>
          <a:noFill/>
          <a:ln>
            <a:noFill/>
          </a:ln>
        </p:spPr>
      </p:pic>
      <p:sp>
        <p:nvSpPr>
          <p:cNvPr id="170" name="Google Shape;170;p8"/>
          <p:cNvSpPr/>
          <p:nvPr/>
        </p:nvSpPr>
        <p:spPr>
          <a:xfrm>
            <a:off x="7892739" y="4509120"/>
            <a:ext cx="2592288" cy="247334"/>
          </a:xfrm>
          <a:prstGeom prst="roundRect">
            <a:avLst>
              <a:gd name="adj" fmla="val 5925"/>
            </a:avLst>
          </a:prstGeom>
          <a:solidFill>
            <a:schemeClr val="lt1"/>
          </a:solidFill>
          <a:ln>
            <a:noFill/>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400" b="0" i="0" u="none" strike="noStrike" cap="none">
                <a:solidFill>
                  <a:schemeClr val="dk1"/>
                </a:solidFill>
                <a:latin typeface="Calibri"/>
                <a:ea typeface="Calibri"/>
                <a:cs typeface="Calibri"/>
                <a:sym typeface="Calibri"/>
              </a:rPr>
              <a:t>Dirac-Jordan (1928)</a:t>
            </a:r>
            <a:endParaRPr sz="1400" b="1" i="0" u="none" strike="noStrike" cap="none">
              <a:solidFill>
                <a:schemeClr val="dk1"/>
              </a:solidFill>
              <a:latin typeface="Calibri"/>
              <a:ea typeface="Calibri"/>
              <a:cs typeface="Calibri"/>
              <a:sym typeface="Calibri"/>
            </a:endParaRPr>
          </a:p>
        </p:txBody>
      </p:sp>
      <p:sp>
        <p:nvSpPr>
          <p:cNvPr id="171" name="Google Shape;171;p8"/>
          <p:cNvSpPr/>
          <p:nvPr/>
        </p:nvSpPr>
        <p:spPr>
          <a:xfrm>
            <a:off x="7634030" y="5733256"/>
            <a:ext cx="334178" cy="72008"/>
          </a:xfrm>
          <a:prstGeom prst="right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2" name="Google Shape;172;p8"/>
          <p:cNvPicPr preferRelativeResize="0"/>
          <p:nvPr/>
        </p:nvPicPr>
        <p:blipFill rotWithShape="1">
          <a:blip r:embed="rId5">
            <a:alphaModFix/>
          </a:blip>
          <a:srcRect/>
          <a:stretch/>
        </p:blipFill>
        <p:spPr>
          <a:xfrm>
            <a:off x="1508534" y="4604751"/>
            <a:ext cx="690375" cy="663822"/>
          </a:xfrm>
          <a:prstGeom prst="ellipse">
            <a:avLst/>
          </a:prstGeom>
          <a:noFill/>
          <a:ln>
            <a:noFill/>
          </a:ln>
        </p:spPr>
      </p:pic>
      <p:pic>
        <p:nvPicPr>
          <p:cNvPr id="173" name="Google Shape;173;p8"/>
          <p:cNvPicPr preferRelativeResize="0"/>
          <p:nvPr/>
        </p:nvPicPr>
        <p:blipFill rotWithShape="1">
          <a:blip r:embed="rId5">
            <a:alphaModFix/>
          </a:blip>
          <a:srcRect/>
          <a:stretch/>
        </p:blipFill>
        <p:spPr>
          <a:xfrm>
            <a:off x="1495625" y="3368869"/>
            <a:ext cx="690375" cy="663822"/>
          </a:xfrm>
          <a:prstGeom prst="ellipse">
            <a:avLst/>
          </a:prstGeom>
          <a:noFill/>
          <a:ln>
            <a:noFill/>
          </a:ln>
        </p:spPr>
      </p:pic>
      <p:pic>
        <p:nvPicPr>
          <p:cNvPr id="174" name="Google Shape;174;p8"/>
          <p:cNvPicPr preferRelativeResize="0"/>
          <p:nvPr/>
        </p:nvPicPr>
        <p:blipFill rotWithShape="1">
          <a:blip r:embed="rId5">
            <a:alphaModFix/>
          </a:blip>
          <a:srcRect/>
          <a:stretch/>
        </p:blipFill>
        <p:spPr>
          <a:xfrm>
            <a:off x="1508534" y="2701045"/>
            <a:ext cx="690375" cy="663822"/>
          </a:xfrm>
          <a:prstGeom prst="ellipse">
            <a:avLst/>
          </a:prstGeom>
          <a:noFill/>
          <a:ln>
            <a:noFill/>
          </a:ln>
        </p:spPr>
      </p:pic>
      <p:pic>
        <p:nvPicPr>
          <p:cNvPr id="175" name="Google Shape;175;p8"/>
          <p:cNvPicPr preferRelativeResize="0"/>
          <p:nvPr/>
        </p:nvPicPr>
        <p:blipFill rotWithShape="1">
          <a:blip r:embed="rId5">
            <a:alphaModFix/>
          </a:blip>
          <a:srcRect/>
          <a:stretch/>
        </p:blipFill>
        <p:spPr>
          <a:xfrm>
            <a:off x="1534147" y="6121477"/>
            <a:ext cx="582872" cy="560454"/>
          </a:xfrm>
          <a:prstGeom prst="ellipse">
            <a:avLst/>
          </a:prstGeom>
          <a:noFill/>
          <a:ln>
            <a:noFill/>
          </a:ln>
        </p:spPr>
      </p:pic>
      <p:pic>
        <p:nvPicPr>
          <p:cNvPr id="176" name="Google Shape;176;p8"/>
          <p:cNvPicPr preferRelativeResize="0"/>
          <p:nvPr/>
        </p:nvPicPr>
        <p:blipFill rotWithShape="1">
          <a:blip r:embed="rId5">
            <a:alphaModFix/>
          </a:blip>
          <a:srcRect/>
          <a:stretch/>
        </p:blipFill>
        <p:spPr>
          <a:xfrm>
            <a:off x="10031117" y="4376208"/>
            <a:ext cx="582872" cy="560454"/>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sp>
        <p:nvSpPr>
          <p:cNvPr id="1132" name="Google Shape;1132;p80"/>
          <p:cNvSpPr txBox="1">
            <a:spLocks noGrp="1"/>
          </p:cNvSpPr>
          <p:nvPr>
            <p:ph type="title"/>
          </p:nvPr>
        </p:nvSpPr>
        <p:spPr>
          <a:xfrm>
            <a:off x="1919536" y="27856"/>
            <a:ext cx="8363272"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3.1. ¿Está en el currículum?</a:t>
            </a:r>
            <a:endParaRPr/>
          </a:p>
        </p:txBody>
      </p:sp>
      <p:sp>
        <p:nvSpPr>
          <p:cNvPr id="1133" name="Google Shape;1133;p80"/>
          <p:cNvSpPr/>
          <p:nvPr/>
        </p:nvSpPr>
        <p:spPr>
          <a:xfrm>
            <a:off x="2207568" y="1844824"/>
            <a:ext cx="5832648" cy="1584176"/>
          </a:xfrm>
          <a:prstGeom prst="roundRect">
            <a:avLst>
              <a:gd name="adj" fmla="val 5925"/>
            </a:avLst>
          </a:prstGeom>
          <a:solidFill>
            <a:srgbClr val="E5DFEC"/>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En definitiva, en el currículum tenemos presente la física de partículas en mayor o menor medida</a:t>
            </a:r>
            <a:endParaRPr sz="1800" b="0" i="0" u="none" strike="noStrike" cap="none">
              <a:solidFill>
                <a:schemeClr val="dk1"/>
              </a:solidFill>
              <a:latin typeface="Calibri"/>
              <a:ea typeface="Calibri"/>
              <a:cs typeface="Calibri"/>
              <a:sym typeface="Calibri"/>
            </a:endParaRPr>
          </a:p>
        </p:txBody>
      </p:sp>
      <p:sp>
        <p:nvSpPr>
          <p:cNvPr id="1134" name="Google Shape;1134;p80"/>
          <p:cNvSpPr/>
          <p:nvPr/>
        </p:nvSpPr>
        <p:spPr>
          <a:xfrm>
            <a:off x="2351584" y="1196752"/>
            <a:ext cx="2304256" cy="480638"/>
          </a:xfrm>
          <a:prstGeom prst="roundRect">
            <a:avLst>
              <a:gd name="adj" fmla="val 5925"/>
            </a:avLst>
          </a:prstGeom>
          <a:solidFill>
            <a:srgbClr val="E5DFEC"/>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Reflexiones didácticas</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sp>
        <p:nvSpPr>
          <p:cNvPr id="1140" name="Google Shape;1140;p81"/>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grpSp>
        <p:nvGrpSpPr>
          <p:cNvPr id="1141" name="Google Shape;1141;p81"/>
          <p:cNvGrpSpPr/>
          <p:nvPr/>
        </p:nvGrpSpPr>
        <p:grpSpPr>
          <a:xfrm>
            <a:off x="4367808" y="834836"/>
            <a:ext cx="5688632" cy="5347964"/>
            <a:chOff x="179512" y="980728"/>
            <a:chExt cx="5193986" cy="4680520"/>
          </a:xfrm>
        </p:grpSpPr>
        <p:pic>
          <p:nvPicPr>
            <p:cNvPr id="1142" name="Google Shape;1142;p81"/>
            <p:cNvPicPr preferRelativeResize="0"/>
            <p:nvPr/>
          </p:nvPicPr>
          <p:blipFill rotWithShape="1">
            <a:blip r:embed="rId3">
              <a:alphaModFix/>
            </a:blip>
            <a:srcRect r="77791"/>
            <a:stretch/>
          </p:blipFill>
          <p:spPr>
            <a:xfrm>
              <a:off x="179512" y="980728"/>
              <a:ext cx="1944216" cy="4680520"/>
            </a:xfrm>
            <a:prstGeom prst="rect">
              <a:avLst/>
            </a:prstGeom>
            <a:noFill/>
            <a:ln>
              <a:noFill/>
            </a:ln>
          </p:spPr>
        </p:pic>
        <p:pic>
          <p:nvPicPr>
            <p:cNvPr id="1143" name="Google Shape;1143;p81"/>
            <p:cNvPicPr preferRelativeResize="0"/>
            <p:nvPr/>
          </p:nvPicPr>
          <p:blipFill rotWithShape="1">
            <a:blip r:embed="rId3">
              <a:alphaModFix/>
            </a:blip>
            <a:srcRect l="61232"/>
            <a:stretch/>
          </p:blipFill>
          <p:spPr>
            <a:xfrm>
              <a:off x="1979712" y="980728"/>
              <a:ext cx="3393786" cy="4680520"/>
            </a:xfrm>
            <a:prstGeom prst="rect">
              <a:avLst/>
            </a:prstGeom>
            <a:noFill/>
            <a:ln>
              <a:noFill/>
            </a:ln>
          </p:spPr>
        </p:pic>
      </p:grpSp>
      <p:sp>
        <p:nvSpPr>
          <p:cNvPr id="1144" name="Google Shape;1144;p81"/>
          <p:cNvSpPr/>
          <p:nvPr/>
        </p:nvSpPr>
        <p:spPr>
          <a:xfrm>
            <a:off x="1767044" y="1052737"/>
            <a:ext cx="2018852" cy="474221"/>
          </a:xfrm>
          <a:prstGeom prst="roundRect">
            <a:avLst>
              <a:gd name="adj" fmla="val 5925"/>
            </a:avLst>
          </a:prstGeom>
          <a:solidFill>
            <a:schemeClr val="accent5"/>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EVAU Unizar</a:t>
            </a:r>
            <a:endParaRPr sz="1800" b="1" i="0" u="none" strike="noStrike" cap="none">
              <a:solidFill>
                <a:schemeClr val="dk1"/>
              </a:solidFill>
              <a:latin typeface="Calibri"/>
              <a:ea typeface="Calibri"/>
              <a:cs typeface="Calibri"/>
              <a:sym typeface="Calibri"/>
            </a:endParaRPr>
          </a:p>
        </p:txBody>
      </p:sp>
      <p:sp>
        <p:nvSpPr>
          <p:cNvPr id="1145" name="Google Shape;1145;p81"/>
          <p:cNvSpPr/>
          <p:nvPr/>
        </p:nvSpPr>
        <p:spPr>
          <a:xfrm>
            <a:off x="1763528" y="5113196"/>
            <a:ext cx="2022368"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IES Bajo Aragón. Departamento de Física y Química</a:t>
            </a: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1151" name="Google Shape;1151;p82"/>
          <p:cNvSpPr txBox="1">
            <a:spLocks noGrp="1"/>
          </p:cNvSpPr>
          <p:nvPr>
            <p:ph type="title"/>
          </p:nvPr>
        </p:nvSpPr>
        <p:spPr>
          <a:xfrm>
            <a:off x="1919536" y="27856"/>
            <a:ext cx="8363272"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3.2. ¿Y en los libros de texto?</a:t>
            </a:r>
            <a:endParaRPr/>
          </a:p>
        </p:txBody>
      </p:sp>
      <p:sp>
        <p:nvSpPr>
          <p:cNvPr id="1152" name="Google Shape;1152;p82"/>
          <p:cNvSpPr/>
          <p:nvPr/>
        </p:nvSpPr>
        <p:spPr>
          <a:xfrm>
            <a:off x="2207568" y="908720"/>
            <a:ext cx="3240360" cy="1224136"/>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¿Aparece la física de partículas en los libros de texto? </a:t>
            </a:r>
            <a:endParaRPr/>
          </a:p>
        </p:txBody>
      </p:sp>
      <p:sp>
        <p:nvSpPr>
          <p:cNvPr id="1153" name="Google Shape;1153;p82"/>
          <p:cNvSpPr/>
          <p:nvPr/>
        </p:nvSpPr>
        <p:spPr>
          <a:xfrm>
            <a:off x="2783632" y="4149081"/>
            <a:ext cx="6768752" cy="2169125"/>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3200" b="1" i="0" u="none" strike="noStrike" cap="none">
                <a:solidFill>
                  <a:schemeClr val="dk1"/>
                </a:solidFill>
                <a:latin typeface="Calibri"/>
                <a:ea typeface="Calibri"/>
                <a:cs typeface="Calibri"/>
                <a:sym typeface="Calibri"/>
              </a:rPr>
              <a:t>Actividad</a:t>
            </a:r>
            <a:endParaRPr/>
          </a:p>
          <a:p>
            <a:pPr marL="0" marR="0" lvl="1" indent="0" algn="ctr" rtl="0">
              <a:spcBef>
                <a:spcPts val="0"/>
              </a:spcBef>
              <a:spcAft>
                <a:spcPts val="0"/>
              </a:spcAft>
              <a:buNone/>
            </a:pPr>
            <a:endParaRPr sz="3200" b="1" i="0" u="none" strike="noStrike" cap="none">
              <a:solidFill>
                <a:schemeClr val="dk1"/>
              </a:solidFill>
              <a:latin typeface="Calibri"/>
              <a:ea typeface="Calibri"/>
              <a:cs typeface="Calibri"/>
              <a:sym typeface="Calibri"/>
            </a:endParaRPr>
          </a:p>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Por parejas, vamos a buscar en diferentes libros de texto de física y química si aparece la física de partículas y anotamos lo que hemos encontrado</a:t>
            </a:r>
            <a:endParaRPr/>
          </a:p>
        </p:txBody>
      </p:sp>
      <p:sp>
        <p:nvSpPr>
          <p:cNvPr id="1154" name="Google Shape;1154;p82"/>
          <p:cNvSpPr/>
          <p:nvPr/>
        </p:nvSpPr>
        <p:spPr>
          <a:xfrm>
            <a:off x="6600056" y="1520788"/>
            <a:ext cx="3240360" cy="1224136"/>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¿Hasta qué nivel de profundidad o complejidad? </a:t>
            </a:r>
            <a:endParaRPr/>
          </a:p>
        </p:txBody>
      </p:sp>
      <p:sp>
        <p:nvSpPr>
          <p:cNvPr id="1155" name="Google Shape;1155;p82"/>
          <p:cNvSpPr/>
          <p:nvPr/>
        </p:nvSpPr>
        <p:spPr>
          <a:xfrm>
            <a:off x="2927648" y="2620144"/>
            <a:ext cx="3240360" cy="1224136"/>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¿En qué cursos sí y en qué cursos no? </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pic>
        <p:nvPicPr>
          <p:cNvPr id="1161" name="Google Shape;1161;p83"/>
          <p:cNvPicPr preferRelativeResize="0"/>
          <p:nvPr/>
        </p:nvPicPr>
        <p:blipFill rotWithShape="1">
          <a:blip r:embed="rId3">
            <a:alphaModFix/>
          </a:blip>
          <a:srcRect r="46619"/>
          <a:stretch/>
        </p:blipFill>
        <p:spPr>
          <a:xfrm rot="5400000">
            <a:off x="2200290" y="550933"/>
            <a:ext cx="3329138" cy="4680520"/>
          </a:xfrm>
          <a:prstGeom prst="rect">
            <a:avLst/>
          </a:prstGeom>
          <a:noFill/>
          <a:ln>
            <a:noFill/>
          </a:ln>
        </p:spPr>
      </p:pic>
      <p:sp>
        <p:nvSpPr>
          <p:cNvPr id="1162" name="Google Shape;1162;p83"/>
          <p:cNvSpPr txBox="1">
            <a:spLocks noGrp="1"/>
          </p:cNvSpPr>
          <p:nvPr>
            <p:ph type="title"/>
          </p:nvPr>
        </p:nvSpPr>
        <p:spPr>
          <a:xfrm>
            <a:off x="1919536" y="27856"/>
            <a:ext cx="8363272"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3.2. ¿Y en los libros de texto?</a:t>
            </a:r>
            <a:endParaRPr/>
          </a:p>
        </p:txBody>
      </p:sp>
      <p:sp>
        <p:nvSpPr>
          <p:cNvPr id="1163" name="Google Shape;1163;p83"/>
          <p:cNvSpPr/>
          <p:nvPr/>
        </p:nvSpPr>
        <p:spPr>
          <a:xfrm>
            <a:off x="2809501" y="3573016"/>
            <a:ext cx="1772923" cy="864096"/>
          </a:xfrm>
          <a:prstGeom prst="roundRect">
            <a:avLst>
              <a:gd name="adj" fmla="val 16667"/>
            </a:avLst>
          </a:prstGeom>
          <a:solidFill>
            <a:schemeClr val="accent1">
              <a:alpha val="17647"/>
            </a:schemeClr>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4" name="Google Shape;1164;p83"/>
          <p:cNvSpPr/>
          <p:nvPr/>
        </p:nvSpPr>
        <p:spPr>
          <a:xfrm>
            <a:off x="2355278" y="764704"/>
            <a:ext cx="2681371" cy="320424"/>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Libros 2º de ESO</a:t>
            </a:r>
            <a:endParaRPr/>
          </a:p>
        </p:txBody>
      </p:sp>
      <p:pic>
        <p:nvPicPr>
          <p:cNvPr id="1165" name="Google Shape;1165;p83"/>
          <p:cNvPicPr preferRelativeResize="0"/>
          <p:nvPr/>
        </p:nvPicPr>
        <p:blipFill rotWithShape="1">
          <a:blip r:embed="rId4">
            <a:alphaModFix/>
          </a:blip>
          <a:srcRect/>
          <a:stretch/>
        </p:blipFill>
        <p:spPr>
          <a:xfrm rot="5400000">
            <a:off x="5609512" y="1476741"/>
            <a:ext cx="5707442" cy="4283368"/>
          </a:xfrm>
          <a:prstGeom prst="rect">
            <a:avLst/>
          </a:prstGeom>
          <a:noFill/>
          <a:ln>
            <a:noFill/>
          </a:ln>
        </p:spPr>
      </p:pic>
      <p:sp>
        <p:nvSpPr>
          <p:cNvPr id="1166" name="Google Shape;1166;p83"/>
          <p:cNvSpPr/>
          <p:nvPr/>
        </p:nvSpPr>
        <p:spPr>
          <a:xfrm>
            <a:off x="6888089" y="3683386"/>
            <a:ext cx="3600399" cy="1113766"/>
          </a:xfrm>
          <a:prstGeom prst="roundRect">
            <a:avLst>
              <a:gd name="adj" fmla="val 16667"/>
            </a:avLst>
          </a:prstGeom>
          <a:solidFill>
            <a:schemeClr val="accent1">
              <a:alpha val="17647"/>
            </a:schemeClr>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6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6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66"/>
                                        </p:tgtEl>
                                        <p:attrNameLst>
                                          <p:attrName>style.visibility</p:attrName>
                                        </p:attrNameLst>
                                      </p:cBhvr>
                                      <p:to>
                                        <p:strVal val="visible"/>
                                      </p:to>
                                    </p:set>
                                    <p:animEffect transition="in" filter="fade">
                                      <p:cBhvr>
                                        <p:cTn id="17" dur="500"/>
                                        <p:tgtEl>
                                          <p:spTgt spid="1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sp>
        <p:nvSpPr>
          <p:cNvPr id="1172" name="Google Shape;1172;p84"/>
          <p:cNvSpPr txBox="1">
            <a:spLocks noGrp="1"/>
          </p:cNvSpPr>
          <p:nvPr>
            <p:ph type="title"/>
          </p:nvPr>
        </p:nvSpPr>
        <p:spPr>
          <a:xfrm>
            <a:off x="1919536" y="27856"/>
            <a:ext cx="8363272"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3.2. ¿Y en los libros de texto?</a:t>
            </a:r>
            <a:endParaRPr/>
          </a:p>
        </p:txBody>
      </p:sp>
      <p:sp>
        <p:nvSpPr>
          <p:cNvPr id="1173" name="Google Shape;1173;p84"/>
          <p:cNvSpPr/>
          <p:nvPr/>
        </p:nvSpPr>
        <p:spPr>
          <a:xfrm>
            <a:off x="2355278" y="764704"/>
            <a:ext cx="2681371" cy="320424"/>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Libros 3º de ESO</a:t>
            </a:r>
            <a:endParaRPr/>
          </a:p>
        </p:txBody>
      </p:sp>
      <p:pic>
        <p:nvPicPr>
          <p:cNvPr id="1174" name="Google Shape;1174;p84"/>
          <p:cNvPicPr preferRelativeResize="0"/>
          <p:nvPr/>
        </p:nvPicPr>
        <p:blipFill rotWithShape="1">
          <a:blip r:embed="rId3">
            <a:alphaModFix/>
          </a:blip>
          <a:srcRect/>
          <a:stretch/>
        </p:blipFill>
        <p:spPr>
          <a:xfrm rot="5400000">
            <a:off x="4669872" y="1399424"/>
            <a:ext cx="6236633" cy="4680520"/>
          </a:xfrm>
          <a:prstGeom prst="rect">
            <a:avLst/>
          </a:prstGeom>
          <a:noFill/>
          <a:ln>
            <a:noFill/>
          </a:ln>
        </p:spPr>
      </p:pic>
      <p:sp>
        <p:nvSpPr>
          <p:cNvPr id="1175" name="Google Shape;1175;p84"/>
          <p:cNvSpPr/>
          <p:nvPr/>
        </p:nvSpPr>
        <p:spPr>
          <a:xfrm>
            <a:off x="8904312" y="924916"/>
            <a:ext cx="1190808" cy="4576120"/>
          </a:xfrm>
          <a:prstGeom prst="roundRect">
            <a:avLst>
              <a:gd name="adj" fmla="val 16667"/>
            </a:avLst>
          </a:prstGeom>
          <a:solidFill>
            <a:schemeClr val="accent1">
              <a:alpha val="17647"/>
            </a:schemeClr>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5"/>
                                        </p:tgtEl>
                                        <p:attrNameLst>
                                          <p:attrName>style.visibility</p:attrName>
                                        </p:attrNameLst>
                                      </p:cBhvr>
                                      <p:to>
                                        <p:strVal val="visible"/>
                                      </p:to>
                                    </p:set>
                                    <p:animEffect transition="in" filter="fade">
                                      <p:cBhvr>
                                        <p:cTn id="7" dur="500"/>
                                        <p:tgtEl>
                                          <p:spTgt spid="1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sp>
        <p:nvSpPr>
          <p:cNvPr id="1181" name="Google Shape;1181;p85"/>
          <p:cNvSpPr txBox="1">
            <a:spLocks noGrp="1"/>
          </p:cNvSpPr>
          <p:nvPr>
            <p:ph type="title"/>
          </p:nvPr>
        </p:nvSpPr>
        <p:spPr>
          <a:xfrm>
            <a:off x="1919536" y="27856"/>
            <a:ext cx="8363272"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3.2. ¿Y en los libros de texto?</a:t>
            </a:r>
            <a:endParaRPr/>
          </a:p>
        </p:txBody>
      </p:sp>
      <p:sp>
        <p:nvSpPr>
          <p:cNvPr id="1182" name="Google Shape;1182;p85"/>
          <p:cNvSpPr/>
          <p:nvPr/>
        </p:nvSpPr>
        <p:spPr>
          <a:xfrm>
            <a:off x="6541686" y="3068960"/>
            <a:ext cx="1772923" cy="864096"/>
          </a:xfrm>
          <a:prstGeom prst="roundRect">
            <a:avLst>
              <a:gd name="adj" fmla="val 16667"/>
            </a:avLst>
          </a:prstGeom>
          <a:solidFill>
            <a:schemeClr val="accent1">
              <a:alpha val="17647"/>
            </a:schemeClr>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83" name="Google Shape;1183;p85"/>
          <p:cNvSpPr/>
          <p:nvPr/>
        </p:nvSpPr>
        <p:spPr>
          <a:xfrm>
            <a:off x="2355278" y="764704"/>
            <a:ext cx="2681371" cy="320424"/>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Libros 4º de ESO</a:t>
            </a:r>
            <a:endParaRPr/>
          </a:p>
        </p:txBody>
      </p:sp>
      <p:pic>
        <p:nvPicPr>
          <p:cNvPr id="1184" name="Google Shape;1184;p85"/>
          <p:cNvPicPr preferRelativeResize="0"/>
          <p:nvPr/>
        </p:nvPicPr>
        <p:blipFill rotWithShape="1">
          <a:blip r:embed="rId3">
            <a:alphaModFix/>
          </a:blip>
          <a:srcRect l="10258" t="10500" r="12792" b="3133"/>
          <a:stretch/>
        </p:blipFill>
        <p:spPr>
          <a:xfrm>
            <a:off x="6295980" y="746264"/>
            <a:ext cx="3960440" cy="5923096"/>
          </a:xfrm>
          <a:prstGeom prst="rect">
            <a:avLst/>
          </a:prstGeom>
          <a:noFill/>
          <a:ln>
            <a:noFill/>
          </a:ln>
        </p:spPr>
      </p:pic>
      <p:pic>
        <p:nvPicPr>
          <p:cNvPr id="1185" name="Google Shape;1185;p85"/>
          <p:cNvPicPr preferRelativeResize="0"/>
          <p:nvPr/>
        </p:nvPicPr>
        <p:blipFill rotWithShape="1">
          <a:blip r:embed="rId4">
            <a:alphaModFix/>
          </a:blip>
          <a:srcRect/>
          <a:stretch/>
        </p:blipFill>
        <p:spPr>
          <a:xfrm rot="5400000">
            <a:off x="1415197" y="2061131"/>
            <a:ext cx="5196984" cy="39002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pic>
        <p:nvPicPr>
          <p:cNvPr id="1191" name="Google Shape;1191;p86"/>
          <p:cNvPicPr preferRelativeResize="0"/>
          <p:nvPr/>
        </p:nvPicPr>
        <p:blipFill rotWithShape="1">
          <a:blip r:embed="rId3">
            <a:alphaModFix/>
          </a:blip>
          <a:srcRect/>
          <a:stretch/>
        </p:blipFill>
        <p:spPr>
          <a:xfrm>
            <a:off x="5375920" y="764704"/>
            <a:ext cx="4464496" cy="5948787"/>
          </a:xfrm>
          <a:prstGeom prst="rect">
            <a:avLst/>
          </a:prstGeom>
          <a:noFill/>
          <a:ln>
            <a:noFill/>
          </a:ln>
        </p:spPr>
      </p:pic>
      <p:sp>
        <p:nvSpPr>
          <p:cNvPr id="1192" name="Google Shape;1192;p86"/>
          <p:cNvSpPr txBox="1">
            <a:spLocks noGrp="1"/>
          </p:cNvSpPr>
          <p:nvPr>
            <p:ph type="title"/>
          </p:nvPr>
        </p:nvSpPr>
        <p:spPr>
          <a:xfrm>
            <a:off x="1919536" y="27856"/>
            <a:ext cx="8363272"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3.2. ¿Y en los libros de texto?</a:t>
            </a:r>
            <a:endParaRPr/>
          </a:p>
        </p:txBody>
      </p:sp>
      <p:sp>
        <p:nvSpPr>
          <p:cNvPr id="1193" name="Google Shape;1193;p86"/>
          <p:cNvSpPr/>
          <p:nvPr/>
        </p:nvSpPr>
        <p:spPr>
          <a:xfrm>
            <a:off x="5519936" y="5517232"/>
            <a:ext cx="1872208" cy="504056"/>
          </a:xfrm>
          <a:prstGeom prst="roundRect">
            <a:avLst>
              <a:gd name="adj" fmla="val 16667"/>
            </a:avLst>
          </a:prstGeom>
          <a:solidFill>
            <a:schemeClr val="accent1">
              <a:alpha val="17647"/>
            </a:schemeClr>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4" name="Google Shape;1194;p86"/>
          <p:cNvSpPr/>
          <p:nvPr/>
        </p:nvSpPr>
        <p:spPr>
          <a:xfrm>
            <a:off x="2355278" y="764704"/>
            <a:ext cx="2681371" cy="320424"/>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Libros 1º BACH</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Google Shape;1200;p87"/>
          <p:cNvSpPr txBox="1">
            <a:spLocks noGrp="1"/>
          </p:cNvSpPr>
          <p:nvPr>
            <p:ph type="title"/>
          </p:nvPr>
        </p:nvSpPr>
        <p:spPr>
          <a:xfrm>
            <a:off x="1919536" y="27856"/>
            <a:ext cx="8363272"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3.2. ¿Y en los libros de texto?</a:t>
            </a:r>
            <a:endParaRPr/>
          </a:p>
        </p:txBody>
      </p:sp>
      <p:pic>
        <p:nvPicPr>
          <p:cNvPr id="1201" name="Google Shape;1201;p87"/>
          <p:cNvPicPr preferRelativeResize="0"/>
          <p:nvPr/>
        </p:nvPicPr>
        <p:blipFill rotWithShape="1">
          <a:blip r:embed="rId3">
            <a:alphaModFix/>
          </a:blip>
          <a:srcRect/>
          <a:stretch/>
        </p:blipFill>
        <p:spPr>
          <a:xfrm>
            <a:off x="1886918" y="1124744"/>
            <a:ext cx="4230030" cy="5636370"/>
          </a:xfrm>
          <a:prstGeom prst="rect">
            <a:avLst/>
          </a:prstGeom>
          <a:noFill/>
          <a:ln>
            <a:noFill/>
          </a:ln>
        </p:spPr>
      </p:pic>
      <p:pic>
        <p:nvPicPr>
          <p:cNvPr id="1202" name="Google Shape;1202;p87"/>
          <p:cNvPicPr preferRelativeResize="0"/>
          <p:nvPr/>
        </p:nvPicPr>
        <p:blipFill rotWithShape="1">
          <a:blip r:embed="rId4">
            <a:alphaModFix/>
          </a:blip>
          <a:srcRect/>
          <a:stretch/>
        </p:blipFill>
        <p:spPr>
          <a:xfrm>
            <a:off x="6052778" y="1124744"/>
            <a:ext cx="4230030" cy="5636370"/>
          </a:xfrm>
          <a:prstGeom prst="rect">
            <a:avLst/>
          </a:prstGeom>
          <a:noFill/>
          <a:ln>
            <a:noFill/>
          </a:ln>
        </p:spPr>
      </p:pic>
      <p:sp>
        <p:nvSpPr>
          <p:cNvPr id="1203" name="Google Shape;1203;p87"/>
          <p:cNvSpPr/>
          <p:nvPr/>
        </p:nvSpPr>
        <p:spPr>
          <a:xfrm>
            <a:off x="1857535" y="687904"/>
            <a:ext cx="4012043" cy="360040"/>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Libros 2º de BACH</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sp>
        <p:nvSpPr>
          <p:cNvPr id="1209" name="Google Shape;1209;p88"/>
          <p:cNvSpPr txBox="1">
            <a:spLocks noGrp="1"/>
          </p:cNvSpPr>
          <p:nvPr>
            <p:ph type="title"/>
          </p:nvPr>
        </p:nvSpPr>
        <p:spPr>
          <a:xfrm>
            <a:off x="1919536" y="27856"/>
            <a:ext cx="8363272"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3.2. ¿Y en los libros de texto?</a:t>
            </a:r>
            <a:endParaRPr/>
          </a:p>
        </p:txBody>
      </p:sp>
      <p:pic>
        <p:nvPicPr>
          <p:cNvPr id="1210" name="Google Shape;1210;p88"/>
          <p:cNvPicPr preferRelativeResize="0"/>
          <p:nvPr/>
        </p:nvPicPr>
        <p:blipFill rotWithShape="1">
          <a:blip r:embed="rId3">
            <a:alphaModFix/>
          </a:blip>
          <a:srcRect/>
          <a:stretch/>
        </p:blipFill>
        <p:spPr>
          <a:xfrm>
            <a:off x="1911753" y="670590"/>
            <a:ext cx="8244513" cy="6187410"/>
          </a:xfrm>
          <a:prstGeom prst="rect">
            <a:avLst/>
          </a:prstGeom>
          <a:noFill/>
          <a:ln>
            <a:noFill/>
          </a:ln>
        </p:spPr>
      </p:pic>
      <p:sp>
        <p:nvSpPr>
          <p:cNvPr id="1211" name="Google Shape;1211;p88"/>
          <p:cNvSpPr/>
          <p:nvPr/>
        </p:nvSpPr>
        <p:spPr>
          <a:xfrm>
            <a:off x="6312024" y="2132856"/>
            <a:ext cx="2448272" cy="3312368"/>
          </a:xfrm>
          <a:prstGeom prst="roundRect">
            <a:avLst>
              <a:gd name="adj" fmla="val 16667"/>
            </a:avLst>
          </a:prstGeom>
          <a:solidFill>
            <a:schemeClr val="accent1">
              <a:alpha val="17647"/>
            </a:schemeClr>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12" name="Google Shape;1212;p88"/>
          <p:cNvSpPr/>
          <p:nvPr/>
        </p:nvSpPr>
        <p:spPr>
          <a:xfrm>
            <a:off x="2063552" y="2132856"/>
            <a:ext cx="1512168" cy="3744416"/>
          </a:xfrm>
          <a:prstGeom prst="roundRect">
            <a:avLst>
              <a:gd name="adj" fmla="val 16667"/>
            </a:avLst>
          </a:prstGeom>
          <a:solidFill>
            <a:schemeClr val="accent1">
              <a:alpha val="17647"/>
            </a:schemeClr>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13" name="Google Shape;1213;p88"/>
          <p:cNvSpPr/>
          <p:nvPr/>
        </p:nvSpPr>
        <p:spPr>
          <a:xfrm>
            <a:off x="1885009" y="588296"/>
            <a:ext cx="4012043" cy="360040"/>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Libros 2º de BACH</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218"/>
        <p:cNvGrpSpPr/>
        <p:nvPr/>
      </p:nvGrpSpPr>
      <p:grpSpPr>
        <a:xfrm>
          <a:off x="0" y="0"/>
          <a:ext cx="0" cy="0"/>
          <a:chOff x="0" y="0"/>
          <a:chExt cx="0" cy="0"/>
        </a:xfrm>
      </p:grpSpPr>
      <p:sp>
        <p:nvSpPr>
          <p:cNvPr id="1219" name="Google Shape;1219;p89"/>
          <p:cNvSpPr txBox="1">
            <a:spLocks noGrp="1"/>
          </p:cNvSpPr>
          <p:nvPr>
            <p:ph type="title"/>
          </p:nvPr>
        </p:nvSpPr>
        <p:spPr>
          <a:xfrm>
            <a:off x="1919536" y="27856"/>
            <a:ext cx="8363272"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3.2. ¿Y en los libros de texto?</a:t>
            </a:r>
            <a:endParaRPr/>
          </a:p>
        </p:txBody>
      </p:sp>
      <p:grpSp>
        <p:nvGrpSpPr>
          <p:cNvPr id="1220" name="Google Shape;1220;p89"/>
          <p:cNvGrpSpPr/>
          <p:nvPr/>
        </p:nvGrpSpPr>
        <p:grpSpPr>
          <a:xfrm>
            <a:off x="1543472" y="639470"/>
            <a:ext cx="5488632" cy="5634994"/>
            <a:chOff x="19472" y="639470"/>
            <a:chExt cx="4948950" cy="5209556"/>
          </a:xfrm>
        </p:grpSpPr>
        <p:pic>
          <p:nvPicPr>
            <p:cNvPr id="1221" name="Google Shape;1221;p89"/>
            <p:cNvPicPr preferRelativeResize="0"/>
            <p:nvPr/>
          </p:nvPicPr>
          <p:blipFill rotWithShape="1">
            <a:blip r:embed="rId3">
              <a:alphaModFix/>
            </a:blip>
            <a:srcRect/>
            <a:stretch/>
          </p:blipFill>
          <p:spPr>
            <a:xfrm>
              <a:off x="19472" y="639470"/>
              <a:ext cx="4948950" cy="4013666"/>
            </a:xfrm>
            <a:prstGeom prst="rect">
              <a:avLst/>
            </a:prstGeom>
            <a:noFill/>
            <a:ln>
              <a:noFill/>
            </a:ln>
          </p:spPr>
        </p:pic>
        <p:pic>
          <p:nvPicPr>
            <p:cNvPr id="1222" name="Google Shape;1222;p89"/>
            <p:cNvPicPr preferRelativeResize="0"/>
            <p:nvPr/>
          </p:nvPicPr>
          <p:blipFill rotWithShape="1">
            <a:blip r:embed="rId4">
              <a:alphaModFix/>
            </a:blip>
            <a:srcRect t="7441"/>
            <a:stretch/>
          </p:blipFill>
          <p:spPr>
            <a:xfrm>
              <a:off x="84400" y="4653136"/>
              <a:ext cx="4819095" cy="1195890"/>
            </a:xfrm>
            <a:prstGeom prst="rect">
              <a:avLst/>
            </a:prstGeom>
            <a:noFill/>
            <a:ln>
              <a:noFill/>
            </a:ln>
          </p:spPr>
        </p:pic>
      </p:grpSp>
      <p:sp>
        <p:nvSpPr>
          <p:cNvPr id="1223" name="Google Shape;1223;p89"/>
          <p:cNvSpPr txBox="1"/>
          <p:nvPr/>
        </p:nvSpPr>
        <p:spPr>
          <a:xfrm>
            <a:off x="1703512" y="6453336"/>
            <a:ext cx="7786810" cy="215444"/>
          </a:xfrm>
          <a:prstGeom prst="rect">
            <a:avLst/>
          </a:prstGeom>
          <a:solidFill>
            <a:srgbClr val="FFFFFF"/>
          </a:solidFill>
          <a:ln>
            <a:noFill/>
          </a:ln>
        </p:spPr>
        <p:txBody>
          <a:bodyPr spcFirstLastPara="1" wrap="square" lIns="0" tIns="0" rIns="0" bIns="0" anchor="t" anchorCtr="0">
            <a:spAutoFit/>
          </a:bodyPr>
          <a:lstStyle/>
          <a:p>
            <a:pPr marL="0" marR="0" lvl="0" indent="0" algn="l" rtl="0">
              <a:spcBef>
                <a:spcPts val="0"/>
              </a:spcBef>
              <a:spcAft>
                <a:spcPts val="0"/>
              </a:spcAft>
              <a:buNone/>
            </a:pPr>
            <a:r>
              <a:rPr lang="es-ES" sz="1400" i="1">
                <a:solidFill>
                  <a:schemeClr val="dk1"/>
                </a:solidFill>
                <a:latin typeface="Arial"/>
                <a:ea typeface="Arial"/>
                <a:cs typeface="Arial"/>
                <a:sym typeface="Arial"/>
              </a:rPr>
              <a:t>Extraído de TFM de investigación de Javier Gómez Fauro (Director Jorge Pozuelo-Muñoz)</a:t>
            </a:r>
            <a:endParaRPr sz="1400" i="1">
              <a:solidFill>
                <a:schemeClr val="dk1"/>
              </a:solidFill>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9"/>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183" name="Google Shape;183;p9"/>
          <p:cNvSpPr/>
          <p:nvPr/>
        </p:nvSpPr>
        <p:spPr>
          <a:xfrm>
            <a:off x="1631504" y="836712"/>
            <a:ext cx="4320480" cy="432048"/>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Y hay un reflejo en el alumnado…</a:t>
            </a:r>
            <a:endParaRPr/>
          </a:p>
        </p:txBody>
      </p:sp>
      <p:pic>
        <p:nvPicPr>
          <p:cNvPr id="184" name="Google Shape;184;p9"/>
          <p:cNvPicPr preferRelativeResize="0"/>
          <p:nvPr/>
        </p:nvPicPr>
        <p:blipFill rotWithShape="1">
          <a:blip r:embed="rId3">
            <a:alphaModFix/>
          </a:blip>
          <a:srcRect/>
          <a:stretch/>
        </p:blipFill>
        <p:spPr>
          <a:xfrm>
            <a:off x="1524000" y="1393392"/>
            <a:ext cx="4929162" cy="4471508"/>
          </a:xfrm>
          <a:prstGeom prst="rect">
            <a:avLst/>
          </a:prstGeom>
          <a:noFill/>
          <a:ln>
            <a:noFill/>
          </a:ln>
        </p:spPr>
      </p:pic>
      <p:sp>
        <p:nvSpPr>
          <p:cNvPr id="185" name="Google Shape;185;p9"/>
          <p:cNvSpPr/>
          <p:nvPr/>
        </p:nvSpPr>
        <p:spPr>
          <a:xfrm>
            <a:off x="1595243" y="6114619"/>
            <a:ext cx="630095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a:solidFill>
                  <a:srgbClr val="222222"/>
                </a:solidFill>
                <a:latin typeface="Arial"/>
                <a:ea typeface="Arial"/>
                <a:cs typeface="Arial"/>
                <a:sym typeface="Arial"/>
              </a:rPr>
              <a:t>Modelos atómicos dibujados por alumnado de 4º de ESO. Imagen extraída del trabajo de </a:t>
            </a:r>
            <a:r>
              <a:rPr lang="es-ES" sz="1800" u="sng">
                <a:solidFill>
                  <a:srgbClr val="222222"/>
                </a:solidFill>
                <a:latin typeface="Arial"/>
                <a:ea typeface="Arial"/>
                <a:cs typeface="Arial"/>
                <a:sym typeface="Arial"/>
                <a:hlinkClick r:id="rId4">
                  <a:extLst>
                    <a:ext uri="{A12FA001-AC4F-418D-AE19-62706E023703}">
                      <ahyp:hlinkClr xmlns:ahyp="http://schemas.microsoft.com/office/drawing/2018/hyperlinkcolor" val="tx"/>
                    </a:ext>
                  </a:extLst>
                </a:hlinkClick>
              </a:rPr>
              <a:t>Cascarosa </a:t>
            </a:r>
            <a:r>
              <a:rPr lang="es-ES" sz="1800" i="1" u="sng">
                <a:solidFill>
                  <a:srgbClr val="222222"/>
                </a:solidFill>
                <a:latin typeface="Arial"/>
                <a:ea typeface="Arial"/>
                <a:cs typeface="Arial"/>
                <a:sym typeface="Arial"/>
                <a:hlinkClick r:id="rId4">
                  <a:extLst>
                    <a:ext uri="{A12FA001-AC4F-418D-AE19-62706E023703}">
                      <ahyp:hlinkClr xmlns:ahyp="http://schemas.microsoft.com/office/drawing/2018/hyperlinkcolor" val="tx"/>
                    </a:ext>
                  </a:extLst>
                </a:hlinkClick>
              </a:rPr>
              <a:t>et al., 2022</a:t>
            </a:r>
            <a:endParaRPr sz="1800">
              <a:solidFill>
                <a:schemeClr val="dk1"/>
              </a:solidFill>
              <a:latin typeface="Calibri"/>
              <a:ea typeface="Calibri"/>
              <a:cs typeface="Calibri"/>
              <a:sym typeface="Calibri"/>
            </a:endParaRPr>
          </a:p>
        </p:txBody>
      </p:sp>
      <p:sp>
        <p:nvSpPr>
          <p:cNvPr id="186" name="Google Shape;186;p9"/>
          <p:cNvSpPr/>
          <p:nvPr/>
        </p:nvSpPr>
        <p:spPr>
          <a:xfrm>
            <a:off x="6700249" y="3002690"/>
            <a:ext cx="3879750" cy="1340805"/>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Por cierto, ¿hay algo en los dibujos de los alumnos y alumnas que no aparezca en los modelos atómicos anteriores? </a:t>
            </a:r>
            <a:endParaRPr/>
          </a:p>
        </p:txBody>
      </p:sp>
      <p:sp>
        <p:nvSpPr>
          <p:cNvPr id="187" name="Google Shape;187;p9"/>
          <p:cNvSpPr/>
          <p:nvPr/>
        </p:nvSpPr>
        <p:spPr>
          <a:xfrm>
            <a:off x="6700249" y="4405810"/>
            <a:ext cx="3879750" cy="1584176"/>
          </a:xfrm>
          <a:prstGeom prst="roundRect">
            <a:avLst>
              <a:gd name="adj" fmla="val 592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Efectivamente, el </a:t>
            </a:r>
            <a:r>
              <a:rPr lang="es-ES" sz="1800" b="1" i="0" u="none" strike="noStrike" cap="none">
                <a:solidFill>
                  <a:schemeClr val="dk1"/>
                </a:solidFill>
                <a:latin typeface="Calibri"/>
                <a:ea typeface="Calibri"/>
                <a:cs typeface="Calibri"/>
                <a:sym typeface="Calibri"/>
              </a:rPr>
              <a:t>neutrón</a:t>
            </a:r>
            <a:r>
              <a:rPr lang="es-ES" sz="1800" b="0" i="0" u="none" strike="noStrike" cap="none">
                <a:solidFill>
                  <a:schemeClr val="dk1"/>
                </a:solidFill>
                <a:latin typeface="Calibri"/>
                <a:ea typeface="Calibri"/>
                <a:cs typeface="Calibri"/>
                <a:sym typeface="Calibri"/>
              </a:rPr>
              <a:t>: el neutrón fue propuesto por Rutherford en 1920, pero descubierto experimentalmente en 1932 por Chadwick</a:t>
            </a:r>
            <a:endParaRPr/>
          </a:p>
        </p:txBody>
      </p:sp>
      <p:pic>
        <p:nvPicPr>
          <p:cNvPr id="188" name="Google Shape;188;p9"/>
          <p:cNvPicPr preferRelativeResize="0"/>
          <p:nvPr/>
        </p:nvPicPr>
        <p:blipFill rotWithShape="1">
          <a:blip r:embed="rId5">
            <a:alphaModFix/>
          </a:blip>
          <a:srcRect/>
          <a:stretch/>
        </p:blipFill>
        <p:spPr>
          <a:xfrm>
            <a:off x="9736580" y="5542188"/>
            <a:ext cx="931421" cy="895597"/>
          </a:xfrm>
          <a:prstGeom prst="ellipse">
            <a:avLst/>
          </a:prstGeom>
          <a:noFill/>
          <a:ln>
            <a:noFill/>
          </a:ln>
        </p:spPr>
      </p:pic>
      <p:pic>
        <p:nvPicPr>
          <p:cNvPr id="189" name="Google Shape;189;p9"/>
          <p:cNvPicPr preferRelativeResize="0"/>
          <p:nvPr/>
        </p:nvPicPr>
        <p:blipFill rotWithShape="1">
          <a:blip r:embed="rId6">
            <a:alphaModFix/>
          </a:blip>
          <a:srcRect/>
          <a:stretch/>
        </p:blipFill>
        <p:spPr>
          <a:xfrm>
            <a:off x="6240017" y="726722"/>
            <a:ext cx="4339983" cy="22133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1229" name="Google Shape;1229;p90"/>
          <p:cNvSpPr txBox="1">
            <a:spLocks noGrp="1"/>
          </p:cNvSpPr>
          <p:nvPr>
            <p:ph type="title"/>
          </p:nvPr>
        </p:nvSpPr>
        <p:spPr>
          <a:xfrm>
            <a:off x="1919536" y="27856"/>
            <a:ext cx="8363272"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3.2. ¿Y en los libros de texto?</a:t>
            </a:r>
            <a:endParaRPr/>
          </a:p>
        </p:txBody>
      </p:sp>
      <p:pic>
        <p:nvPicPr>
          <p:cNvPr id="1230" name="Google Shape;1230;p90"/>
          <p:cNvPicPr preferRelativeResize="0"/>
          <p:nvPr/>
        </p:nvPicPr>
        <p:blipFill rotWithShape="1">
          <a:blip r:embed="rId3">
            <a:alphaModFix/>
          </a:blip>
          <a:srcRect/>
          <a:stretch/>
        </p:blipFill>
        <p:spPr>
          <a:xfrm>
            <a:off x="1703513" y="836712"/>
            <a:ext cx="8015819" cy="5040560"/>
          </a:xfrm>
          <a:prstGeom prst="rect">
            <a:avLst/>
          </a:prstGeom>
          <a:noFill/>
          <a:ln>
            <a:noFill/>
          </a:ln>
        </p:spPr>
      </p:pic>
      <p:sp>
        <p:nvSpPr>
          <p:cNvPr id="1231" name="Google Shape;1231;p90"/>
          <p:cNvSpPr txBox="1"/>
          <p:nvPr/>
        </p:nvSpPr>
        <p:spPr>
          <a:xfrm>
            <a:off x="1703512" y="6453336"/>
            <a:ext cx="7786810" cy="215444"/>
          </a:xfrm>
          <a:prstGeom prst="rect">
            <a:avLst/>
          </a:prstGeom>
          <a:solidFill>
            <a:srgbClr val="FFFFFF"/>
          </a:solidFill>
          <a:ln>
            <a:noFill/>
          </a:ln>
        </p:spPr>
        <p:txBody>
          <a:bodyPr spcFirstLastPara="1" wrap="square" lIns="0" tIns="0" rIns="0" bIns="0" anchor="t" anchorCtr="0">
            <a:spAutoFit/>
          </a:bodyPr>
          <a:lstStyle/>
          <a:p>
            <a:pPr marL="0" marR="0" lvl="0" indent="0" algn="l" rtl="0">
              <a:spcBef>
                <a:spcPts val="0"/>
              </a:spcBef>
              <a:spcAft>
                <a:spcPts val="0"/>
              </a:spcAft>
              <a:buNone/>
            </a:pPr>
            <a:r>
              <a:rPr lang="es-ES" sz="1400" i="1">
                <a:solidFill>
                  <a:schemeClr val="dk1"/>
                </a:solidFill>
                <a:latin typeface="Arial"/>
                <a:ea typeface="Arial"/>
                <a:cs typeface="Arial"/>
                <a:sym typeface="Arial"/>
              </a:rPr>
              <a:t>Extraído de TFM de investigación de Javier Gómez Fauro (Director Jorge Pozuelo-Muñoz)</a:t>
            </a:r>
            <a:endParaRPr sz="1400" i="1">
              <a:solidFill>
                <a:schemeClr val="dk1"/>
              </a:solidFill>
              <a:latin typeface="Times New Roman"/>
              <a:ea typeface="Times New Roman"/>
              <a:cs typeface="Times New Roman"/>
              <a:sym typeface="Times New Roman"/>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sp>
        <p:nvSpPr>
          <p:cNvPr id="1237" name="Google Shape;1237;p91"/>
          <p:cNvSpPr txBox="1">
            <a:spLocks noGrp="1"/>
          </p:cNvSpPr>
          <p:nvPr>
            <p:ph type="title"/>
          </p:nvPr>
        </p:nvSpPr>
        <p:spPr>
          <a:xfrm>
            <a:off x="1919536" y="27856"/>
            <a:ext cx="8363272"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3.2. ¿Y en los libros de texto?</a:t>
            </a:r>
            <a:endParaRPr/>
          </a:p>
        </p:txBody>
      </p:sp>
      <p:sp>
        <p:nvSpPr>
          <p:cNvPr id="1238" name="Google Shape;1238;p91"/>
          <p:cNvSpPr txBox="1"/>
          <p:nvPr/>
        </p:nvSpPr>
        <p:spPr>
          <a:xfrm>
            <a:off x="1703512" y="6453336"/>
            <a:ext cx="7786810" cy="215444"/>
          </a:xfrm>
          <a:prstGeom prst="rect">
            <a:avLst/>
          </a:prstGeom>
          <a:solidFill>
            <a:srgbClr val="FFFFFF"/>
          </a:solidFill>
          <a:ln>
            <a:noFill/>
          </a:ln>
        </p:spPr>
        <p:txBody>
          <a:bodyPr spcFirstLastPara="1" wrap="square" lIns="0" tIns="0" rIns="0" bIns="0" anchor="t" anchorCtr="0">
            <a:spAutoFit/>
          </a:bodyPr>
          <a:lstStyle/>
          <a:p>
            <a:pPr marL="0" marR="0" lvl="0" indent="0" algn="l" rtl="0">
              <a:spcBef>
                <a:spcPts val="0"/>
              </a:spcBef>
              <a:spcAft>
                <a:spcPts val="0"/>
              </a:spcAft>
              <a:buNone/>
            </a:pPr>
            <a:r>
              <a:rPr lang="es-ES" sz="1400" i="1">
                <a:solidFill>
                  <a:schemeClr val="dk1"/>
                </a:solidFill>
                <a:latin typeface="Arial"/>
                <a:ea typeface="Arial"/>
                <a:cs typeface="Arial"/>
                <a:sym typeface="Arial"/>
              </a:rPr>
              <a:t>Extraído de TFM de investigación de Javier Gómez Fauro (Director Jorge Pozuelo-Muñoz)</a:t>
            </a:r>
            <a:endParaRPr sz="1400" i="1">
              <a:solidFill>
                <a:schemeClr val="dk1"/>
              </a:solidFill>
              <a:latin typeface="Times New Roman"/>
              <a:ea typeface="Times New Roman"/>
              <a:cs typeface="Times New Roman"/>
              <a:sym typeface="Times New Roman"/>
            </a:endParaRPr>
          </a:p>
        </p:txBody>
      </p:sp>
      <p:pic>
        <p:nvPicPr>
          <p:cNvPr id="1239" name="Google Shape;1239;p91"/>
          <p:cNvPicPr preferRelativeResize="0"/>
          <p:nvPr/>
        </p:nvPicPr>
        <p:blipFill rotWithShape="1">
          <a:blip r:embed="rId3">
            <a:alphaModFix/>
          </a:blip>
          <a:srcRect/>
          <a:stretch/>
        </p:blipFill>
        <p:spPr>
          <a:xfrm>
            <a:off x="1703512" y="764704"/>
            <a:ext cx="7704856" cy="5252184"/>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Google Shape;1245;p92"/>
          <p:cNvSpPr txBox="1">
            <a:spLocks noGrp="1"/>
          </p:cNvSpPr>
          <p:nvPr>
            <p:ph type="title"/>
          </p:nvPr>
        </p:nvSpPr>
        <p:spPr>
          <a:xfrm>
            <a:off x="1919536" y="27856"/>
            <a:ext cx="8363272"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3.2. ¿Y en los libros de texto?</a:t>
            </a:r>
            <a:endParaRPr/>
          </a:p>
        </p:txBody>
      </p:sp>
      <p:sp>
        <p:nvSpPr>
          <p:cNvPr id="1246" name="Google Shape;1246;p92"/>
          <p:cNvSpPr txBox="1"/>
          <p:nvPr/>
        </p:nvSpPr>
        <p:spPr>
          <a:xfrm>
            <a:off x="1703512" y="6453336"/>
            <a:ext cx="7786810" cy="215444"/>
          </a:xfrm>
          <a:prstGeom prst="rect">
            <a:avLst/>
          </a:prstGeom>
          <a:solidFill>
            <a:srgbClr val="FFFFFF"/>
          </a:solidFill>
          <a:ln>
            <a:noFill/>
          </a:ln>
        </p:spPr>
        <p:txBody>
          <a:bodyPr spcFirstLastPara="1" wrap="square" lIns="0" tIns="0" rIns="0" bIns="0" anchor="t" anchorCtr="0">
            <a:spAutoFit/>
          </a:bodyPr>
          <a:lstStyle/>
          <a:p>
            <a:pPr marL="0" marR="0" lvl="0" indent="0" algn="l" rtl="0">
              <a:spcBef>
                <a:spcPts val="0"/>
              </a:spcBef>
              <a:spcAft>
                <a:spcPts val="0"/>
              </a:spcAft>
              <a:buNone/>
            </a:pPr>
            <a:r>
              <a:rPr lang="es-ES" sz="1400" i="1">
                <a:solidFill>
                  <a:schemeClr val="dk1"/>
                </a:solidFill>
                <a:latin typeface="Arial"/>
                <a:ea typeface="Arial"/>
                <a:cs typeface="Arial"/>
                <a:sym typeface="Arial"/>
              </a:rPr>
              <a:t>Extraído de TFM de investigación de Javier Gómez Fauro (Director Jorge Pozuelo-Muñoz)</a:t>
            </a:r>
            <a:endParaRPr sz="1400" i="1">
              <a:solidFill>
                <a:schemeClr val="dk1"/>
              </a:solidFill>
              <a:latin typeface="Times New Roman"/>
              <a:ea typeface="Times New Roman"/>
              <a:cs typeface="Times New Roman"/>
              <a:sym typeface="Times New Roman"/>
            </a:endParaRPr>
          </a:p>
        </p:txBody>
      </p:sp>
      <p:pic>
        <p:nvPicPr>
          <p:cNvPr id="1247" name="Google Shape;1247;p92"/>
          <p:cNvPicPr preferRelativeResize="0"/>
          <p:nvPr/>
        </p:nvPicPr>
        <p:blipFill rotWithShape="1">
          <a:blip r:embed="rId3">
            <a:alphaModFix/>
          </a:blip>
          <a:srcRect/>
          <a:stretch/>
        </p:blipFill>
        <p:spPr>
          <a:xfrm>
            <a:off x="1775520" y="836712"/>
            <a:ext cx="8259448" cy="4824536"/>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sp>
        <p:nvSpPr>
          <p:cNvPr id="1253" name="Google Shape;1253;p93"/>
          <p:cNvSpPr txBox="1">
            <a:spLocks noGrp="1"/>
          </p:cNvSpPr>
          <p:nvPr>
            <p:ph type="title"/>
          </p:nvPr>
        </p:nvSpPr>
        <p:spPr>
          <a:xfrm>
            <a:off x="1919536" y="27856"/>
            <a:ext cx="8363272"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3.2. ¿Y en los libros de texto?</a:t>
            </a:r>
            <a:endParaRPr/>
          </a:p>
        </p:txBody>
      </p:sp>
      <p:sp>
        <p:nvSpPr>
          <p:cNvPr id="1254" name="Google Shape;1254;p93"/>
          <p:cNvSpPr txBox="1"/>
          <p:nvPr/>
        </p:nvSpPr>
        <p:spPr>
          <a:xfrm>
            <a:off x="1703512" y="6453336"/>
            <a:ext cx="7786810" cy="215444"/>
          </a:xfrm>
          <a:prstGeom prst="rect">
            <a:avLst/>
          </a:prstGeom>
          <a:solidFill>
            <a:srgbClr val="FFFFFF"/>
          </a:solidFill>
          <a:ln>
            <a:noFill/>
          </a:ln>
        </p:spPr>
        <p:txBody>
          <a:bodyPr spcFirstLastPara="1" wrap="square" lIns="0" tIns="0" rIns="0" bIns="0" anchor="t" anchorCtr="0">
            <a:spAutoFit/>
          </a:bodyPr>
          <a:lstStyle/>
          <a:p>
            <a:pPr marL="0" marR="0" lvl="0" indent="0" algn="l" rtl="0">
              <a:spcBef>
                <a:spcPts val="0"/>
              </a:spcBef>
              <a:spcAft>
                <a:spcPts val="0"/>
              </a:spcAft>
              <a:buNone/>
            </a:pPr>
            <a:r>
              <a:rPr lang="es-ES" sz="1400" i="1">
                <a:solidFill>
                  <a:schemeClr val="dk1"/>
                </a:solidFill>
                <a:latin typeface="Arial"/>
                <a:ea typeface="Arial"/>
                <a:cs typeface="Arial"/>
                <a:sym typeface="Arial"/>
              </a:rPr>
              <a:t>Extraído de TFM de investigación de Javier Gómez Fauro (Director Jorge Pozuelo-Muñoz)</a:t>
            </a:r>
            <a:endParaRPr sz="1400" i="1">
              <a:solidFill>
                <a:schemeClr val="dk1"/>
              </a:solidFill>
              <a:latin typeface="Times New Roman"/>
              <a:ea typeface="Times New Roman"/>
              <a:cs typeface="Times New Roman"/>
              <a:sym typeface="Times New Roman"/>
            </a:endParaRPr>
          </a:p>
        </p:txBody>
      </p:sp>
      <p:pic>
        <p:nvPicPr>
          <p:cNvPr id="1255" name="Google Shape;1255;p93"/>
          <p:cNvPicPr preferRelativeResize="0"/>
          <p:nvPr/>
        </p:nvPicPr>
        <p:blipFill rotWithShape="1">
          <a:blip r:embed="rId3">
            <a:alphaModFix/>
          </a:blip>
          <a:srcRect/>
          <a:stretch/>
        </p:blipFill>
        <p:spPr>
          <a:xfrm>
            <a:off x="1991544" y="908720"/>
            <a:ext cx="7900362" cy="4968552"/>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sp>
        <p:nvSpPr>
          <p:cNvPr id="1261" name="Google Shape;1261;p94"/>
          <p:cNvSpPr txBox="1">
            <a:spLocks noGrp="1"/>
          </p:cNvSpPr>
          <p:nvPr>
            <p:ph type="title"/>
          </p:nvPr>
        </p:nvSpPr>
        <p:spPr>
          <a:xfrm>
            <a:off x="1919536" y="27856"/>
            <a:ext cx="8363272"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3.2. ¿Y en los libros de texto?</a:t>
            </a:r>
            <a:endParaRPr/>
          </a:p>
        </p:txBody>
      </p:sp>
      <p:sp>
        <p:nvSpPr>
          <p:cNvPr id="1262" name="Google Shape;1262;p94"/>
          <p:cNvSpPr/>
          <p:nvPr/>
        </p:nvSpPr>
        <p:spPr>
          <a:xfrm>
            <a:off x="1703512" y="1052736"/>
            <a:ext cx="7344816" cy="3672408"/>
          </a:xfrm>
          <a:prstGeom prst="roundRect">
            <a:avLst>
              <a:gd name="adj" fmla="val 5925"/>
            </a:avLst>
          </a:prstGeom>
          <a:solidFill>
            <a:srgbClr val="E5DFEC"/>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CONCLUSIONES</a:t>
            </a:r>
            <a:endParaRPr/>
          </a:p>
          <a:p>
            <a:pPr marL="0" marR="0" lvl="1" indent="0" algn="ctr" rtl="0">
              <a:spcBef>
                <a:spcPts val="0"/>
              </a:spcBef>
              <a:spcAft>
                <a:spcPts val="0"/>
              </a:spcAft>
              <a:buNone/>
            </a:pPr>
            <a:endParaRPr sz="1800" b="1" i="0" u="none" strike="noStrike" cap="none">
              <a:solidFill>
                <a:schemeClr val="dk1"/>
              </a:solidFill>
              <a:latin typeface="Calibri"/>
              <a:ea typeface="Calibri"/>
              <a:cs typeface="Calibri"/>
              <a:sym typeface="Calibri"/>
            </a:endParaRPr>
          </a:p>
          <a:p>
            <a:pPr marL="285750" marR="0" lvl="1" indent="-285750" algn="just" rtl="0">
              <a:spcBef>
                <a:spcPts val="0"/>
              </a:spcBef>
              <a:spcAft>
                <a:spcPts val="0"/>
              </a:spcAft>
              <a:buClr>
                <a:schemeClr val="dk1"/>
              </a:buClr>
              <a:buSzPts val="1800"/>
              <a:buFont typeface="Arial"/>
              <a:buChar char="•"/>
            </a:pPr>
            <a:r>
              <a:rPr lang="es-ES" sz="1800" b="1" i="0" u="none" strike="noStrike" cap="none">
                <a:solidFill>
                  <a:schemeClr val="dk1"/>
                </a:solidFill>
                <a:latin typeface="Calibri"/>
                <a:ea typeface="Calibri"/>
                <a:cs typeface="Calibri"/>
                <a:sym typeface="Calibri"/>
              </a:rPr>
              <a:t>En los libros de texto aparece mucho más de la hipótesis que teníamos inicialmente</a:t>
            </a:r>
            <a:endParaRPr/>
          </a:p>
          <a:p>
            <a:pPr marL="0" marR="0" lvl="1" indent="0" algn="just" rtl="0">
              <a:spcBef>
                <a:spcPts val="0"/>
              </a:spcBef>
              <a:spcAft>
                <a:spcPts val="0"/>
              </a:spcAft>
              <a:buNone/>
            </a:pPr>
            <a:endParaRPr sz="1800" b="1" i="0" u="none" strike="noStrike" cap="none">
              <a:solidFill>
                <a:schemeClr val="dk1"/>
              </a:solidFill>
              <a:latin typeface="Calibri"/>
              <a:ea typeface="Calibri"/>
              <a:cs typeface="Calibri"/>
              <a:sym typeface="Calibri"/>
            </a:endParaRPr>
          </a:p>
          <a:p>
            <a:pPr marL="285750" marR="0" lvl="1" indent="-285750" algn="just" rtl="0">
              <a:spcBef>
                <a:spcPts val="0"/>
              </a:spcBef>
              <a:spcAft>
                <a:spcPts val="0"/>
              </a:spcAft>
              <a:buClr>
                <a:schemeClr val="dk1"/>
              </a:buClr>
              <a:buSzPts val="1800"/>
              <a:buFont typeface="Arial"/>
              <a:buChar char="•"/>
            </a:pPr>
            <a:r>
              <a:rPr lang="es-ES" sz="1800" b="1" i="0" u="none" strike="noStrike" cap="none">
                <a:solidFill>
                  <a:schemeClr val="dk1"/>
                </a:solidFill>
                <a:latin typeface="Calibri"/>
                <a:ea typeface="Calibri"/>
                <a:cs typeface="Calibri"/>
                <a:sym typeface="Calibri"/>
              </a:rPr>
              <a:t>No existen criterios definidos para que aparezcan o no estos contenidos ni por editorial ni por edad</a:t>
            </a:r>
            <a:endParaRPr/>
          </a:p>
          <a:p>
            <a:pPr marL="0" marR="0" lvl="1" indent="0" algn="just" rtl="0">
              <a:spcBef>
                <a:spcPts val="0"/>
              </a:spcBef>
              <a:spcAft>
                <a:spcPts val="0"/>
              </a:spcAft>
              <a:buNone/>
            </a:pPr>
            <a:endParaRPr sz="1800" b="1" i="0" u="none" strike="noStrike" cap="none">
              <a:solidFill>
                <a:schemeClr val="dk1"/>
              </a:solidFill>
              <a:latin typeface="Calibri"/>
              <a:ea typeface="Calibri"/>
              <a:cs typeface="Calibri"/>
              <a:sym typeface="Calibri"/>
            </a:endParaRPr>
          </a:p>
          <a:p>
            <a:pPr marL="285750" marR="0" lvl="1" indent="-285750" algn="just" rtl="0">
              <a:spcBef>
                <a:spcPts val="0"/>
              </a:spcBef>
              <a:spcAft>
                <a:spcPts val="0"/>
              </a:spcAft>
              <a:buClr>
                <a:schemeClr val="dk1"/>
              </a:buClr>
              <a:buSzPts val="1800"/>
              <a:buFont typeface="Arial"/>
              <a:buChar char="•"/>
            </a:pPr>
            <a:r>
              <a:rPr lang="es-ES" sz="1800" b="1" i="0" u="none" strike="noStrike" cap="none">
                <a:solidFill>
                  <a:schemeClr val="dk1"/>
                </a:solidFill>
                <a:latin typeface="Calibri"/>
                <a:ea typeface="Calibri"/>
                <a:cs typeface="Calibri"/>
                <a:sym typeface="Calibri"/>
              </a:rPr>
              <a:t>Hay inquietud por incorporar el tema pero no hay nada sistematizado ni acordado</a:t>
            </a:r>
            <a:endParaRPr/>
          </a:p>
          <a:p>
            <a:pPr marL="285750" marR="0" lvl="1" indent="-171450" algn="just" rtl="0">
              <a:spcBef>
                <a:spcPts val="0"/>
              </a:spcBef>
              <a:spcAft>
                <a:spcPts val="0"/>
              </a:spcAft>
              <a:buClr>
                <a:schemeClr val="dk1"/>
              </a:buClr>
              <a:buSzPts val="1800"/>
              <a:buFont typeface="Arial"/>
              <a:buNone/>
            </a:pPr>
            <a:endParaRPr sz="1800" b="1" i="0" u="none" strike="noStrike" cap="none">
              <a:solidFill>
                <a:schemeClr val="dk1"/>
              </a:solidFill>
              <a:latin typeface="Calibri"/>
              <a:ea typeface="Calibri"/>
              <a:cs typeface="Calibri"/>
              <a:sym typeface="Calibri"/>
            </a:endParaRPr>
          </a:p>
          <a:p>
            <a:pPr marL="285750" marR="0" lvl="1" indent="-285750" algn="just" rtl="0">
              <a:spcBef>
                <a:spcPts val="0"/>
              </a:spcBef>
              <a:spcAft>
                <a:spcPts val="0"/>
              </a:spcAft>
              <a:buClr>
                <a:schemeClr val="dk1"/>
              </a:buClr>
              <a:buSzPts val="1800"/>
              <a:buFont typeface="Arial"/>
              <a:buChar char="•"/>
            </a:pPr>
            <a:r>
              <a:rPr lang="es-ES" sz="1800" b="1" i="0" u="none" strike="noStrike" cap="none">
                <a:solidFill>
                  <a:schemeClr val="dk1"/>
                </a:solidFill>
                <a:latin typeface="Calibri"/>
                <a:ea typeface="Calibri"/>
                <a:cs typeface="Calibri"/>
                <a:sym typeface="Calibri"/>
              </a:rPr>
              <a:t>Necesidad de preguntar a docentes, alumnos/as y seguir investigando</a:t>
            </a:r>
            <a:endParaRPr/>
          </a:p>
        </p:txBody>
      </p:sp>
      <p:sp>
        <p:nvSpPr>
          <p:cNvPr id="1263" name="Google Shape;1263;p94"/>
          <p:cNvSpPr/>
          <p:nvPr/>
        </p:nvSpPr>
        <p:spPr>
          <a:xfrm>
            <a:off x="4462441" y="5517233"/>
            <a:ext cx="5832648" cy="910103"/>
          </a:xfrm>
          <a:prstGeom prst="roundRect">
            <a:avLst>
              <a:gd name="adj" fmla="val 5925"/>
            </a:avLst>
          </a:prstGeom>
          <a:solidFill>
            <a:srgbClr val="E5DFEC"/>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Necesidad de preguntar a docentes, alumnos/as y seguir investigando</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sp>
        <p:nvSpPr>
          <p:cNvPr id="1269" name="Google Shape;1269;p95"/>
          <p:cNvSpPr txBox="1">
            <a:spLocks noGrp="1"/>
          </p:cNvSpPr>
          <p:nvPr>
            <p:ph type="title"/>
          </p:nvPr>
        </p:nvSpPr>
        <p:spPr>
          <a:xfrm>
            <a:off x="1981200" y="116632"/>
            <a:ext cx="8363272" cy="1080120"/>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3. ¿Y cómo trabajar la física de partículas en el aula?</a:t>
            </a:r>
            <a:endParaRPr/>
          </a:p>
        </p:txBody>
      </p:sp>
      <p:sp>
        <p:nvSpPr>
          <p:cNvPr id="1270" name="Google Shape;1270;p95"/>
          <p:cNvSpPr/>
          <p:nvPr/>
        </p:nvSpPr>
        <p:spPr>
          <a:xfrm>
            <a:off x="1981200" y="1412776"/>
            <a:ext cx="4032448" cy="1368152"/>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3200" b="1">
                <a:solidFill>
                  <a:schemeClr val="dk1"/>
                </a:solidFill>
                <a:latin typeface="Calibri"/>
                <a:ea typeface="Calibri"/>
                <a:cs typeface="Calibri"/>
                <a:sym typeface="Calibri"/>
              </a:rPr>
              <a:t>Muchas opciones</a:t>
            </a:r>
            <a:endParaRPr/>
          </a:p>
          <a:p>
            <a:pPr marL="0" marR="0" lvl="0" indent="0" algn="ctr" rtl="0">
              <a:spcBef>
                <a:spcPts val="0"/>
              </a:spcBef>
              <a:spcAft>
                <a:spcPts val="0"/>
              </a:spcAft>
              <a:buNone/>
            </a:pPr>
            <a:r>
              <a:rPr lang="es-ES" sz="1200" b="1">
                <a:solidFill>
                  <a:schemeClr val="dk1"/>
                </a:solidFill>
                <a:latin typeface="Calibri"/>
                <a:ea typeface="Calibri"/>
                <a:cs typeface="Calibri"/>
                <a:sym typeface="Calibri"/>
              </a:rPr>
              <a:t>(como con todo…)</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275"/>
        <p:cNvGrpSpPr/>
        <p:nvPr/>
      </p:nvGrpSpPr>
      <p:grpSpPr>
        <a:xfrm>
          <a:off x="0" y="0"/>
          <a:ext cx="0" cy="0"/>
          <a:chOff x="0" y="0"/>
          <a:chExt cx="0" cy="0"/>
        </a:xfrm>
      </p:grpSpPr>
      <p:sp>
        <p:nvSpPr>
          <p:cNvPr id="1276" name="Google Shape;1276;p96"/>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1277" name="Google Shape;1277;p96"/>
          <p:cNvSpPr/>
          <p:nvPr/>
        </p:nvSpPr>
        <p:spPr>
          <a:xfrm>
            <a:off x="1703512" y="1052736"/>
            <a:ext cx="3744416" cy="720080"/>
          </a:xfrm>
          <a:prstGeom prst="roundRect">
            <a:avLst>
              <a:gd name="adj" fmla="val 5925"/>
            </a:avLst>
          </a:prstGeom>
          <a:solidFill>
            <a:srgbClr val="E5DFEC"/>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¿Y materiales educativos? </a:t>
            </a:r>
            <a:endParaRPr/>
          </a:p>
        </p:txBody>
      </p:sp>
      <p:sp>
        <p:nvSpPr>
          <p:cNvPr id="1278" name="Google Shape;1278;p96"/>
          <p:cNvSpPr/>
          <p:nvPr/>
        </p:nvSpPr>
        <p:spPr>
          <a:xfrm>
            <a:off x="1688840" y="2132856"/>
            <a:ext cx="8007560" cy="2880320"/>
          </a:xfrm>
          <a:prstGeom prst="roundRect">
            <a:avLst>
              <a:gd name="adj" fmla="val 5925"/>
            </a:avLst>
          </a:prstGeom>
          <a:solidFill>
            <a:srgbClr val="E5DFEC"/>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No hay demasiados materiales (y hemos buscado…): </a:t>
            </a:r>
            <a:endParaRPr/>
          </a:p>
          <a:p>
            <a:pPr marL="0" marR="0" lvl="1" indent="0" algn="ctr" rtl="0">
              <a:spcBef>
                <a:spcPts val="0"/>
              </a:spcBef>
              <a:spcAft>
                <a:spcPts val="0"/>
              </a:spcAft>
              <a:buNone/>
            </a:pPr>
            <a:endParaRPr sz="1800" b="1" i="0" u="none" strike="noStrike" cap="none">
              <a:solidFill>
                <a:schemeClr val="dk1"/>
              </a:solidFill>
              <a:latin typeface="Calibri"/>
              <a:ea typeface="Calibri"/>
              <a:cs typeface="Calibri"/>
              <a:sym typeface="Calibri"/>
            </a:endParaRPr>
          </a:p>
          <a:p>
            <a:pPr marL="285750" marR="0" lvl="1" indent="-285750" algn="l" rtl="0">
              <a:spcBef>
                <a:spcPts val="0"/>
              </a:spcBef>
              <a:spcAft>
                <a:spcPts val="0"/>
              </a:spcAft>
              <a:buClr>
                <a:schemeClr val="dk1"/>
              </a:buClr>
              <a:buSzPts val="1800"/>
              <a:buFont typeface="Calibri"/>
              <a:buChar char="-"/>
            </a:pPr>
            <a:r>
              <a:rPr lang="es-ES" sz="1800" b="1" i="0" u="none" strike="noStrike" cap="none">
                <a:solidFill>
                  <a:schemeClr val="dk1"/>
                </a:solidFill>
                <a:latin typeface="Calibri"/>
                <a:ea typeface="Calibri"/>
                <a:cs typeface="Calibri"/>
                <a:sym typeface="Calibri"/>
              </a:rPr>
              <a:t>Hay maquetas de aceleradores</a:t>
            </a:r>
            <a:endParaRPr/>
          </a:p>
          <a:p>
            <a:pPr marL="285750" marR="0" lvl="1" indent="-285750" algn="l" rtl="0">
              <a:spcBef>
                <a:spcPts val="0"/>
              </a:spcBef>
              <a:spcAft>
                <a:spcPts val="0"/>
              </a:spcAft>
              <a:buClr>
                <a:schemeClr val="dk1"/>
              </a:buClr>
              <a:buSzPts val="1800"/>
              <a:buFont typeface="Calibri"/>
              <a:buChar char="-"/>
            </a:pPr>
            <a:r>
              <a:rPr lang="es-ES" sz="1800" b="1" i="0" u="none" strike="noStrike" cap="none">
                <a:solidFill>
                  <a:schemeClr val="dk1"/>
                </a:solidFill>
                <a:latin typeface="Calibri"/>
                <a:ea typeface="Calibri"/>
                <a:cs typeface="Calibri"/>
                <a:sym typeface="Calibri"/>
              </a:rPr>
              <a:t>Juegos para identificar partículas</a:t>
            </a:r>
            <a:endParaRPr/>
          </a:p>
          <a:p>
            <a:pPr marL="285750" marR="0" lvl="1" indent="-285750" algn="l" rtl="0">
              <a:spcBef>
                <a:spcPts val="0"/>
              </a:spcBef>
              <a:spcAft>
                <a:spcPts val="0"/>
              </a:spcAft>
              <a:buClr>
                <a:schemeClr val="dk1"/>
              </a:buClr>
              <a:buSzPts val="1800"/>
              <a:buFont typeface="Calibri"/>
              <a:buChar char="-"/>
            </a:pPr>
            <a:r>
              <a:rPr lang="es-ES" sz="1800" b="1" i="0" u="none" strike="noStrike" cap="none">
                <a:solidFill>
                  <a:schemeClr val="dk1"/>
                </a:solidFill>
                <a:latin typeface="Calibri"/>
                <a:ea typeface="Calibri"/>
                <a:cs typeface="Calibri"/>
                <a:sym typeface="Calibri"/>
              </a:rPr>
              <a:t>Guías para fabricar una cámara de niebla (pero no para usarla en el aula de forma “didáctica”) </a:t>
            </a:r>
            <a:endParaRPr/>
          </a:p>
          <a:p>
            <a:pPr marL="285750" marR="0" lvl="1" indent="-285750" algn="l" rtl="0">
              <a:spcBef>
                <a:spcPts val="0"/>
              </a:spcBef>
              <a:spcAft>
                <a:spcPts val="0"/>
              </a:spcAft>
              <a:buClr>
                <a:schemeClr val="dk1"/>
              </a:buClr>
              <a:buSzPts val="1800"/>
              <a:buFont typeface="Calibri"/>
              <a:buChar char="-"/>
            </a:pPr>
            <a:r>
              <a:rPr lang="es-ES" sz="1800" b="1" i="0" u="none" strike="noStrike" cap="none">
                <a:solidFill>
                  <a:schemeClr val="dk1"/>
                </a:solidFill>
                <a:latin typeface="Calibri"/>
                <a:ea typeface="Calibri"/>
                <a:cs typeface="Calibri"/>
                <a:sym typeface="Calibri"/>
              </a:rPr>
              <a:t>Más divulgación que educación…</a:t>
            </a:r>
            <a:endParaRPr/>
          </a:p>
          <a:p>
            <a:pPr marL="285750" marR="0" lvl="1" indent="-285750" algn="ctr" rtl="0">
              <a:spcBef>
                <a:spcPts val="0"/>
              </a:spcBef>
              <a:spcAft>
                <a:spcPts val="0"/>
              </a:spcAft>
              <a:buClr>
                <a:schemeClr val="dk1"/>
              </a:buClr>
              <a:buSzPts val="1800"/>
              <a:buFont typeface="Calibri"/>
              <a:buChar char="-"/>
            </a:pPr>
            <a:r>
              <a:rPr lang="es-ES" sz="1800" b="1" i="0" u="none" strike="noStrike" cap="none">
                <a:solidFill>
                  <a:schemeClr val="dk1"/>
                </a:solidFill>
                <a:latin typeface="Calibri"/>
                <a:ea typeface="Calibri"/>
                <a:cs typeface="Calibri"/>
                <a:sym typeface="Calibri"/>
              </a:rPr>
              <a:t> </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283"/>
        <p:cNvGrpSpPr/>
        <p:nvPr/>
      </p:nvGrpSpPr>
      <p:grpSpPr>
        <a:xfrm>
          <a:off x="0" y="0"/>
          <a:ext cx="0" cy="0"/>
          <a:chOff x="0" y="0"/>
          <a:chExt cx="0" cy="0"/>
        </a:xfrm>
      </p:grpSpPr>
      <p:sp>
        <p:nvSpPr>
          <p:cNvPr id="1284" name="Google Shape;1284;p97"/>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1285" name="Google Shape;1285;p97"/>
          <p:cNvSpPr/>
          <p:nvPr/>
        </p:nvSpPr>
        <p:spPr>
          <a:xfrm>
            <a:off x="5807968" y="6093297"/>
            <a:ext cx="666023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a:solidFill>
                  <a:schemeClr val="dk1"/>
                </a:solidFill>
                <a:latin typeface="Calibri"/>
                <a:ea typeface="Calibri"/>
                <a:cs typeface="Calibri"/>
                <a:sym typeface="Calibri"/>
              </a:rPr>
              <a:t>https://phet.colorado.edu/sims/html/blackbody-spectrum/latest/blackbody-spectrum_all.html?locale=es</a:t>
            </a:r>
            <a:endParaRPr/>
          </a:p>
        </p:txBody>
      </p:sp>
      <p:sp>
        <p:nvSpPr>
          <p:cNvPr id="1286" name="Google Shape;1286;p97"/>
          <p:cNvSpPr/>
          <p:nvPr/>
        </p:nvSpPr>
        <p:spPr>
          <a:xfrm>
            <a:off x="1631504" y="871305"/>
            <a:ext cx="3744416" cy="720080"/>
          </a:xfrm>
          <a:prstGeom prst="roundRect">
            <a:avLst>
              <a:gd name="adj" fmla="val 5925"/>
            </a:avLst>
          </a:prstGeom>
          <a:solidFill>
            <a:srgbClr val="E5DFEC"/>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¿Y materiales educativos? </a:t>
            </a:r>
            <a:endParaRPr/>
          </a:p>
        </p:txBody>
      </p:sp>
      <p:sp>
        <p:nvSpPr>
          <p:cNvPr id="1287" name="Google Shape;1287;p97"/>
          <p:cNvSpPr/>
          <p:nvPr/>
        </p:nvSpPr>
        <p:spPr>
          <a:xfrm>
            <a:off x="1524000" y="6228020"/>
            <a:ext cx="4572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Presentación del documental</a:t>
            </a:r>
            <a:endParaRPr sz="1800">
              <a:solidFill>
                <a:schemeClr val="dk1"/>
              </a:solidFill>
              <a:latin typeface="Calibri"/>
              <a:ea typeface="Calibri"/>
              <a:cs typeface="Calibri"/>
              <a:sym typeface="Calibri"/>
            </a:endParaRPr>
          </a:p>
        </p:txBody>
      </p:sp>
      <p:pic>
        <p:nvPicPr>
          <p:cNvPr id="1288" name="Google Shape;1288;p97" descr="DOCUMENTAL: CAZANDO LO INVISIBLE – TEATRO OLIMPIA"/>
          <p:cNvPicPr preferRelativeResize="0"/>
          <p:nvPr/>
        </p:nvPicPr>
        <p:blipFill rotWithShape="1">
          <a:blip r:embed="rId4">
            <a:alphaModFix/>
          </a:blip>
          <a:srcRect/>
          <a:stretch/>
        </p:blipFill>
        <p:spPr>
          <a:xfrm>
            <a:off x="1775521" y="1837356"/>
            <a:ext cx="3001607" cy="4323302"/>
          </a:xfrm>
          <a:prstGeom prst="rect">
            <a:avLst/>
          </a:prstGeom>
          <a:noFill/>
          <a:ln>
            <a:noFill/>
          </a:ln>
        </p:spPr>
      </p:pic>
      <p:sp>
        <p:nvSpPr>
          <p:cNvPr id="1289" name="Google Shape;1289;p97"/>
          <p:cNvSpPr/>
          <p:nvPr/>
        </p:nvSpPr>
        <p:spPr>
          <a:xfrm>
            <a:off x="5447928" y="3945178"/>
            <a:ext cx="52200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Javier Santaolla (Divulgador que trabajó en el CERN)</a:t>
            </a:r>
            <a:endParaRPr sz="1800">
              <a:solidFill>
                <a:schemeClr val="dk1"/>
              </a:solidFill>
              <a:latin typeface="Calibri"/>
              <a:ea typeface="Calibri"/>
              <a:cs typeface="Calibri"/>
              <a:sym typeface="Calibri"/>
            </a:endParaRPr>
          </a:p>
        </p:txBody>
      </p:sp>
      <p:pic>
        <p:nvPicPr>
          <p:cNvPr id="1290" name="Google Shape;1290;p97"/>
          <p:cNvPicPr preferRelativeResize="0"/>
          <p:nvPr/>
        </p:nvPicPr>
        <p:blipFill rotWithShape="1">
          <a:blip r:embed="rId6">
            <a:alphaModFix/>
          </a:blip>
          <a:srcRect/>
          <a:stretch/>
        </p:blipFill>
        <p:spPr>
          <a:xfrm>
            <a:off x="5623836" y="1445551"/>
            <a:ext cx="4724241" cy="2464152"/>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295"/>
        <p:cNvGrpSpPr/>
        <p:nvPr/>
      </p:nvGrpSpPr>
      <p:grpSpPr>
        <a:xfrm>
          <a:off x="0" y="0"/>
          <a:ext cx="0" cy="0"/>
          <a:chOff x="0" y="0"/>
          <a:chExt cx="0" cy="0"/>
        </a:xfrm>
      </p:grpSpPr>
      <p:sp>
        <p:nvSpPr>
          <p:cNvPr id="1296" name="Google Shape;1296;p98"/>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1297" name="Google Shape;1297;p98"/>
          <p:cNvSpPr/>
          <p:nvPr/>
        </p:nvSpPr>
        <p:spPr>
          <a:xfrm>
            <a:off x="4510446" y="5896968"/>
            <a:ext cx="666023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a:solidFill>
                  <a:schemeClr val="dk1"/>
                </a:solidFill>
                <a:latin typeface="Calibri"/>
                <a:ea typeface="Calibri"/>
                <a:cs typeface="Calibri"/>
                <a:sym typeface="Calibri"/>
              </a:rPr>
              <a:t>https://phet.colorado.edu/sims/html/blackbody-spectrum/latest/blackbody-spectrum_all.html?locale=es</a:t>
            </a:r>
            <a:endParaRPr/>
          </a:p>
        </p:txBody>
      </p:sp>
      <p:sp>
        <p:nvSpPr>
          <p:cNvPr id="1298" name="Google Shape;1298;p98"/>
          <p:cNvSpPr/>
          <p:nvPr/>
        </p:nvSpPr>
        <p:spPr>
          <a:xfrm>
            <a:off x="1631504" y="871305"/>
            <a:ext cx="3744416" cy="720080"/>
          </a:xfrm>
          <a:prstGeom prst="roundRect">
            <a:avLst>
              <a:gd name="adj" fmla="val 5925"/>
            </a:avLst>
          </a:prstGeom>
          <a:solidFill>
            <a:srgbClr val="E5DFEC"/>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¿Y materiales educativos? </a:t>
            </a:r>
            <a:endParaRPr/>
          </a:p>
        </p:txBody>
      </p:sp>
      <p:sp>
        <p:nvSpPr>
          <p:cNvPr id="1299" name="Google Shape;1299;p98"/>
          <p:cNvSpPr/>
          <p:nvPr/>
        </p:nvSpPr>
        <p:spPr>
          <a:xfrm>
            <a:off x="1694007" y="4781173"/>
            <a:ext cx="15243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Web del CERN</a:t>
            </a:r>
            <a:endParaRPr sz="1800">
              <a:solidFill>
                <a:schemeClr val="dk1"/>
              </a:solidFill>
              <a:latin typeface="Calibri"/>
              <a:ea typeface="Calibri"/>
              <a:cs typeface="Calibri"/>
              <a:sym typeface="Calibri"/>
            </a:endParaRPr>
          </a:p>
        </p:txBody>
      </p:sp>
      <p:sp>
        <p:nvSpPr>
          <p:cNvPr id="1300" name="Google Shape;1300;p98"/>
          <p:cNvSpPr/>
          <p:nvPr/>
        </p:nvSpPr>
        <p:spPr>
          <a:xfrm>
            <a:off x="1631504" y="5427505"/>
            <a:ext cx="6252536" cy="469463"/>
          </a:xfrm>
          <a:prstGeom prst="roundRect">
            <a:avLst>
              <a:gd name="adj" fmla="val 5925"/>
            </a:avLst>
          </a:prstGeom>
          <a:solidFill>
            <a:srgbClr val="E5DFEC"/>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Suele ser más divulgación que educación</a:t>
            </a:r>
            <a:endParaRPr/>
          </a:p>
        </p:txBody>
      </p:sp>
      <p:pic>
        <p:nvPicPr>
          <p:cNvPr id="1301" name="Google Shape;1301;p98"/>
          <p:cNvPicPr preferRelativeResize="0"/>
          <p:nvPr/>
        </p:nvPicPr>
        <p:blipFill rotWithShape="1">
          <a:blip r:embed="rId4">
            <a:alphaModFix/>
          </a:blip>
          <a:srcRect/>
          <a:stretch/>
        </p:blipFill>
        <p:spPr>
          <a:xfrm>
            <a:off x="1631504" y="1710776"/>
            <a:ext cx="6912768" cy="3028228"/>
          </a:xfrm>
          <a:prstGeom prst="rect">
            <a:avLst/>
          </a:prstGeom>
          <a:noFill/>
          <a:ln>
            <a:noFill/>
          </a:ln>
        </p:spPr>
      </p:pic>
      <p:sp>
        <p:nvSpPr>
          <p:cNvPr id="1302" name="Google Shape;1302;p98"/>
          <p:cNvSpPr/>
          <p:nvPr/>
        </p:nvSpPr>
        <p:spPr>
          <a:xfrm>
            <a:off x="5735960" y="1988840"/>
            <a:ext cx="1152128" cy="586032"/>
          </a:xfrm>
          <a:prstGeom prst="ellipse">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303" name="Google Shape;1303;p98"/>
          <p:cNvCxnSpPr/>
          <p:nvPr/>
        </p:nvCxnSpPr>
        <p:spPr>
          <a:xfrm flipH="1">
            <a:off x="6456040" y="1129656"/>
            <a:ext cx="864096" cy="828383"/>
          </a:xfrm>
          <a:prstGeom prst="straightConnector1">
            <a:avLst/>
          </a:prstGeom>
          <a:noFill/>
          <a:ln w="38100" cap="flat" cmpd="sng">
            <a:solidFill>
              <a:srgbClr val="FF0000"/>
            </a:solidFill>
            <a:prstDash val="solid"/>
            <a:round/>
            <a:headEnd type="none" w="sm" len="sm"/>
            <a:tailEnd type="triangle" w="med" len="med"/>
          </a:ln>
        </p:spPr>
      </p:cxnSp>
      <p:sp>
        <p:nvSpPr>
          <p:cNvPr id="1304" name="Google Shape;1304;p98"/>
          <p:cNvSpPr/>
          <p:nvPr/>
        </p:nvSpPr>
        <p:spPr>
          <a:xfrm>
            <a:off x="7290080" y="914187"/>
            <a:ext cx="352839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a:solidFill>
                  <a:schemeClr val="dk1"/>
                </a:solidFill>
                <a:latin typeface="Calibri"/>
                <a:ea typeface="Calibri"/>
                <a:cs typeface="Calibri"/>
                <a:sym typeface="Calibri"/>
              </a:rPr>
              <a:t>Recursos relacionados con el CERN</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309"/>
        <p:cNvGrpSpPr/>
        <p:nvPr/>
      </p:nvGrpSpPr>
      <p:grpSpPr>
        <a:xfrm>
          <a:off x="0" y="0"/>
          <a:ext cx="0" cy="0"/>
          <a:chOff x="0" y="0"/>
          <a:chExt cx="0" cy="0"/>
        </a:xfrm>
      </p:grpSpPr>
      <p:sp>
        <p:nvSpPr>
          <p:cNvPr id="1310" name="Google Shape;1310;p99"/>
          <p:cNvSpPr txBox="1">
            <a:spLocks noGrp="1"/>
          </p:cNvSpPr>
          <p:nvPr>
            <p:ph type="title"/>
          </p:nvPr>
        </p:nvSpPr>
        <p:spPr>
          <a:xfrm>
            <a:off x="1981200" y="116632"/>
            <a:ext cx="8229600" cy="57606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000"/>
              <a:buFont typeface="Arial"/>
              <a:buNone/>
            </a:pPr>
            <a:r>
              <a:rPr lang="es-ES" sz="3000" b="1">
                <a:solidFill>
                  <a:schemeClr val="lt1"/>
                </a:solidFill>
                <a:latin typeface="Arial"/>
                <a:ea typeface="Arial"/>
                <a:cs typeface="Arial"/>
                <a:sym typeface="Arial"/>
              </a:rPr>
              <a:t>2. ¿Qué sabemos de física de partículas?</a:t>
            </a:r>
            <a:endParaRPr/>
          </a:p>
        </p:txBody>
      </p:sp>
      <p:sp>
        <p:nvSpPr>
          <p:cNvPr id="1311" name="Google Shape;1311;p99"/>
          <p:cNvSpPr/>
          <p:nvPr/>
        </p:nvSpPr>
        <p:spPr>
          <a:xfrm>
            <a:off x="4510446" y="5896968"/>
            <a:ext cx="666023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a:solidFill>
                  <a:schemeClr val="dk1"/>
                </a:solidFill>
                <a:latin typeface="Calibri"/>
                <a:ea typeface="Calibri"/>
                <a:cs typeface="Calibri"/>
                <a:sym typeface="Calibri"/>
              </a:rPr>
              <a:t>https://phet.colorado.edu/sims/html/blackbody-spectrum/latest/blackbody-spectrum_all.html?locale=es</a:t>
            </a:r>
            <a:endParaRPr/>
          </a:p>
        </p:txBody>
      </p:sp>
      <p:sp>
        <p:nvSpPr>
          <p:cNvPr id="1312" name="Google Shape;1312;p99"/>
          <p:cNvSpPr/>
          <p:nvPr/>
        </p:nvSpPr>
        <p:spPr>
          <a:xfrm>
            <a:off x="1631504" y="871305"/>
            <a:ext cx="3744416" cy="720080"/>
          </a:xfrm>
          <a:prstGeom prst="roundRect">
            <a:avLst>
              <a:gd name="adj" fmla="val 5925"/>
            </a:avLst>
          </a:prstGeom>
          <a:solidFill>
            <a:srgbClr val="E5DFEC"/>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¿Y materiales educativos? </a:t>
            </a:r>
            <a:endParaRPr/>
          </a:p>
        </p:txBody>
      </p:sp>
      <p:sp>
        <p:nvSpPr>
          <p:cNvPr id="1313" name="Google Shape;1313;p99"/>
          <p:cNvSpPr/>
          <p:nvPr/>
        </p:nvSpPr>
        <p:spPr>
          <a:xfrm>
            <a:off x="1656137" y="4365104"/>
            <a:ext cx="2448272"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Datos del CERN para poder analizar</a:t>
            </a:r>
            <a:r>
              <a:rPr lang="es-ES" sz="1800">
                <a:solidFill>
                  <a:schemeClr val="dk1"/>
                </a:solidFill>
                <a:latin typeface="Calibri"/>
                <a:ea typeface="Calibri"/>
                <a:cs typeface="Calibri"/>
                <a:sym typeface="Calibri"/>
              </a:rPr>
              <a:t> con los estudiantes</a:t>
            </a:r>
            <a:endParaRPr/>
          </a:p>
        </p:txBody>
      </p:sp>
      <p:sp>
        <p:nvSpPr>
          <p:cNvPr id="1314" name="Google Shape;1314;p99"/>
          <p:cNvSpPr/>
          <p:nvPr/>
        </p:nvSpPr>
        <p:spPr>
          <a:xfrm>
            <a:off x="4093200" y="1722979"/>
            <a:ext cx="6252536" cy="469463"/>
          </a:xfrm>
          <a:prstGeom prst="roundRect">
            <a:avLst>
              <a:gd name="adj" fmla="val 5925"/>
            </a:avLst>
          </a:prstGeom>
          <a:solidFill>
            <a:srgbClr val="E5DFEC"/>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1" indent="0" algn="ctr" rtl="0">
              <a:spcBef>
                <a:spcPts val="0"/>
              </a:spcBef>
              <a:spcAft>
                <a:spcPts val="0"/>
              </a:spcAft>
              <a:buNone/>
            </a:pPr>
            <a:r>
              <a:rPr lang="es-ES" sz="1800" b="1" i="0" u="none" strike="noStrike" cap="none">
                <a:solidFill>
                  <a:schemeClr val="dk1"/>
                </a:solidFill>
                <a:latin typeface="Calibri"/>
                <a:ea typeface="Calibri"/>
                <a:cs typeface="Calibri"/>
                <a:sym typeface="Calibri"/>
              </a:rPr>
              <a:t>O demasiado avanzados…</a:t>
            </a:r>
            <a:endParaRPr/>
          </a:p>
        </p:txBody>
      </p:sp>
      <p:pic>
        <p:nvPicPr>
          <p:cNvPr id="1315" name="Google Shape;1315;p99"/>
          <p:cNvPicPr preferRelativeResize="0"/>
          <p:nvPr/>
        </p:nvPicPr>
        <p:blipFill rotWithShape="1">
          <a:blip r:embed="rId4">
            <a:alphaModFix/>
          </a:blip>
          <a:srcRect/>
          <a:stretch/>
        </p:blipFill>
        <p:spPr>
          <a:xfrm>
            <a:off x="4943873" y="2361902"/>
            <a:ext cx="5578033" cy="3319079"/>
          </a:xfrm>
          <a:prstGeom prst="rect">
            <a:avLst/>
          </a:prstGeom>
          <a:noFill/>
          <a:ln>
            <a:noFill/>
          </a:ln>
        </p:spPr>
      </p:pic>
    </p:spTree>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5542</Words>
  <Application>Microsoft Office PowerPoint</Application>
  <PresentationFormat>Panorámica</PresentationFormat>
  <Paragraphs>697</Paragraphs>
  <Slides>114</Slides>
  <Notes>114</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114</vt:i4>
      </vt:variant>
    </vt:vector>
  </HeadingPairs>
  <TitlesOfParts>
    <vt:vector size="118" baseType="lpstr">
      <vt:lpstr>Arial</vt:lpstr>
      <vt:lpstr>Calibri</vt:lpstr>
      <vt:lpstr>Times New Roman</vt:lpstr>
      <vt:lpstr>Tema de Office</vt:lpstr>
      <vt:lpstr>Física de partículas en ESO y Bachillerato: Construcción de cámaras de niebla y experimentación en el Aula del Futuro.</vt:lpstr>
      <vt:lpstr>Presentación de PowerPoint</vt:lpstr>
      <vt:lpstr>Presentación de PowerPoint</vt:lpstr>
      <vt:lpstr>¿Qué vamos a hacer y cómo? </vt:lpstr>
      <vt:lpstr>Índice</vt:lpstr>
      <vt:lpstr>1. Introducción</vt:lpstr>
      <vt:lpstr>1. Introducción</vt:lpstr>
      <vt:lpstr>2. ¿Qué sabemos de física de partículas?</vt:lpstr>
      <vt:lpstr>2. ¿Qué sabemos de física de partículas?</vt:lpstr>
      <vt:lpstr>2. ¿Qué sabemos de física de partículas?</vt:lpstr>
      <vt:lpstr>2. ¿Qué sabemos de física de partículas?</vt:lpstr>
      <vt:lpstr>2. ¿Qué sabemos de física de partículas?</vt:lpstr>
      <vt:lpstr>2. ¿Qué sabemos de física de partículas?</vt:lpstr>
      <vt:lpstr>2. ¿Qué sabemos de física de partículas?</vt:lpstr>
      <vt:lpstr>2. ¿Qué sabemos de física de partículas?</vt:lpstr>
      <vt:lpstr>2. ¿Qué sabemos de física de partículas?</vt:lpstr>
      <vt:lpstr>2. ¿Qué sabemos de física de partículas?</vt:lpstr>
      <vt:lpstr>2. ¿Qué sabemos de física de partículas?</vt:lpstr>
      <vt:lpstr>2. ¿Qué sabemos de física de partículas?</vt:lpstr>
      <vt:lpstr>2. ¿Qué sabemos de física de partículas?</vt:lpstr>
      <vt:lpstr>2. ¿Qué sabemos de física de partículas?</vt:lpstr>
      <vt:lpstr>2. ¿Qué sabemos de física de partículas?</vt:lpstr>
      <vt:lpstr>2. ¿Qué sabemos de física de partículas?</vt:lpstr>
      <vt:lpstr>2. ¿Qué sabemos de física de partículas?</vt:lpstr>
      <vt:lpstr>2. ¿Qué sabemos de física de partículas?</vt:lpstr>
      <vt:lpstr>2. ¿Qué sabemos de física de partículas?</vt:lpstr>
      <vt:lpstr>2. ¿Qué sabemos de física de partículas?</vt:lpstr>
      <vt:lpstr>2. ¿Qué sabemos de física de partículas?</vt:lpstr>
      <vt:lpstr>2. ¿Qué sabemos de física de partículas?</vt:lpstr>
      <vt:lpstr>2. ¿Qué sabemos de física de partículas?</vt:lpstr>
      <vt:lpstr>2. ¿Qué sabemos de física de partículas?</vt:lpstr>
      <vt:lpstr>2. ¿Qué sabemos de física de partículas?</vt:lpstr>
      <vt:lpstr>2. ¿Qué sabemos de física de partículas?</vt:lpstr>
      <vt:lpstr>2. ¿Qué sabemos de física de partículas?</vt:lpstr>
      <vt:lpstr>2. ¿Qué sabemos de física de partículas?</vt:lpstr>
      <vt:lpstr>Presentación de PowerPoint</vt:lpstr>
      <vt:lpstr>Presentación de PowerPoint</vt:lpstr>
      <vt:lpstr>Presentación de PowerPoint</vt:lpstr>
      <vt:lpstr>Presentación de PowerPoint</vt:lpstr>
      <vt:lpstr>Presentación de PowerPoint</vt:lpstr>
      <vt:lpstr>Presentación de PowerPoint</vt:lpstr>
      <vt:lpstr>2. ¿Qué sabemos de física de partículas?</vt:lpstr>
      <vt:lpstr>2. ¿Qué sabemos de física de partículas?</vt:lpstr>
      <vt:lpstr>2. ¿Qué sabemos de física de partículas?</vt:lpstr>
      <vt:lpstr>2. ¿Qué sabemos de física de partículas?</vt:lpstr>
      <vt:lpstr>2. ¿Qué sabemos de física de partículas?</vt:lpstr>
      <vt:lpstr>2. ¿Qué sabemos de física de partículas?</vt:lpstr>
      <vt:lpstr>Presentación de PowerPoint</vt:lpstr>
      <vt:lpstr>Presentación de PowerPoint</vt:lpstr>
      <vt:lpstr>Presentación de PowerPoint</vt:lpstr>
      <vt:lpstr>Presentación de PowerPoint</vt:lpstr>
      <vt:lpstr>2. ¿Qué sabemos de física de partículas?</vt:lpstr>
      <vt:lpstr>2. ¿Qué sabemos de física de partículas?</vt:lpstr>
      <vt:lpstr>2. ¿Qué sabemos de física de partículas?</vt:lpstr>
      <vt:lpstr>2. ¿Qué sabemos de física de partículas?</vt:lpstr>
      <vt:lpstr>2. ¿Qué sabemos de física de partículas?</vt:lpstr>
      <vt:lpstr>2. ¿Qué sabemos de física de partículas?</vt:lpstr>
      <vt:lpstr>2. ¿Qué sabemos de física de partículas?</vt:lpstr>
      <vt:lpstr>2. ¿Qué sabemos de física de partículas?</vt:lpstr>
      <vt:lpstr>2. ¿Qué sabemos de física de partículas?</vt:lpstr>
      <vt:lpstr>2. ¿Qué sabemos de física de partículas?</vt:lpstr>
      <vt:lpstr>2. ¿Qué sabemos de física de partículas?</vt:lpstr>
      <vt:lpstr>2. ¿Qué sabemos de física de partículas?</vt:lpstr>
      <vt:lpstr>2. ¿Qué sabemos de física de partículas?</vt:lpstr>
      <vt:lpstr>2. ¿Qué sabemos de física de partículas?</vt:lpstr>
      <vt:lpstr>2. ¿Qué sabemos de física de partículas?</vt:lpstr>
      <vt:lpstr>2. ¿Qué sabemos de física de partículas?</vt:lpstr>
      <vt:lpstr>2. ¿Qué sabemos de física de partículas?</vt:lpstr>
      <vt:lpstr>2. ¿Qué sabemos de física de partículas?</vt:lpstr>
      <vt:lpstr>2. ¿Qué sabemos de física de partículas?</vt:lpstr>
      <vt:lpstr>3. ¿Se trabaja la física de partículas en ESO y Bachillerato?</vt:lpstr>
      <vt:lpstr>3.1. ¿Está en el currículum?</vt:lpstr>
      <vt:lpstr>3.1. ¿Está en el currículum?</vt:lpstr>
      <vt:lpstr>3.1. ¿Está en el currículum?</vt:lpstr>
      <vt:lpstr>3.1. ¿Está en el currículum?</vt:lpstr>
      <vt:lpstr>3.1. ¿Está en el currículum?</vt:lpstr>
      <vt:lpstr>3.1. ¿Está en el currículum?</vt:lpstr>
      <vt:lpstr>3.1. ¿Está en el currículum?</vt:lpstr>
      <vt:lpstr>3.1. ¿Está en el currículum?</vt:lpstr>
      <vt:lpstr>3.1. ¿Está en el currículum?</vt:lpstr>
      <vt:lpstr>2. ¿Qué sabemos de física de partículas?</vt:lpstr>
      <vt:lpstr>3.2. ¿Y en los libros de texto?</vt:lpstr>
      <vt:lpstr>3.2. ¿Y en los libros de texto?</vt:lpstr>
      <vt:lpstr>3.2. ¿Y en los libros de texto?</vt:lpstr>
      <vt:lpstr>3.2. ¿Y en los libros de texto?</vt:lpstr>
      <vt:lpstr>3.2. ¿Y en los libros de texto?</vt:lpstr>
      <vt:lpstr>3.2. ¿Y en los libros de texto?</vt:lpstr>
      <vt:lpstr>3.2. ¿Y en los libros de texto?</vt:lpstr>
      <vt:lpstr>3.2. ¿Y en los libros de texto?</vt:lpstr>
      <vt:lpstr>3.2. ¿Y en los libros de texto?</vt:lpstr>
      <vt:lpstr>3.2. ¿Y en los libros de texto?</vt:lpstr>
      <vt:lpstr>3.2. ¿Y en los libros de texto?</vt:lpstr>
      <vt:lpstr>3.2. ¿Y en los libros de texto?</vt:lpstr>
      <vt:lpstr>3.2. ¿Y en los libros de texto?</vt:lpstr>
      <vt:lpstr>3. ¿Y cómo trabajar la física de partículas en el aula?</vt:lpstr>
      <vt:lpstr>2. ¿Qué sabemos de física de partículas?</vt:lpstr>
      <vt:lpstr>2. ¿Qué sabemos de física de partículas?</vt:lpstr>
      <vt:lpstr>2. ¿Qué sabemos de física de partículas?</vt:lpstr>
      <vt:lpstr>2. ¿Qué sabemos de física de partículas?</vt:lpstr>
      <vt:lpstr>2. ¿Qué sabemos de física de partículas?</vt:lpstr>
      <vt:lpstr>2. ¿Qué sabemos de física de partículas?</vt:lpstr>
      <vt:lpstr>2. ¿Qué sabemos de física de partículas?</vt:lpstr>
      <vt:lpstr>3. ¿Y cómo trabajar la física de partículas en el aula?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Agradecimientos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Física de partículas en ESO y Bachillerato: Construcción de cámaras de niebla y experimentación en el Aula del Futuro.</dc:title>
  <dc:creator>Jorge Pozuelo Muñoz</dc:creator>
  <cp:lastModifiedBy>USUARIO</cp:lastModifiedBy>
  <cp:revision>1</cp:revision>
  <dcterms:created xsi:type="dcterms:W3CDTF">2016-06-28T17:34:01Z</dcterms:created>
  <dcterms:modified xsi:type="dcterms:W3CDTF">2025-01-16T12:10:21Z</dcterms:modified>
</cp:coreProperties>
</file>