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42"/>
  </p:notesMasterIdLst>
  <p:handoutMasterIdLst>
    <p:handoutMasterId r:id="rId43"/>
  </p:handoutMasterIdLst>
  <p:sldIdLst>
    <p:sldId id="256" r:id="rId2"/>
    <p:sldId id="287" r:id="rId3"/>
    <p:sldId id="286" r:id="rId4"/>
    <p:sldId id="321" r:id="rId5"/>
    <p:sldId id="317" r:id="rId6"/>
    <p:sldId id="322" r:id="rId7"/>
    <p:sldId id="312" r:id="rId8"/>
    <p:sldId id="295" r:id="rId9"/>
    <p:sldId id="325" r:id="rId10"/>
    <p:sldId id="326" r:id="rId11"/>
    <p:sldId id="323" r:id="rId12"/>
    <p:sldId id="327" r:id="rId13"/>
    <p:sldId id="324" r:id="rId14"/>
    <p:sldId id="342" r:id="rId15"/>
    <p:sldId id="332" r:id="rId16"/>
    <p:sldId id="329" r:id="rId17"/>
    <p:sldId id="333" r:id="rId18"/>
    <p:sldId id="330" r:id="rId19"/>
    <p:sldId id="331" r:id="rId20"/>
    <p:sldId id="336" r:id="rId21"/>
    <p:sldId id="341" r:id="rId22"/>
    <p:sldId id="334" r:id="rId23"/>
    <p:sldId id="338" r:id="rId24"/>
    <p:sldId id="339" r:id="rId25"/>
    <p:sldId id="343" r:id="rId26"/>
    <p:sldId id="340" r:id="rId27"/>
    <p:sldId id="337" r:id="rId28"/>
    <p:sldId id="344" r:id="rId29"/>
    <p:sldId id="357" r:id="rId30"/>
    <p:sldId id="353" r:id="rId31"/>
    <p:sldId id="347" r:id="rId32"/>
    <p:sldId id="349" r:id="rId33"/>
    <p:sldId id="354" r:id="rId34"/>
    <p:sldId id="351" r:id="rId35"/>
    <p:sldId id="352" r:id="rId36"/>
    <p:sldId id="355" r:id="rId37"/>
    <p:sldId id="358" r:id="rId38"/>
    <p:sldId id="356" r:id="rId39"/>
    <p:sldId id="359" r:id="rId40"/>
    <p:sldId id="290"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dor" initials="A" lastIdx="1" clrIdx="0">
    <p:extLst>
      <p:ext uri="{19B8F6BF-5375-455C-9EA6-DF929625EA0E}">
        <p15:presenceInfo xmlns:p15="http://schemas.microsoft.com/office/powerpoint/2012/main" userId="Administrad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75" autoAdjust="0"/>
    <p:restoredTop sz="94249" autoAdjust="0"/>
  </p:normalViewPr>
  <p:slideViewPr>
    <p:cSldViewPr snapToGrid="0">
      <p:cViewPr varScale="1">
        <p:scale>
          <a:sx n="63" d="100"/>
          <a:sy n="63" d="100"/>
        </p:scale>
        <p:origin x="10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651130-5571-4F69-899F-72ACB02D1A3B}" type="datetimeFigureOut">
              <a:rPr lang="es-ES" smtClean="0"/>
              <a:t>24/03/2022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BDD519-38EA-4E24-AAEC-767A58A68AF2}" type="slidenum">
              <a:rPr lang="es-ES" smtClean="0"/>
              <a:t>‹Nº›</a:t>
            </a:fld>
            <a:endParaRPr lang="es-ES"/>
          </a:p>
        </p:txBody>
      </p:sp>
    </p:spTree>
    <p:extLst>
      <p:ext uri="{BB962C8B-B14F-4D97-AF65-F5344CB8AC3E}">
        <p14:creationId xmlns:p14="http://schemas.microsoft.com/office/powerpoint/2010/main" val="28910804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AC5B3-D2E8-4FAE-B849-F869B8ECD628}" type="datetimeFigureOut">
              <a:rPr lang="es-ES" smtClean="0"/>
              <a:t>24/03/2022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8896F-C625-474E-A0B4-61F92B51A093}" type="slidenum">
              <a:rPr lang="es-ES" smtClean="0"/>
              <a:t>‹Nº›</a:t>
            </a:fld>
            <a:endParaRPr lang="es-ES"/>
          </a:p>
        </p:txBody>
      </p:sp>
    </p:spTree>
    <p:extLst>
      <p:ext uri="{BB962C8B-B14F-4D97-AF65-F5344CB8AC3E}">
        <p14:creationId xmlns:p14="http://schemas.microsoft.com/office/powerpoint/2010/main" val="296915705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5F915E-CCCE-4116-A946-EC444F38A2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4F65D89-6D45-47BB-810D-B33135437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30888-D9A0-4884-B29D-F89F0CA1170E}"/>
              </a:ext>
            </a:extLst>
          </p:cNvPr>
          <p:cNvSpPr>
            <a:spLocks noGrp="1"/>
          </p:cNvSpPr>
          <p:nvPr>
            <p:ph type="dt" sz="half" idx="10"/>
          </p:nvPr>
        </p:nvSpPr>
        <p:spPr/>
        <p:txBody>
          <a:bodyPr/>
          <a:lstStyle/>
          <a:p>
            <a:fld id="{43D9E3FE-36D8-4CD1-96CF-2E369AE48B51}" type="datetime1">
              <a:rPr lang="es-ES" smtClean="0"/>
              <a:t>24/03/2022</a:t>
            </a:fld>
            <a:endParaRPr lang="es-ES"/>
          </a:p>
        </p:txBody>
      </p:sp>
      <p:sp>
        <p:nvSpPr>
          <p:cNvPr id="5" name="Marcador de pie de página 4">
            <a:extLst>
              <a:ext uri="{FF2B5EF4-FFF2-40B4-BE49-F238E27FC236}">
                <a16:creationId xmlns:a16="http://schemas.microsoft.com/office/drawing/2014/main" id="{5D87647F-059D-49EE-AB45-341B59705A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21159A9-F990-4EE9-AEDD-9A638C4FD059}"/>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163567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D402D0-6BB2-41CD-9513-141A12E23AB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4D6353F-4B47-4284-9C3A-741E25BFD8E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E69D6D8-00E6-412C-9964-9817E7176F65}"/>
              </a:ext>
            </a:extLst>
          </p:cNvPr>
          <p:cNvSpPr>
            <a:spLocks noGrp="1"/>
          </p:cNvSpPr>
          <p:nvPr>
            <p:ph type="dt" sz="half" idx="10"/>
          </p:nvPr>
        </p:nvSpPr>
        <p:spPr/>
        <p:txBody>
          <a:bodyPr/>
          <a:lstStyle/>
          <a:p>
            <a:fld id="{16F56DAE-628D-4934-9943-EA1E90F572F4}" type="datetime1">
              <a:rPr lang="es-ES" smtClean="0"/>
              <a:t>24/03/2022</a:t>
            </a:fld>
            <a:endParaRPr lang="es-ES"/>
          </a:p>
        </p:txBody>
      </p:sp>
      <p:sp>
        <p:nvSpPr>
          <p:cNvPr id="5" name="Marcador de pie de página 4">
            <a:extLst>
              <a:ext uri="{FF2B5EF4-FFF2-40B4-BE49-F238E27FC236}">
                <a16:creationId xmlns:a16="http://schemas.microsoft.com/office/drawing/2014/main" id="{DBF680DB-D39C-4B0F-AECC-2961F1C9AF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615B78-AFFB-4D43-908B-9DA542AE1B2F}"/>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118845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C81B33-053A-4328-BB82-F286796BECD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9F6842B-E0B4-404B-9E1F-43BF396D800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7F46EE-D148-430E-82A3-EE3A8324E5BF}"/>
              </a:ext>
            </a:extLst>
          </p:cNvPr>
          <p:cNvSpPr>
            <a:spLocks noGrp="1"/>
          </p:cNvSpPr>
          <p:nvPr>
            <p:ph type="dt" sz="half" idx="10"/>
          </p:nvPr>
        </p:nvSpPr>
        <p:spPr/>
        <p:txBody>
          <a:bodyPr/>
          <a:lstStyle/>
          <a:p>
            <a:fld id="{3C835325-A176-4D25-9FE3-CD26690216F7}" type="datetime1">
              <a:rPr lang="es-ES" smtClean="0"/>
              <a:t>24/03/2022</a:t>
            </a:fld>
            <a:endParaRPr lang="es-ES"/>
          </a:p>
        </p:txBody>
      </p:sp>
      <p:sp>
        <p:nvSpPr>
          <p:cNvPr id="5" name="Marcador de pie de página 4">
            <a:extLst>
              <a:ext uri="{FF2B5EF4-FFF2-40B4-BE49-F238E27FC236}">
                <a16:creationId xmlns:a16="http://schemas.microsoft.com/office/drawing/2014/main" id="{A8CE2022-6327-469C-AD41-A8ACC49678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196269-31B7-4C64-9D07-DAD10587FF10}"/>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313704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9120CB-4CD0-4714-A58A-320F08CF4D6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2B24F9-5E61-4760-AC06-53AEDD7D794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8886FF-693E-45FA-865B-70A113ACA9E7}"/>
              </a:ext>
            </a:extLst>
          </p:cNvPr>
          <p:cNvSpPr>
            <a:spLocks noGrp="1"/>
          </p:cNvSpPr>
          <p:nvPr>
            <p:ph type="dt" sz="half" idx="10"/>
          </p:nvPr>
        </p:nvSpPr>
        <p:spPr/>
        <p:txBody>
          <a:bodyPr/>
          <a:lstStyle/>
          <a:p>
            <a:fld id="{4D9A55F7-4E94-452B-A2EC-5E1C4CA9B3AE}" type="datetime1">
              <a:rPr lang="es-ES" smtClean="0"/>
              <a:t>24/03/2022</a:t>
            </a:fld>
            <a:endParaRPr lang="es-ES"/>
          </a:p>
        </p:txBody>
      </p:sp>
      <p:sp>
        <p:nvSpPr>
          <p:cNvPr id="5" name="Marcador de pie de página 4">
            <a:extLst>
              <a:ext uri="{FF2B5EF4-FFF2-40B4-BE49-F238E27FC236}">
                <a16:creationId xmlns:a16="http://schemas.microsoft.com/office/drawing/2014/main" id="{E5589CBF-6C8E-4351-BAC4-70A2E856E9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9E941D-FBFF-4544-B446-7C6D5191CABE}"/>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50748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1D9F0A-8FA0-46DE-A310-24E59828A5C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2A1275-D0A2-4B0A-996B-BD40663AC8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B035E8-C88E-420F-BF63-7992337DEE1E}"/>
              </a:ext>
            </a:extLst>
          </p:cNvPr>
          <p:cNvSpPr>
            <a:spLocks noGrp="1"/>
          </p:cNvSpPr>
          <p:nvPr>
            <p:ph type="dt" sz="half" idx="10"/>
          </p:nvPr>
        </p:nvSpPr>
        <p:spPr/>
        <p:txBody>
          <a:bodyPr/>
          <a:lstStyle/>
          <a:p>
            <a:fld id="{F1AD54C4-FC42-4711-98E0-B298C2603BFA}" type="datetime1">
              <a:rPr lang="es-ES" smtClean="0"/>
              <a:t>24/03/2022</a:t>
            </a:fld>
            <a:endParaRPr lang="es-ES"/>
          </a:p>
        </p:txBody>
      </p:sp>
      <p:sp>
        <p:nvSpPr>
          <p:cNvPr id="5" name="Marcador de pie de página 4">
            <a:extLst>
              <a:ext uri="{FF2B5EF4-FFF2-40B4-BE49-F238E27FC236}">
                <a16:creationId xmlns:a16="http://schemas.microsoft.com/office/drawing/2014/main" id="{F5F5AC13-BC0C-4B76-9DB7-1EF1A9115F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F339FC-98C7-4BB2-8FD2-8CA99A77E0B6}"/>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419968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EEF5F5-B703-4E0B-8A56-F041064BB05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421842-96BD-448B-AE5B-63E390451C8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63C377D-1322-4CC6-8542-645E4F2235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1C216A-1E82-4714-8F7F-103FCD770243}"/>
              </a:ext>
            </a:extLst>
          </p:cNvPr>
          <p:cNvSpPr>
            <a:spLocks noGrp="1"/>
          </p:cNvSpPr>
          <p:nvPr>
            <p:ph type="dt" sz="half" idx="10"/>
          </p:nvPr>
        </p:nvSpPr>
        <p:spPr/>
        <p:txBody>
          <a:bodyPr/>
          <a:lstStyle/>
          <a:p>
            <a:fld id="{E7CCCF31-C365-4290-998B-03AD2839AC19}" type="datetime1">
              <a:rPr lang="es-ES" smtClean="0"/>
              <a:t>24/03/2022</a:t>
            </a:fld>
            <a:endParaRPr lang="es-ES"/>
          </a:p>
        </p:txBody>
      </p:sp>
      <p:sp>
        <p:nvSpPr>
          <p:cNvPr id="6" name="Marcador de pie de página 5">
            <a:extLst>
              <a:ext uri="{FF2B5EF4-FFF2-40B4-BE49-F238E27FC236}">
                <a16:creationId xmlns:a16="http://schemas.microsoft.com/office/drawing/2014/main" id="{3CA81505-BACC-4334-95DA-4BCA2D7C39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6B92BE-4C3B-4B38-A332-0F5EF22D1799}"/>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167719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0C440-CE15-4FF5-B23B-FF58F6C2890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6A804DD-1EB2-44DB-BAA3-5AAF39E72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ACEE7F5-8F4C-4620-8F4E-36EFFDC048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56BBC8B-83F2-4830-9398-3A5E8018A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A28327-322B-4B72-BB68-93B2536E19D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F63FB1-D4BD-4F58-99ED-324B9FC2CE57}"/>
              </a:ext>
            </a:extLst>
          </p:cNvPr>
          <p:cNvSpPr>
            <a:spLocks noGrp="1"/>
          </p:cNvSpPr>
          <p:nvPr>
            <p:ph type="dt" sz="half" idx="10"/>
          </p:nvPr>
        </p:nvSpPr>
        <p:spPr/>
        <p:txBody>
          <a:bodyPr/>
          <a:lstStyle/>
          <a:p>
            <a:fld id="{94CC9D07-CA30-4438-A62A-D21CFD7B22DF}" type="datetime1">
              <a:rPr lang="es-ES" smtClean="0"/>
              <a:t>24/03/2022</a:t>
            </a:fld>
            <a:endParaRPr lang="es-ES"/>
          </a:p>
        </p:txBody>
      </p:sp>
      <p:sp>
        <p:nvSpPr>
          <p:cNvPr id="8" name="Marcador de pie de página 7">
            <a:extLst>
              <a:ext uri="{FF2B5EF4-FFF2-40B4-BE49-F238E27FC236}">
                <a16:creationId xmlns:a16="http://schemas.microsoft.com/office/drawing/2014/main" id="{318092EA-E7A2-46AA-B46F-CD0903765FE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517AC62-009B-4BA7-83FB-D595748DE43A}"/>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165158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006E9-4ECF-4A8D-9659-D73839CADC4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E1F5552-C809-4EAE-90D0-96B4C4E52850}"/>
              </a:ext>
            </a:extLst>
          </p:cNvPr>
          <p:cNvSpPr>
            <a:spLocks noGrp="1"/>
          </p:cNvSpPr>
          <p:nvPr>
            <p:ph type="dt" sz="half" idx="10"/>
          </p:nvPr>
        </p:nvSpPr>
        <p:spPr/>
        <p:txBody>
          <a:bodyPr/>
          <a:lstStyle/>
          <a:p>
            <a:fld id="{5C5C34E7-2791-4A95-9020-A728A6CEE79D}" type="datetime1">
              <a:rPr lang="es-ES" smtClean="0"/>
              <a:t>24/03/2022</a:t>
            </a:fld>
            <a:endParaRPr lang="es-ES"/>
          </a:p>
        </p:txBody>
      </p:sp>
      <p:sp>
        <p:nvSpPr>
          <p:cNvPr id="4" name="Marcador de pie de página 3">
            <a:extLst>
              <a:ext uri="{FF2B5EF4-FFF2-40B4-BE49-F238E27FC236}">
                <a16:creationId xmlns:a16="http://schemas.microsoft.com/office/drawing/2014/main" id="{7D539DCF-12F6-4381-9E02-8D61D0DE621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C3A9754-A553-40C8-A4C0-DC6C76081AF0}"/>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58283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9FFA89-826E-4F06-AE9E-761832F43F51}"/>
              </a:ext>
            </a:extLst>
          </p:cNvPr>
          <p:cNvSpPr>
            <a:spLocks noGrp="1"/>
          </p:cNvSpPr>
          <p:nvPr>
            <p:ph type="dt" sz="half" idx="10"/>
          </p:nvPr>
        </p:nvSpPr>
        <p:spPr/>
        <p:txBody>
          <a:bodyPr/>
          <a:lstStyle/>
          <a:p>
            <a:fld id="{9E5A5CE3-D718-4314-B501-A879D5177F3B}" type="datetime1">
              <a:rPr lang="es-ES" smtClean="0"/>
              <a:t>24/03/2022</a:t>
            </a:fld>
            <a:endParaRPr lang="es-ES"/>
          </a:p>
        </p:txBody>
      </p:sp>
      <p:sp>
        <p:nvSpPr>
          <p:cNvPr id="3" name="Marcador de pie de página 2">
            <a:extLst>
              <a:ext uri="{FF2B5EF4-FFF2-40B4-BE49-F238E27FC236}">
                <a16:creationId xmlns:a16="http://schemas.microsoft.com/office/drawing/2014/main" id="{69490ED4-FEFC-4D44-8A60-DCC5E9A9937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A919F25-95D8-4DED-84AA-B16FE7F8FBE8}"/>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410295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36DB1-7BD7-41E4-B6DD-451E84DC46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C094F8-CB0E-463B-9BBE-E289DD339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E51B46E-60F1-489B-B03A-1A46BCFB5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93FC83-9F76-4CDE-8CBE-4D57CAA6E02C}"/>
              </a:ext>
            </a:extLst>
          </p:cNvPr>
          <p:cNvSpPr>
            <a:spLocks noGrp="1"/>
          </p:cNvSpPr>
          <p:nvPr>
            <p:ph type="dt" sz="half" idx="10"/>
          </p:nvPr>
        </p:nvSpPr>
        <p:spPr/>
        <p:txBody>
          <a:bodyPr/>
          <a:lstStyle/>
          <a:p>
            <a:fld id="{E114EC73-C258-427B-8884-F473A5FEDFDA}" type="datetime1">
              <a:rPr lang="es-ES" smtClean="0"/>
              <a:t>24/03/2022</a:t>
            </a:fld>
            <a:endParaRPr lang="es-ES"/>
          </a:p>
        </p:txBody>
      </p:sp>
      <p:sp>
        <p:nvSpPr>
          <p:cNvPr id="6" name="Marcador de pie de página 5">
            <a:extLst>
              <a:ext uri="{FF2B5EF4-FFF2-40B4-BE49-F238E27FC236}">
                <a16:creationId xmlns:a16="http://schemas.microsoft.com/office/drawing/2014/main" id="{E843A428-CA6C-4DDB-8685-35BC85C58A5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B26BD6-C17D-4347-8AFC-E944FC4C8358}"/>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210640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17A50-7B72-4E88-B4F6-C348ED7ADB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12B69E-9B39-4677-B633-A9FCE07569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C979E4-55DF-4EB7-9969-C37ABE5C0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105073-56A5-46C0-92D0-835408194F74}"/>
              </a:ext>
            </a:extLst>
          </p:cNvPr>
          <p:cNvSpPr>
            <a:spLocks noGrp="1"/>
          </p:cNvSpPr>
          <p:nvPr>
            <p:ph type="dt" sz="half" idx="10"/>
          </p:nvPr>
        </p:nvSpPr>
        <p:spPr/>
        <p:txBody>
          <a:bodyPr/>
          <a:lstStyle/>
          <a:p>
            <a:fld id="{EA130C6F-FBAD-49D4-B89E-A17B5B15AF04}" type="datetime1">
              <a:rPr lang="es-ES" smtClean="0"/>
              <a:t>24/03/2022</a:t>
            </a:fld>
            <a:endParaRPr lang="es-ES"/>
          </a:p>
        </p:txBody>
      </p:sp>
      <p:sp>
        <p:nvSpPr>
          <p:cNvPr id="6" name="Marcador de pie de página 5">
            <a:extLst>
              <a:ext uri="{FF2B5EF4-FFF2-40B4-BE49-F238E27FC236}">
                <a16:creationId xmlns:a16="http://schemas.microsoft.com/office/drawing/2014/main" id="{BF8F1BEF-A6F1-43CB-BC82-21DB7A41E1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17341A-3ED2-4AD4-B364-AAABF4FF6AEB}"/>
              </a:ext>
            </a:extLst>
          </p:cNvPr>
          <p:cNvSpPr>
            <a:spLocks noGrp="1"/>
          </p:cNvSpPr>
          <p:nvPr>
            <p:ph type="sldNum" sz="quarter" idx="12"/>
          </p:nvPr>
        </p:nvSpPr>
        <p:spPr/>
        <p:txBody>
          <a:bodyPr/>
          <a:lstStyle/>
          <a:p>
            <a:fld id="{AB7EFEC9-FA41-4D6F-BCEC-48F3116E060A}" type="slidenum">
              <a:rPr lang="es-ES" smtClean="0"/>
              <a:t>‹Nº›</a:t>
            </a:fld>
            <a:endParaRPr lang="es-ES"/>
          </a:p>
        </p:txBody>
      </p:sp>
    </p:spTree>
    <p:extLst>
      <p:ext uri="{BB962C8B-B14F-4D97-AF65-F5344CB8AC3E}">
        <p14:creationId xmlns:p14="http://schemas.microsoft.com/office/powerpoint/2010/main" val="235724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7E88EA3-A08C-4F20-8398-B75A518FF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CCC4927-6724-4D6B-B0FA-B7AA72A34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F51F09-E0EE-4F34-BD4E-A52DBEFF71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DB3D0-B7D0-4EA4-AC15-93A280173417}" type="datetime1">
              <a:rPr lang="es-ES" smtClean="0"/>
              <a:t>24/03/2022</a:t>
            </a:fld>
            <a:endParaRPr lang="es-ES"/>
          </a:p>
        </p:txBody>
      </p:sp>
      <p:sp>
        <p:nvSpPr>
          <p:cNvPr id="5" name="Marcador de pie de página 4">
            <a:extLst>
              <a:ext uri="{FF2B5EF4-FFF2-40B4-BE49-F238E27FC236}">
                <a16:creationId xmlns:a16="http://schemas.microsoft.com/office/drawing/2014/main" id="{CA015123-EE2E-43DC-A7E1-562F53B3B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8CCB017-D906-4204-AD8A-BC90874DF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EFEC9-FA41-4D6F-BCEC-48F3116E060A}" type="slidenum">
              <a:rPr lang="es-ES" smtClean="0"/>
              <a:t>‹Nº›</a:t>
            </a:fld>
            <a:endParaRPr lang="es-ES"/>
          </a:p>
        </p:txBody>
      </p:sp>
    </p:spTree>
    <p:extLst>
      <p:ext uri="{BB962C8B-B14F-4D97-AF65-F5344CB8AC3E}">
        <p14:creationId xmlns:p14="http://schemas.microsoft.com/office/powerpoint/2010/main" val="242544435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wooclap.com/BQBFY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15.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ctrTitle"/>
          </p:nvPr>
        </p:nvSpPr>
        <p:spPr>
          <a:xfrm>
            <a:off x="5136542" y="3950168"/>
            <a:ext cx="6757415" cy="2538080"/>
          </a:xfrm>
          <a:solidFill>
            <a:srgbClr val="002060"/>
          </a:solidFill>
        </p:spPr>
        <p:txBody>
          <a:bodyPr anchor="t">
            <a:normAutofit fontScale="90000"/>
          </a:bodyPr>
          <a:lstStyle/>
          <a:p>
            <a:br>
              <a:rPr lang="es-ES" sz="4500" b="1" dirty="0">
                <a:solidFill>
                  <a:schemeClr val="bg1"/>
                </a:solidFill>
                <a:latin typeface="Agency FB" panose="020B0503020202020204" pitchFamily="34" charset="0"/>
              </a:rPr>
            </a:br>
            <a:r>
              <a:rPr lang="es-ES" sz="4000" b="1" dirty="0">
                <a:solidFill>
                  <a:schemeClr val="bg1"/>
                </a:solidFill>
                <a:latin typeface="Agency FB" panose="020B0503020202020204" pitchFamily="34" charset="0"/>
              </a:rPr>
              <a:t>ESCUELAS OFICIALES DE IDIOMAS</a:t>
            </a:r>
            <a:br>
              <a:rPr lang="es-ES" sz="4000" b="1" dirty="0">
                <a:solidFill>
                  <a:schemeClr val="bg1"/>
                </a:solidFill>
                <a:latin typeface="Agency FB" panose="020B0503020202020204" pitchFamily="34" charset="0"/>
              </a:rPr>
            </a:br>
            <a:r>
              <a:rPr lang="es-ES" sz="4000" b="1" dirty="0">
                <a:solidFill>
                  <a:schemeClr val="bg1"/>
                </a:solidFill>
                <a:latin typeface="Agency FB" panose="020B0503020202020204" pitchFamily="34" charset="0"/>
              </a:rPr>
              <a:t>DE ARAGÓN</a:t>
            </a:r>
            <a:br>
              <a:rPr lang="es-ES" sz="4000" b="1" dirty="0">
                <a:solidFill>
                  <a:schemeClr val="bg1"/>
                </a:solidFill>
                <a:latin typeface="Agency FB" panose="020B0503020202020204" pitchFamily="34" charset="0"/>
              </a:rPr>
            </a:br>
            <a:br>
              <a:rPr lang="es-ES" sz="4500" b="1" dirty="0">
                <a:solidFill>
                  <a:schemeClr val="bg1"/>
                </a:solidFill>
                <a:latin typeface="Agency FB" panose="020B0503020202020204" pitchFamily="34" charset="0"/>
              </a:rPr>
            </a:br>
            <a:endParaRPr lang="es-ES" sz="4500" b="1" dirty="0">
              <a:solidFill>
                <a:schemeClr val="bg1"/>
              </a:solidFill>
              <a:latin typeface="Agency FB" panose="020B0503020202020204" pitchFamily="34" charset="0"/>
            </a:endParaRPr>
          </a:p>
        </p:txBody>
      </p:sp>
      <p:sp>
        <p:nvSpPr>
          <p:cNvPr id="3" name="Subtítulo 2"/>
          <p:cNvSpPr>
            <a:spLocks noGrp="1"/>
          </p:cNvSpPr>
          <p:nvPr>
            <p:ph type="subTitle" idx="1"/>
          </p:nvPr>
        </p:nvSpPr>
        <p:spPr>
          <a:xfrm>
            <a:off x="5592394" y="369393"/>
            <a:ext cx="6309694" cy="3306455"/>
          </a:xfrm>
          <a:solidFill>
            <a:srgbClr val="00B050"/>
          </a:solidFill>
        </p:spPr>
        <p:txBody>
          <a:bodyPr anchor="b">
            <a:normAutofit fontScale="47500" lnSpcReduction="20000"/>
          </a:bodyPr>
          <a:lstStyle/>
          <a:p>
            <a:pPr>
              <a:spcBef>
                <a:spcPts val="0"/>
              </a:spcBef>
              <a:spcAft>
                <a:spcPts val="600"/>
              </a:spcAft>
            </a:pPr>
            <a:endParaRPr lang="es-ES" b="1" dirty="0">
              <a:latin typeface="Arial Black" panose="020B0A04020102020204" pitchFamily="34" charset="0"/>
            </a:endParaRPr>
          </a:p>
          <a:p>
            <a:pPr>
              <a:spcBef>
                <a:spcPts val="0"/>
              </a:spcBef>
              <a:spcAft>
                <a:spcPts val="600"/>
              </a:spcAft>
            </a:pPr>
            <a:endParaRPr lang="es-ES" b="1" dirty="0">
              <a:latin typeface="Arial Black" panose="020B0A04020102020204" pitchFamily="34" charset="0"/>
            </a:endParaRPr>
          </a:p>
          <a:p>
            <a:pPr>
              <a:spcBef>
                <a:spcPts val="0"/>
              </a:spcBef>
              <a:spcAft>
                <a:spcPts val="600"/>
              </a:spcAft>
            </a:pPr>
            <a:endParaRPr lang="es-ES" b="1" dirty="0">
              <a:latin typeface="Arial Black" panose="020B0A04020102020204" pitchFamily="34" charset="0"/>
            </a:endParaRPr>
          </a:p>
          <a:p>
            <a:pPr>
              <a:spcBef>
                <a:spcPts val="0"/>
              </a:spcBef>
              <a:spcAft>
                <a:spcPts val="600"/>
              </a:spcAft>
            </a:pPr>
            <a:r>
              <a:rPr lang="es-ES" sz="5100" b="1" dirty="0">
                <a:latin typeface="Arial Black" panose="020B0A04020102020204" pitchFamily="34" charset="0"/>
              </a:rPr>
              <a:t>CURSO DE ESTANDARIZACIÓN </a:t>
            </a:r>
          </a:p>
          <a:p>
            <a:pPr>
              <a:spcBef>
                <a:spcPts val="0"/>
              </a:spcBef>
              <a:spcAft>
                <a:spcPts val="600"/>
              </a:spcAft>
            </a:pPr>
            <a:r>
              <a:rPr lang="es-ES" sz="5100" b="1" dirty="0">
                <a:latin typeface="Arial Black" panose="020B0A04020102020204" pitchFamily="34" charset="0"/>
              </a:rPr>
              <a:t>DE TAREAS DE PRODUCCIÓN </a:t>
            </a:r>
          </a:p>
          <a:p>
            <a:pPr>
              <a:spcBef>
                <a:spcPts val="0"/>
              </a:spcBef>
              <a:spcAft>
                <a:spcPts val="600"/>
              </a:spcAft>
            </a:pPr>
            <a:r>
              <a:rPr lang="es-ES" sz="5100" b="1" dirty="0">
                <a:latin typeface="Arial Black" panose="020B0A04020102020204" pitchFamily="34" charset="0"/>
              </a:rPr>
              <a:t>ESCRITA</a:t>
            </a:r>
          </a:p>
          <a:p>
            <a:pPr>
              <a:spcBef>
                <a:spcPts val="0"/>
              </a:spcBef>
              <a:spcAft>
                <a:spcPts val="600"/>
              </a:spcAft>
            </a:pPr>
            <a:endParaRPr lang="es-ES" sz="3400" b="1" dirty="0">
              <a:latin typeface="Arial Black" panose="020B0A04020102020204" pitchFamily="34" charset="0"/>
            </a:endParaRPr>
          </a:p>
          <a:p>
            <a:pPr>
              <a:spcBef>
                <a:spcPts val="0"/>
              </a:spcBef>
              <a:spcAft>
                <a:spcPts val="600"/>
              </a:spcAft>
            </a:pPr>
            <a:r>
              <a:rPr lang="es-ES" sz="3400" b="1" dirty="0">
                <a:latin typeface="Arial Black" panose="020B0A04020102020204" pitchFamily="34" charset="0"/>
              </a:rPr>
              <a:t>(</a:t>
            </a:r>
            <a:r>
              <a:rPr lang="es-ES" sz="5100" b="1" dirty="0">
                <a:latin typeface="Arial Black" panose="020B0A04020102020204" pitchFamily="34" charset="0"/>
              </a:rPr>
              <a:t>NIVEL B2)</a:t>
            </a:r>
          </a:p>
          <a:p>
            <a:pPr>
              <a:spcBef>
                <a:spcPts val="0"/>
              </a:spcBef>
              <a:spcAft>
                <a:spcPts val="600"/>
              </a:spcAft>
            </a:pPr>
            <a:endParaRPr lang="es-ES" sz="3400" b="1" dirty="0">
              <a:latin typeface="Arial Black" panose="020B0A04020102020204" pitchFamily="34" charset="0"/>
            </a:endParaRPr>
          </a:p>
          <a:p>
            <a:pPr>
              <a:spcBef>
                <a:spcPts val="0"/>
              </a:spcBef>
              <a:spcAft>
                <a:spcPts val="600"/>
              </a:spcAft>
            </a:pPr>
            <a:endParaRPr lang="es-ES" sz="3400" b="1" dirty="0">
              <a:latin typeface="Arial Black" panose="020B0A04020102020204" pitchFamily="34" charset="0"/>
            </a:endParaRPr>
          </a:p>
          <a:p>
            <a:pPr>
              <a:spcBef>
                <a:spcPts val="0"/>
              </a:spcBef>
              <a:spcAft>
                <a:spcPts val="600"/>
              </a:spcAft>
            </a:pPr>
            <a:r>
              <a:rPr lang="es-ES" sz="3400" b="1" dirty="0">
                <a:latin typeface="Arial Black" panose="020B0A04020102020204" pitchFamily="34" charset="0"/>
              </a:rPr>
              <a:t>21 de marzo – </a:t>
            </a:r>
          </a:p>
          <a:p>
            <a:pPr>
              <a:spcBef>
                <a:spcPts val="0"/>
              </a:spcBef>
              <a:spcAft>
                <a:spcPts val="600"/>
              </a:spcAft>
            </a:pPr>
            <a:r>
              <a:rPr lang="es-ES" sz="3400" b="1" dirty="0">
                <a:latin typeface="Arial Black" panose="020B0A04020102020204" pitchFamily="34" charset="0"/>
              </a:rPr>
              <a:t>22 de abril de 2022</a:t>
            </a:r>
          </a:p>
          <a:p>
            <a:pPr algn="r">
              <a:spcBef>
                <a:spcPts val="0"/>
              </a:spcBef>
              <a:spcAft>
                <a:spcPts val="600"/>
              </a:spcAft>
            </a:pPr>
            <a:endParaRPr lang="es-ES" b="1" dirty="0">
              <a:latin typeface="Agency FB" panose="020B0503020202020204" pitchFamily="34" charset="0"/>
            </a:endParaRPr>
          </a:p>
        </p:txBody>
      </p:sp>
      <p:pic>
        <p:nvPicPr>
          <p:cNvPr id="1026" name="Picture 2">
            <a:extLst>
              <a:ext uri="{FF2B5EF4-FFF2-40B4-BE49-F238E27FC236}">
                <a16:creationId xmlns:a16="http://schemas.microsoft.com/office/drawing/2014/main" id="{C7D00559-3828-4A50-A958-F0604EA365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996" y="2366559"/>
            <a:ext cx="4679721" cy="287259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5B2BEF0E-4948-44BD-ADAF-C24E5DBA83DC}"/>
              </a:ext>
            </a:extLst>
          </p:cNvPr>
          <p:cNvPicPr>
            <a:picLocks noChangeAspect="1"/>
          </p:cNvPicPr>
          <p:nvPr/>
        </p:nvPicPr>
        <p:blipFill>
          <a:blip r:embed="rId3"/>
          <a:stretch>
            <a:fillRect/>
          </a:stretch>
        </p:blipFill>
        <p:spPr>
          <a:xfrm>
            <a:off x="289912" y="812318"/>
            <a:ext cx="2661750" cy="1320559"/>
          </a:xfrm>
          <a:prstGeom prst="rect">
            <a:avLst/>
          </a:prstGeom>
        </p:spPr>
      </p:pic>
      <p:sp>
        <p:nvSpPr>
          <p:cNvPr id="4" name="Marcador de número de diapositiva 3"/>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AB7EFEC9-FA41-4D6F-BCEC-48F3116E060A}" type="slidenum">
              <a:rPr lang="es-ES" smtClean="0">
                <a:solidFill>
                  <a:schemeClr val="bg1"/>
                </a:solidFill>
              </a:rPr>
              <a:pPr algn="ctr">
                <a:spcAft>
                  <a:spcPts val="600"/>
                </a:spcAft>
              </a:pPr>
              <a:t>1</a:t>
            </a:fld>
            <a:endParaRPr lang="es-ES">
              <a:solidFill>
                <a:schemeClr val="bg1"/>
              </a:solidFill>
            </a:endParaRPr>
          </a:p>
        </p:txBody>
      </p:sp>
      <p:pic>
        <p:nvPicPr>
          <p:cNvPr id="6" name="Picture 2" descr="Plataforma Aeducar del Centro de Innovación para la FP de Aragón">
            <a:extLst>
              <a:ext uri="{FF2B5EF4-FFF2-40B4-BE49-F238E27FC236}">
                <a16:creationId xmlns:a16="http://schemas.microsoft.com/office/drawing/2014/main" id="{CB6AF656-D6D0-4C1E-B4EC-FA90B5B0F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92" y="872197"/>
            <a:ext cx="1260680" cy="126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63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78303" y="1574019"/>
            <a:ext cx="3738223" cy="2547257"/>
          </a:xfrm>
          <a:prstGeom prst="ellipse">
            <a:avLst/>
          </a:prstGeom>
          <a:noFill/>
        </p:spPr>
        <p:txBody>
          <a:bodyPr vert="horz" lIns="91440" tIns="45720" rIns="91440" bIns="45720" rtlCol="0" anchor="ctr">
            <a:normAutofit fontScale="90000"/>
          </a:bodyPr>
          <a:lstStyle/>
          <a:p>
            <a:pPr algn="ctr"/>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r>
              <a:rPr lang="en-US" sz="3100" b="1" kern="1200" dirty="0">
                <a:solidFill>
                  <a:srgbClr val="92D050"/>
                </a:solidFill>
                <a:latin typeface="Arial Black" panose="020B0A04020102020204" pitchFamily="34" charset="0"/>
              </a:rPr>
              <a:t>A) TRABAJO ONLINE</a:t>
            </a:r>
            <a:br>
              <a:rPr lang="en-US" sz="3100" b="1" kern="1200" dirty="0">
                <a:solidFill>
                  <a:srgbClr val="92D050"/>
                </a:solidFill>
                <a:latin typeface="Arial Black" panose="020B0A04020102020204" pitchFamily="34" charset="0"/>
              </a:rPr>
            </a:br>
            <a:r>
              <a:rPr lang="en-US" sz="3100" b="1" dirty="0">
                <a:solidFill>
                  <a:srgbClr val="92D050"/>
                </a:solidFill>
                <a:latin typeface="Arial Black" panose="020B0A04020102020204" pitchFamily="34" charset="0"/>
              </a:rPr>
              <a:t>(modulo </a:t>
            </a:r>
            <a:r>
              <a:rPr lang="en-US" sz="3100" b="1" dirty="0" err="1">
                <a:solidFill>
                  <a:srgbClr val="92D050"/>
                </a:solidFill>
                <a:latin typeface="Arial Black" panose="020B0A04020102020204" pitchFamily="34" charset="0"/>
              </a:rPr>
              <a:t>común</a:t>
            </a:r>
            <a:r>
              <a:rPr lang="en-US" sz="3100" b="1" dirty="0">
                <a:solidFill>
                  <a:srgbClr val="92D050"/>
                </a:solidFill>
                <a:latin typeface="Arial Black" panose="020B0A04020102020204" pitchFamily="34" charset="0"/>
              </a:rPr>
              <a:t>) </a:t>
            </a:r>
            <a:endParaRPr lang="en-US" sz="3100" b="1" kern="1200" dirty="0">
              <a:solidFill>
                <a:srgbClr val="92D050"/>
              </a:solidFill>
              <a:latin typeface="Arial Black" panose="020B0A04020102020204" pitchFamily="34" charset="0"/>
            </a:endParaRPr>
          </a:p>
        </p:txBody>
      </p:sp>
      <p:sp>
        <p:nvSpPr>
          <p:cNvPr id="4" name="Marcador de número de diapositiva 3"/>
          <p:cNvSpPr>
            <a:spLocks noGrp="1"/>
          </p:cNvSpPr>
          <p:nvPr>
            <p:ph type="sldNum" sz="quarter" idx="12"/>
          </p:nvPr>
        </p:nvSpPr>
        <p:spPr>
          <a:xfrm>
            <a:off x="11034184" y="6356350"/>
            <a:ext cx="514349" cy="365125"/>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a:solidFill>
                  <a:schemeClr val="tx1">
                    <a:alpha val="80000"/>
                  </a:schemeClr>
                </a:solidFill>
              </a:rPr>
              <a:pPr>
                <a:lnSpc>
                  <a:spcPct val="90000"/>
                </a:lnSpc>
                <a:spcAft>
                  <a:spcPts val="600"/>
                </a:spcAft>
              </a:pPr>
              <a:t>10</a:t>
            </a:fld>
            <a:endParaRPr lang="en-US">
              <a:solidFill>
                <a:schemeClr val="tx1">
                  <a:alpha val="80000"/>
                </a:schemeClr>
              </a:solidFill>
            </a:endParaRPr>
          </a:p>
        </p:txBody>
      </p:sp>
      <p:sp>
        <p:nvSpPr>
          <p:cNvPr id="7" name="CuadroTexto 6">
            <a:extLst>
              <a:ext uri="{FF2B5EF4-FFF2-40B4-BE49-F238E27FC236}">
                <a16:creationId xmlns:a16="http://schemas.microsoft.com/office/drawing/2014/main" id="{1A8E2DEF-0A4D-4D1E-B948-5BFC9AE52DFA}"/>
              </a:ext>
            </a:extLst>
          </p:cNvPr>
          <p:cNvSpPr txBox="1"/>
          <p:nvPr/>
        </p:nvSpPr>
        <p:spPr>
          <a:xfrm>
            <a:off x="4503039" y="450634"/>
            <a:ext cx="6098344" cy="2246769"/>
          </a:xfrm>
          <a:prstGeom prst="rect">
            <a:avLst/>
          </a:prstGeom>
          <a:noFill/>
        </p:spPr>
        <p:txBody>
          <a:bodyPr wrap="square">
            <a:spAutoFit/>
          </a:bodyPr>
          <a:lstStyle/>
          <a:p>
            <a:pPr marL="0" indent="0">
              <a:buFont typeface="Wingdings" panose="05000000000000000000" pitchFamily="2" charset="2"/>
              <a:buNone/>
            </a:pPr>
            <a:r>
              <a:rPr lang="es-ES" sz="1800" b="1" cap="none" spc="0" baseline="0" dirty="0">
                <a:solidFill>
                  <a:schemeClr val="accent1">
                    <a:lumMod val="75000"/>
                  </a:schemeClr>
                </a:solidFill>
              </a:rPr>
              <a:t>1 </a:t>
            </a:r>
            <a:r>
              <a:rPr lang="es-ES" sz="2000" b="1" cap="none" spc="0" baseline="0" dirty="0">
                <a:solidFill>
                  <a:schemeClr val="accent1">
                    <a:lumMod val="75000"/>
                  </a:schemeClr>
                </a:solidFill>
              </a:rPr>
              <a:t>DOCUMENTACIÓN E ILUSTRACIONES DEL MARCO (Opcional) </a:t>
            </a:r>
          </a:p>
          <a:p>
            <a:pPr marL="457200" indent="-457200">
              <a:buFontTx/>
              <a:buChar char="-"/>
            </a:pPr>
            <a:r>
              <a:rPr lang="es-ES" sz="2000" b="1" dirty="0">
                <a:solidFill>
                  <a:schemeClr val="tx1">
                    <a:lumMod val="75000"/>
                    <a:lumOff val="25000"/>
                  </a:schemeClr>
                </a:solidFill>
              </a:rPr>
              <a:t>Niveles y criterios del MCER (vídeo de Brian North)</a:t>
            </a:r>
          </a:p>
          <a:p>
            <a:pPr marL="457200" indent="-457200">
              <a:buFontTx/>
              <a:buChar char="-"/>
            </a:pPr>
            <a:r>
              <a:rPr lang="es-ES" sz="2000" b="1" cap="none" spc="0" baseline="0" dirty="0">
                <a:solidFill>
                  <a:schemeClr val="tx1">
                    <a:lumMod val="75000"/>
                    <a:lumOff val="25000"/>
                  </a:schemeClr>
                </a:solidFill>
              </a:rPr>
              <a:t>Descripción del nivel B2 (escalas del MCER)</a:t>
            </a:r>
          </a:p>
          <a:p>
            <a:pPr marL="457200" indent="-457200">
              <a:buFontTx/>
              <a:buChar char="-"/>
            </a:pPr>
            <a:r>
              <a:rPr lang="es-ES" sz="2000" b="1" cap="none" spc="0" baseline="0" dirty="0">
                <a:solidFill>
                  <a:schemeClr val="tx1">
                    <a:lumMod val="75000"/>
                    <a:lumOff val="25000"/>
                  </a:schemeClr>
                </a:solidFill>
              </a:rPr>
              <a:t>Muestras ilustrativas nivel B2 (inglés, francés, alemán, italiano)</a:t>
            </a:r>
          </a:p>
          <a:p>
            <a:pPr marL="457200" indent="-457200">
              <a:buFontTx/>
              <a:buChar char="-"/>
            </a:pPr>
            <a:endParaRPr lang="es-ES" sz="2000" b="1" cap="none" spc="0" baseline="0" dirty="0">
              <a:solidFill>
                <a:schemeClr val="tx1">
                  <a:lumMod val="75000"/>
                  <a:lumOff val="25000"/>
                </a:schemeClr>
              </a:solidFill>
            </a:endParaRPr>
          </a:p>
        </p:txBody>
      </p:sp>
      <p:sp>
        <p:nvSpPr>
          <p:cNvPr id="9" name="CuadroTexto 8">
            <a:extLst>
              <a:ext uri="{FF2B5EF4-FFF2-40B4-BE49-F238E27FC236}">
                <a16:creationId xmlns:a16="http://schemas.microsoft.com/office/drawing/2014/main" id="{017A94C3-64FF-4A6A-B782-B15D856FBB03}"/>
              </a:ext>
            </a:extLst>
          </p:cNvPr>
          <p:cNvSpPr txBox="1"/>
          <p:nvPr/>
        </p:nvSpPr>
        <p:spPr>
          <a:xfrm>
            <a:off x="4654228" y="2490060"/>
            <a:ext cx="6098344" cy="1631216"/>
          </a:xfrm>
          <a:prstGeom prst="rect">
            <a:avLst/>
          </a:prstGeom>
          <a:noFill/>
        </p:spPr>
        <p:txBody>
          <a:bodyPr wrap="square">
            <a:spAutoFit/>
          </a:bodyPr>
          <a:lstStyle/>
          <a:p>
            <a:pPr marL="0" indent="0">
              <a:buFontTx/>
              <a:buNone/>
            </a:pPr>
            <a:endParaRPr lang="es-ES" sz="2000" b="1" cap="none" spc="0" baseline="0" dirty="0">
              <a:solidFill>
                <a:srgbClr val="00B050"/>
              </a:solidFill>
            </a:endParaRPr>
          </a:p>
          <a:p>
            <a:pPr marL="0" indent="0">
              <a:buFontTx/>
              <a:buNone/>
            </a:pPr>
            <a:r>
              <a:rPr lang="es-ES" sz="2000" b="1" cap="none" spc="0" baseline="0" dirty="0">
                <a:solidFill>
                  <a:srgbClr val="00B050"/>
                </a:solidFill>
              </a:rPr>
              <a:t>2 DOCUMENTACIÓN EVALUACIÓN ARAGÓN (Opcional) </a:t>
            </a:r>
          </a:p>
          <a:p>
            <a:pPr marL="457200" indent="-457200">
              <a:buFontTx/>
              <a:buChar char="-"/>
            </a:pPr>
            <a:r>
              <a:rPr lang="es-ES" sz="2000" b="1" cap="none" spc="0" baseline="0" dirty="0">
                <a:solidFill>
                  <a:schemeClr val="tx1">
                    <a:lumMod val="75000"/>
                    <a:lumOff val="25000"/>
                  </a:schemeClr>
                </a:solidFill>
              </a:rPr>
              <a:t>Especificaciones </a:t>
            </a:r>
          </a:p>
          <a:p>
            <a:pPr marL="457200" indent="-457200">
              <a:buFontTx/>
              <a:buChar char="-"/>
            </a:pPr>
            <a:r>
              <a:rPr lang="es-ES" sz="2000" b="1" cap="none" spc="0" baseline="0" dirty="0">
                <a:solidFill>
                  <a:schemeClr val="tx1">
                    <a:lumMod val="75000"/>
                    <a:lumOff val="25000"/>
                  </a:schemeClr>
                </a:solidFill>
              </a:rPr>
              <a:t>Guía de evaluación y calificación </a:t>
            </a:r>
          </a:p>
          <a:p>
            <a:pPr marL="457200" indent="-457200">
              <a:buFontTx/>
              <a:buChar char="-"/>
            </a:pPr>
            <a:r>
              <a:rPr lang="es-ES" sz="2000" b="1" dirty="0">
                <a:solidFill>
                  <a:schemeClr val="tx1">
                    <a:lumMod val="75000"/>
                    <a:lumOff val="25000"/>
                  </a:schemeClr>
                </a:solidFill>
              </a:rPr>
              <a:t>Tablas de referencia y hojas de observación</a:t>
            </a:r>
            <a:endParaRPr lang="es-ES" sz="2000" b="1" cap="none" spc="0" baseline="0" dirty="0">
              <a:solidFill>
                <a:schemeClr val="tx1">
                  <a:lumMod val="75000"/>
                  <a:lumOff val="25000"/>
                </a:schemeClr>
              </a:solidFill>
            </a:endParaRPr>
          </a:p>
        </p:txBody>
      </p:sp>
      <p:sp>
        <p:nvSpPr>
          <p:cNvPr id="13" name="CuadroTexto 12">
            <a:extLst>
              <a:ext uri="{FF2B5EF4-FFF2-40B4-BE49-F238E27FC236}">
                <a16:creationId xmlns:a16="http://schemas.microsoft.com/office/drawing/2014/main" id="{2B616A6F-A78C-46E7-84DB-00911C3AE323}"/>
              </a:ext>
            </a:extLst>
          </p:cNvPr>
          <p:cNvSpPr txBox="1"/>
          <p:nvPr/>
        </p:nvSpPr>
        <p:spPr>
          <a:xfrm>
            <a:off x="4654228" y="4399937"/>
            <a:ext cx="6098344" cy="1015663"/>
          </a:xfrm>
          <a:prstGeom prst="rect">
            <a:avLst/>
          </a:prstGeom>
          <a:noFill/>
        </p:spPr>
        <p:txBody>
          <a:bodyPr wrap="square">
            <a:spAutoFit/>
          </a:bodyPr>
          <a:lstStyle/>
          <a:p>
            <a:pPr marL="0" indent="0">
              <a:buFontTx/>
              <a:buNone/>
            </a:pPr>
            <a:endParaRPr lang="es-ES" sz="2000" b="1" cap="none" spc="0" baseline="0" dirty="0">
              <a:solidFill>
                <a:srgbClr val="C00000"/>
              </a:solidFill>
            </a:endParaRPr>
          </a:p>
          <a:p>
            <a:pPr marL="0" indent="0">
              <a:buFontTx/>
              <a:buNone/>
            </a:pPr>
            <a:r>
              <a:rPr lang="es-ES" sz="2000" b="1" cap="none" spc="0" baseline="0" dirty="0">
                <a:solidFill>
                  <a:srgbClr val="C00000"/>
                </a:solidFill>
              </a:rPr>
              <a:t>3 HOJAS DE CALIFICACIÓN PARA LAS TAREAS (ME/PCTE)</a:t>
            </a:r>
          </a:p>
          <a:p>
            <a:pPr marL="0" indent="0">
              <a:buFontTx/>
              <a:buNone/>
            </a:pPr>
            <a:r>
              <a:rPr lang="es-ES" sz="2000" b="1" cap="none" spc="0" baseline="0" dirty="0">
                <a:solidFill>
                  <a:schemeClr val="tx1"/>
                </a:solidFill>
              </a:rPr>
              <a:t>(Se utilizarán para calificar </a:t>
            </a:r>
            <a:r>
              <a:rPr lang="es-ES" sz="2000" b="1" dirty="0"/>
              <a:t>las </a:t>
            </a:r>
            <a:r>
              <a:rPr lang="es-ES" sz="2000" b="1" cap="none" spc="0" baseline="0" dirty="0">
                <a:solidFill>
                  <a:schemeClr val="tx1"/>
                </a:solidFill>
              </a:rPr>
              <a:t>muestras del curso)</a:t>
            </a:r>
          </a:p>
        </p:txBody>
      </p:sp>
    </p:spTree>
    <p:extLst>
      <p:ext uri="{BB962C8B-B14F-4D97-AF65-F5344CB8AC3E}">
        <p14:creationId xmlns:p14="http://schemas.microsoft.com/office/powerpoint/2010/main" val="150500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5" dur="500"/>
                                        <p:tgtEl>
                                          <p:spTgt spid="9">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8" dur="500"/>
                                        <p:tgtEl>
                                          <p:spTgt spid="9">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95105" y="1348957"/>
            <a:ext cx="3859969" cy="2547257"/>
          </a:xfrm>
          <a:prstGeom prst="ellipse">
            <a:avLst/>
          </a:prstGeom>
          <a:noFill/>
        </p:spPr>
        <p:txBody>
          <a:bodyPr vert="horz" lIns="91440" tIns="45720" rIns="91440" bIns="45720" rtlCol="0" anchor="ctr">
            <a:normAutofit fontScale="90000"/>
          </a:bodyPr>
          <a:lstStyle/>
          <a:p>
            <a:pPr algn="ctr"/>
            <a:br>
              <a:rPr lang="en-US" sz="3100" b="1" kern="1200" dirty="0">
                <a:solidFill>
                  <a:srgbClr val="FFFFFF"/>
                </a:solidFill>
                <a:latin typeface="+mj-lt"/>
                <a:ea typeface="+mj-ea"/>
                <a:cs typeface="+mj-cs"/>
              </a:rPr>
            </a:br>
            <a:br>
              <a:rPr lang="en-US" sz="3100" b="1" kern="1200" dirty="0">
                <a:solidFill>
                  <a:srgbClr val="FFFFFF"/>
                </a:solidFill>
                <a:latin typeface="Arial Black" panose="020B0A04020102020204" pitchFamily="34" charset="0"/>
              </a:rPr>
            </a:br>
            <a:r>
              <a:rPr lang="en-US" sz="3100" b="1" dirty="0">
                <a:solidFill>
                  <a:srgbClr val="92D050"/>
                </a:solidFill>
                <a:latin typeface="Arial Black" panose="020B0A04020102020204" pitchFamily="34" charset="0"/>
              </a:rPr>
              <a:t>B</a:t>
            </a:r>
            <a:r>
              <a:rPr lang="en-US" sz="3100" b="1" kern="1200" dirty="0">
                <a:solidFill>
                  <a:srgbClr val="92D050"/>
                </a:solidFill>
                <a:latin typeface="Arial Black" panose="020B0A04020102020204" pitchFamily="34" charset="0"/>
              </a:rPr>
              <a:t>) </a:t>
            </a:r>
            <a:r>
              <a:rPr lang="en-US" sz="3100" b="1" dirty="0">
                <a:solidFill>
                  <a:srgbClr val="92D050"/>
                </a:solidFill>
                <a:latin typeface="Arial Black" panose="020B0A04020102020204" pitchFamily="34" charset="0"/>
              </a:rPr>
              <a:t>TRABAJO ONLINE</a:t>
            </a:r>
            <a:br>
              <a:rPr lang="en-US" sz="3100" b="1" dirty="0">
                <a:solidFill>
                  <a:srgbClr val="92D050"/>
                </a:solidFill>
                <a:latin typeface="Arial Black" panose="020B0A04020102020204" pitchFamily="34" charset="0"/>
              </a:rPr>
            </a:br>
            <a:r>
              <a:rPr lang="en-US" sz="3100" b="1" dirty="0">
                <a:solidFill>
                  <a:srgbClr val="92D050"/>
                </a:solidFill>
                <a:latin typeface="Arial Black" panose="020B0A04020102020204" pitchFamily="34" charset="0"/>
              </a:rPr>
              <a:t>(</a:t>
            </a:r>
            <a:r>
              <a:rPr lang="en-US" sz="3100" b="1" dirty="0" err="1">
                <a:solidFill>
                  <a:srgbClr val="92D050"/>
                </a:solidFill>
                <a:latin typeface="Arial Black" panose="020B0A04020102020204" pitchFamily="34" charset="0"/>
              </a:rPr>
              <a:t>Por</a:t>
            </a:r>
            <a:r>
              <a:rPr lang="en-US" sz="3100" b="1" dirty="0">
                <a:solidFill>
                  <a:srgbClr val="92D050"/>
                </a:solidFill>
                <a:latin typeface="Arial Black" panose="020B0A04020102020204" pitchFamily="34" charset="0"/>
              </a:rPr>
              <a:t> </a:t>
            </a:r>
            <a:r>
              <a:rPr lang="en-US" sz="3100" b="1" dirty="0" err="1">
                <a:solidFill>
                  <a:srgbClr val="92D050"/>
                </a:solidFill>
                <a:latin typeface="Arial Black" panose="020B0A04020102020204" pitchFamily="34" charset="0"/>
              </a:rPr>
              <a:t>idiomas</a:t>
            </a:r>
            <a:r>
              <a:rPr lang="en-US" sz="3100" b="1" dirty="0">
                <a:solidFill>
                  <a:srgbClr val="92D050"/>
                </a:solidFill>
                <a:latin typeface="Arial Black" panose="020B0A04020102020204" pitchFamily="34" charset="0"/>
              </a:rPr>
              <a:t>)</a:t>
            </a:r>
            <a:endParaRPr lang="en-US" sz="3100" b="1" kern="1200" dirty="0">
              <a:solidFill>
                <a:srgbClr val="92D050"/>
              </a:solidFill>
              <a:latin typeface="Arial Black" panose="020B0A04020102020204" pitchFamily="34" charset="0"/>
            </a:endParaRPr>
          </a:p>
        </p:txBody>
      </p:sp>
      <p:sp>
        <p:nvSpPr>
          <p:cNvPr id="4" name="Marcador de número de diapositiva 3"/>
          <p:cNvSpPr>
            <a:spLocks noGrp="1"/>
          </p:cNvSpPr>
          <p:nvPr>
            <p:ph type="sldNum" sz="quarter" idx="12"/>
          </p:nvPr>
        </p:nvSpPr>
        <p:spPr>
          <a:xfrm>
            <a:off x="11034184" y="6356350"/>
            <a:ext cx="514349" cy="365125"/>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a:solidFill>
                  <a:schemeClr val="tx1">
                    <a:alpha val="80000"/>
                  </a:schemeClr>
                </a:solidFill>
              </a:rPr>
              <a:pPr>
                <a:lnSpc>
                  <a:spcPct val="90000"/>
                </a:lnSpc>
                <a:spcAft>
                  <a:spcPts val="600"/>
                </a:spcAft>
              </a:pPr>
              <a:t>11</a:t>
            </a:fld>
            <a:endParaRPr lang="en-US">
              <a:solidFill>
                <a:schemeClr val="tx1">
                  <a:alpha val="80000"/>
                </a:schemeClr>
              </a:solidFill>
            </a:endParaRPr>
          </a:p>
        </p:txBody>
      </p:sp>
      <p:sp>
        <p:nvSpPr>
          <p:cNvPr id="3" name="Rectángulo 2"/>
          <p:cNvSpPr/>
          <p:nvPr/>
        </p:nvSpPr>
        <p:spPr>
          <a:xfrm>
            <a:off x="4216526" y="928246"/>
            <a:ext cx="7705509" cy="1015663"/>
          </a:xfrm>
          <a:prstGeom prst="rect">
            <a:avLst/>
          </a:prstGeom>
          <a:solidFill>
            <a:srgbClr val="FFFF00"/>
          </a:solidFill>
        </p:spPr>
        <p:txBody>
          <a:bodyPr wrap="square">
            <a:spAutoFit/>
          </a:bodyPr>
          <a:lstStyle/>
          <a:p>
            <a:r>
              <a:rPr lang="es-ES" b="1" dirty="0"/>
              <a:t>1 </a:t>
            </a:r>
            <a:r>
              <a:rPr lang="es-ES" sz="2000" b="1" dirty="0"/>
              <a:t>MUESTRAS DE TAREAS DE MEDIACIÓN ESCRITA (cuatro)</a:t>
            </a:r>
          </a:p>
          <a:p>
            <a:r>
              <a:rPr lang="es-ES" sz="2000" b="1" dirty="0"/>
              <a:t>2 MUESTRAS DE TAREAS DE PRODUCCIÓN ESCRITA (TAREA 1) (cuatro) </a:t>
            </a:r>
          </a:p>
          <a:p>
            <a:r>
              <a:rPr lang="es-ES" sz="2000" b="1" dirty="0"/>
              <a:t>3 MUESTRAS DE TAREAS DE PRODUCCIÓN ESCRITA (TAREA 2) (cuatro) </a:t>
            </a:r>
          </a:p>
        </p:txBody>
      </p:sp>
      <p:sp>
        <p:nvSpPr>
          <p:cNvPr id="5" name="Rectángulo 4"/>
          <p:cNvSpPr/>
          <p:nvPr/>
        </p:nvSpPr>
        <p:spPr>
          <a:xfrm>
            <a:off x="4387380" y="2172665"/>
            <a:ext cx="7593874" cy="3754874"/>
          </a:xfrm>
          <a:prstGeom prst="rect">
            <a:avLst/>
          </a:prstGeom>
        </p:spPr>
        <p:txBody>
          <a:bodyPr wrap="square">
            <a:spAutoFit/>
          </a:bodyPr>
          <a:lstStyle/>
          <a:p>
            <a:r>
              <a:rPr lang="es-ES" sz="2000" b="1" dirty="0">
                <a:solidFill>
                  <a:srgbClr val="C00000"/>
                </a:solidFill>
              </a:rPr>
              <a:t>TAREAS: </a:t>
            </a:r>
          </a:p>
          <a:p>
            <a:r>
              <a:rPr lang="es-ES" sz="2000" b="1" dirty="0">
                <a:solidFill>
                  <a:srgbClr val="0070C0"/>
                </a:solidFill>
              </a:rPr>
              <a:t>1 PRIMERA CALIFICACIÓN de muestras utilizando las hojas de calificación y las encuestas (hasta el 19 de abril).</a:t>
            </a:r>
          </a:p>
          <a:p>
            <a:r>
              <a:rPr lang="es-ES" sz="2000" b="1" dirty="0">
                <a:solidFill>
                  <a:srgbClr val="0070C0"/>
                </a:solidFill>
              </a:rPr>
              <a:t> </a:t>
            </a:r>
          </a:p>
          <a:p>
            <a:pPr lvl="1"/>
            <a:r>
              <a:rPr lang="es-ES" sz="2000" b="1" dirty="0">
                <a:solidFill>
                  <a:srgbClr val="C00000"/>
                </a:solidFill>
              </a:rPr>
              <a:t>Conviene tomar notas en las hojas justificando la calificación para el debate. </a:t>
            </a:r>
          </a:p>
          <a:p>
            <a:pPr lvl="1"/>
            <a:r>
              <a:rPr lang="es-ES" sz="2000" b="1" dirty="0">
                <a:solidFill>
                  <a:srgbClr val="C00000"/>
                </a:solidFill>
              </a:rPr>
              <a:t>Introducir puntuaciones en la encuesta. </a:t>
            </a:r>
          </a:p>
          <a:p>
            <a:pPr lvl="1"/>
            <a:endParaRPr lang="es-ES" sz="2000" b="1" dirty="0">
              <a:solidFill>
                <a:srgbClr val="0070C0"/>
              </a:solidFill>
            </a:endParaRPr>
          </a:p>
          <a:p>
            <a:r>
              <a:rPr lang="es-ES" sz="2000" b="1" dirty="0">
                <a:solidFill>
                  <a:srgbClr val="0070C0"/>
                </a:solidFill>
              </a:rPr>
              <a:t>2 DISCUSIÓN EN FORO (un foro por tarea)</a:t>
            </a:r>
          </a:p>
          <a:p>
            <a:r>
              <a:rPr lang="es-ES" sz="2000" b="1" dirty="0">
                <a:solidFill>
                  <a:srgbClr val="0070C0"/>
                </a:solidFill>
              </a:rPr>
              <a:t>        </a:t>
            </a:r>
            <a:r>
              <a:rPr lang="es-ES" sz="2000" b="1" dirty="0">
                <a:solidFill>
                  <a:srgbClr val="C00000"/>
                </a:solidFill>
              </a:rPr>
              <a:t>Participación de coordinadores. </a:t>
            </a:r>
          </a:p>
          <a:p>
            <a:pPr lvl="1"/>
            <a:endParaRPr lang="es-ES" sz="2000" b="1" dirty="0">
              <a:solidFill>
                <a:srgbClr val="C00000"/>
              </a:solidFill>
            </a:endParaRPr>
          </a:p>
          <a:p>
            <a:pPr lvl="1"/>
            <a:endParaRPr lang="es-ES" b="1" dirty="0">
              <a:solidFill>
                <a:srgbClr val="C00000"/>
              </a:solidFill>
            </a:endParaRPr>
          </a:p>
        </p:txBody>
      </p:sp>
    </p:spTree>
    <p:extLst>
      <p:ext uri="{BB962C8B-B14F-4D97-AF65-F5344CB8AC3E}">
        <p14:creationId xmlns:p14="http://schemas.microsoft.com/office/powerpoint/2010/main" val="28943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arn(inVertical)">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69001" y="1428205"/>
            <a:ext cx="4543398" cy="3257006"/>
          </a:xfrm>
          <a:prstGeom prst="ellipse">
            <a:avLst/>
          </a:prstGeom>
          <a:noFill/>
        </p:spPr>
        <p:txBody>
          <a:bodyPr vert="horz" lIns="91440" tIns="45720" rIns="91440" bIns="45720" rtlCol="0" anchor="ctr">
            <a:normAutofit fontScale="90000"/>
          </a:bodyPr>
          <a:lstStyle/>
          <a:p>
            <a:pPr algn="ctr"/>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r>
              <a:rPr lang="en-US" sz="2700" b="1" dirty="0">
                <a:solidFill>
                  <a:srgbClr val="92D050"/>
                </a:solidFill>
                <a:latin typeface="Arial Black" panose="020B0A04020102020204" pitchFamily="34" charset="0"/>
              </a:rPr>
              <a:t>C</a:t>
            </a:r>
            <a:r>
              <a:rPr lang="en-US" sz="2700" b="1" kern="1200" dirty="0">
                <a:solidFill>
                  <a:srgbClr val="92D050"/>
                </a:solidFill>
                <a:latin typeface="Arial Black" panose="020B0A04020102020204" pitchFamily="34" charset="0"/>
              </a:rPr>
              <a:t>) </a:t>
            </a:r>
            <a:r>
              <a:rPr lang="en-US" sz="2700" b="1" dirty="0">
                <a:solidFill>
                  <a:srgbClr val="92D050"/>
                </a:solidFill>
                <a:latin typeface="Arial Black" panose="020B0A04020102020204" pitchFamily="34" charset="0"/>
              </a:rPr>
              <a:t>SESIÓN PRESENCIAL 2 DEBATE FINAL</a:t>
            </a:r>
            <a:br>
              <a:rPr lang="en-US" sz="2700" b="1" dirty="0">
                <a:solidFill>
                  <a:srgbClr val="92D050"/>
                </a:solidFill>
                <a:latin typeface="Arial Black" panose="020B0A04020102020204" pitchFamily="34" charset="0"/>
              </a:rPr>
            </a:br>
            <a:r>
              <a:rPr lang="en-US" sz="2700" b="1" dirty="0">
                <a:solidFill>
                  <a:srgbClr val="92D050"/>
                </a:solidFill>
                <a:latin typeface="Arial Black" panose="020B0A04020102020204" pitchFamily="34" charset="0"/>
              </a:rPr>
              <a:t>(</a:t>
            </a:r>
            <a:r>
              <a:rPr lang="en-US" sz="2700" b="1" dirty="0" err="1">
                <a:solidFill>
                  <a:srgbClr val="92D050"/>
                </a:solidFill>
                <a:latin typeface="Arial Black" panose="020B0A04020102020204" pitchFamily="34" charset="0"/>
              </a:rPr>
              <a:t>por</a:t>
            </a:r>
            <a:r>
              <a:rPr lang="en-US" sz="2700" b="1" dirty="0">
                <a:solidFill>
                  <a:srgbClr val="92D050"/>
                </a:solidFill>
                <a:latin typeface="Arial Black" panose="020B0A04020102020204" pitchFamily="34" charset="0"/>
              </a:rPr>
              <a:t> </a:t>
            </a:r>
            <a:r>
              <a:rPr lang="en-US" sz="2700" b="1" dirty="0" err="1">
                <a:solidFill>
                  <a:srgbClr val="92D050"/>
                </a:solidFill>
                <a:latin typeface="Arial Black" panose="020B0A04020102020204" pitchFamily="34" charset="0"/>
              </a:rPr>
              <a:t>idiomas</a:t>
            </a:r>
            <a:r>
              <a:rPr lang="en-US" sz="2700" b="1" dirty="0">
                <a:solidFill>
                  <a:srgbClr val="92D050"/>
                </a:solidFill>
                <a:latin typeface="Arial Black" panose="020B0A04020102020204" pitchFamily="34" charset="0"/>
              </a:rPr>
              <a:t>)</a:t>
            </a:r>
            <a:endParaRPr lang="en-US" sz="2700" b="1" kern="1200" dirty="0">
              <a:solidFill>
                <a:srgbClr val="92D050"/>
              </a:solidFill>
              <a:latin typeface="Arial Black" panose="020B0A04020102020204" pitchFamily="34" charset="0"/>
            </a:endParaRPr>
          </a:p>
        </p:txBody>
      </p:sp>
      <p:sp>
        <p:nvSpPr>
          <p:cNvPr id="4" name="Marcador de número de diapositiva 3"/>
          <p:cNvSpPr>
            <a:spLocks noGrp="1"/>
          </p:cNvSpPr>
          <p:nvPr>
            <p:ph type="sldNum" sz="quarter" idx="12"/>
          </p:nvPr>
        </p:nvSpPr>
        <p:spPr>
          <a:xfrm>
            <a:off x="11034184" y="6356350"/>
            <a:ext cx="514349" cy="365125"/>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a:solidFill>
                  <a:schemeClr val="tx1">
                    <a:alpha val="80000"/>
                  </a:schemeClr>
                </a:solidFill>
              </a:rPr>
              <a:pPr>
                <a:lnSpc>
                  <a:spcPct val="90000"/>
                </a:lnSpc>
                <a:spcAft>
                  <a:spcPts val="600"/>
                </a:spcAft>
              </a:pPr>
              <a:t>12</a:t>
            </a:fld>
            <a:endParaRPr lang="en-US">
              <a:solidFill>
                <a:schemeClr val="tx1">
                  <a:alpha val="80000"/>
                </a:schemeClr>
              </a:solidFill>
            </a:endParaRPr>
          </a:p>
        </p:txBody>
      </p:sp>
      <p:sp>
        <p:nvSpPr>
          <p:cNvPr id="7" name="CuadroTexto 6">
            <a:extLst>
              <a:ext uri="{FF2B5EF4-FFF2-40B4-BE49-F238E27FC236}">
                <a16:creationId xmlns:a16="http://schemas.microsoft.com/office/drawing/2014/main" id="{1A8E2DEF-0A4D-4D1E-B948-5BFC9AE52DFA}"/>
              </a:ext>
            </a:extLst>
          </p:cNvPr>
          <p:cNvSpPr txBox="1"/>
          <p:nvPr/>
        </p:nvSpPr>
        <p:spPr>
          <a:xfrm>
            <a:off x="4534022" y="756572"/>
            <a:ext cx="6098344" cy="1015663"/>
          </a:xfrm>
          <a:prstGeom prst="rect">
            <a:avLst/>
          </a:prstGeom>
          <a:noFill/>
        </p:spPr>
        <p:txBody>
          <a:bodyPr wrap="square">
            <a:spAutoFit/>
          </a:bodyPr>
          <a:lstStyle/>
          <a:p>
            <a:pPr marL="0" indent="0">
              <a:buFont typeface="Wingdings" panose="05000000000000000000" pitchFamily="2" charset="2"/>
              <a:buNone/>
            </a:pPr>
            <a:r>
              <a:rPr lang="es-ES" sz="1800" b="1" cap="none" spc="0" baseline="0" dirty="0">
                <a:solidFill>
                  <a:schemeClr val="accent1">
                    <a:lumMod val="75000"/>
                  </a:schemeClr>
                </a:solidFill>
              </a:rPr>
              <a:t>1 </a:t>
            </a:r>
            <a:r>
              <a:rPr lang="es-ES" sz="2000" b="1" dirty="0">
                <a:solidFill>
                  <a:schemeClr val="accent1">
                    <a:lumMod val="75000"/>
                  </a:schemeClr>
                </a:solidFill>
              </a:rPr>
              <a:t>Se centrará en las tareas en la que no ha habido consenso. </a:t>
            </a:r>
            <a:endParaRPr lang="es-ES" sz="2000" b="1" cap="none" spc="0" baseline="0" dirty="0">
              <a:solidFill>
                <a:schemeClr val="accent1">
                  <a:lumMod val="75000"/>
                </a:schemeClr>
              </a:solidFill>
            </a:endParaRPr>
          </a:p>
          <a:p>
            <a:pPr marL="457200" indent="-457200">
              <a:buFontTx/>
              <a:buChar char="-"/>
            </a:pPr>
            <a:endParaRPr lang="es-ES" sz="2000" b="1" cap="none" spc="0" baseline="0" dirty="0">
              <a:solidFill>
                <a:schemeClr val="tx1">
                  <a:lumMod val="75000"/>
                  <a:lumOff val="25000"/>
                </a:schemeClr>
              </a:solidFill>
            </a:endParaRPr>
          </a:p>
        </p:txBody>
      </p:sp>
      <p:sp>
        <p:nvSpPr>
          <p:cNvPr id="9" name="CuadroTexto 8">
            <a:extLst>
              <a:ext uri="{FF2B5EF4-FFF2-40B4-BE49-F238E27FC236}">
                <a16:creationId xmlns:a16="http://schemas.microsoft.com/office/drawing/2014/main" id="{017A94C3-64FF-4A6A-B782-B15D856FBB03}"/>
              </a:ext>
            </a:extLst>
          </p:cNvPr>
          <p:cNvSpPr txBox="1"/>
          <p:nvPr/>
        </p:nvSpPr>
        <p:spPr>
          <a:xfrm>
            <a:off x="4534022" y="1608758"/>
            <a:ext cx="6098344" cy="1015663"/>
          </a:xfrm>
          <a:prstGeom prst="rect">
            <a:avLst/>
          </a:prstGeom>
          <a:noFill/>
        </p:spPr>
        <p:txBody>
          <a:bodyPr wrap="square">
            <a:spAutoFit/>
          </a:bodyPr>
          <a:lstStyle/>
          <a:p>
            <a:pPr marL="0" indent="0">
              <a:buFontTx/>
              <a:buNone/>
            </a:pPr>
            <a:endParaRPr lang="es-ES" sz="2000" b="1" cap="none" spc="0" baseline="0" dirty="0">
              <a:solidFill>
                <a:srgbClr val="00B050"/>
              </a:solidFill>
            </a:endParaRPr>
          </a:p>
          <a:p>
            <a:pPr marL="0" indent="0">
              <a:buFontTx/>
              <a:buNone/>
            </a:pPr>
            <a:r>
              <a:rPr lang="es-ES" sz="2000" b="1" cap="none" spc="0" baseline="0" dirty="0">
                <a:solidFill>
                  <a:srgbClr val="00B050"/>
                </a:solidFill>
              </a:rPr>
              <a:t>2 Se debatirán y</a:t>
            </a:r>
            <a:r>
              <a:rPr lang="es-ES" sz="2000" b="1" cap="none" spc="0" dirty="0">
                <a:solidFill>
                  <a:srgbClr val="00B050"/>
                </a:solidFill>
              </a:rPr>
              <a:t> justificarán las calificaciones otorgadas en la calificación individual primera. </a:t>
            </a:r>
            <a:endParaRPr lang="es-ES" sz="2000" b="1" cap="none" spc="0" baseline="0" dirty="0">
              <a:solidFill>
                <a:srgbClr val="00B050"/>
              </a:solidFill>
            </a:endParaRPr>
          </a:p>
        </p:txBody>
      </p:sp>
      <p:sp>
        <p:nvSpPr>
          <p:cNvPr id="13" name="CuadroTexto 12">
            <a:extLst>
              <a:ext uri="{FF2B5EF4-FFF2-40B4-BE49-F238E27FC236}">
                <a16:creationId xmlns:a16="http://schemas.microsoft.com/office/drawing/2014/main" id="{2B616A6F-A78C-46E7-84DB-00911C3AE323}"/>
              </a:ext>
            </a:extLst>
          </p:cNvPr>
          <p:cNvSpPr txBox="1"/>
          <p:nvPr/>
        </p:nvSpPr>
        <p:spPr>
          <a:xfrm>
            <a:off x="4612399" y="3382116"/>
            <a:ext cx="6098344" cy="1015663"/>
          </a:xfrm>
          <a:prstGeom prst="rect">
            <a:avLst/>
          </a:prstGeom>
          <a:noFill/>
        </p:spPr>
        <p:txBody>
          <a:bodyPr wrap="square">
            <a:spAutoFit/>
          </a:bodyPr>
          <a:lstStyle/>
          <a:p>
            <a:pPr marL="0" indent="0">
              <a:buFontTx/>
              <a:buNone/>
            </a:pPr>
            <a:endParaRPr lang="es-ES" sz="2000" b="1" cap="none" spc="0" baseline="0" dirty="0">
              <a:solidFill>
                <a:srgbClr val="C00000"/>
              </a:solidFill>
            </a:endParaRPr>
          </a:p>
          <a:p>
            <a:pPr marL="0" indent="0">
              <a:buFontTx/>
              <a:buNone/>
            </a:pPr>
            <a:r>
              <a:rPr lang="es-ES" sz="2000" b="1" cap="none" spc="0" baseline="0" dirty="0">
                <a:solidFill>
                  <a:srgbClr val="C00000"/>
                </a:solidFill>
              </a:rPr>
              <a:t>3 Se volverán</a:t>
            </a:r>
            <a:r>
              <a:rPr lang="es-ES" sz="2000" b="1" cap="none" spc="0" dirty="0">
                <a:solidFill>
                  <a:srgbClr val="C00000"/>
                </a:solidFill>
              </a:rPr>
              <a:t> a calificar las tareas (de forma anónima) </a:t>
            </a:r>
          </a:p>
          <a:p>
            <a:pPr marL="0" indent="0">
              <a:buFontTx/>
              <a:buNone/>
            </a:pPr>
            <a:endParaRPr lang="es-ES" sz="2000" b="1" cap="none" spc="0" baseline="0" dirty="0">
              <a:solidFill>
                <a:schemeClr val="tx1"/>
              </a:solidFill>
            </a:endParaRPr>
          </a:p>
        </p:txBody>
      </p:sp>
      <p:sp>
        <p:nvSpPr>
          <p:cNvPr id="3" name="CuadroTexto 2"/>
          <p:cNvSpPr txBox="1"/>
          <p:nvPr/>
        </p:nvSpPr>
        <p:spPr>
          <a:xfrm>
            <a:off x="4859383" y="5155474"/>
            <a:ext cx="5312228" cy="646331"/>
          </a:xfrm>
          <a:prstGeom prst="rect">
            <a:avLst/>
          </a:prstGeom>
          <a:solidFill>
            <a:srgbClr val="FFFF00"/>
          </a:solidFill>
        </p:spPr>
        <p:txBody>
          <a:bodyPr wrap="square" rtlCol="0">
            <a:spAutoFit/>
          </a:bodyPr>
          <a:lstStyle/>
          <a:p>
            <a:pPr algn="ctr"/>
            <a:r>
              <a:rPr lang="es-ES" b="1" dirty="0"/>
              <a:t>CALIFICACIÓN  FINAL CONSENSUADA </a:t>
            </a:r>
          </a:p>
          <a:p>
            <a:pPr algn="ctr"/>
            <a:r>
              <a:rPr lang="es-ES" b="1" dirty="0"/>
              <a:t>(eliminar notas extremas) </a:t>
            </a:r>
          </a:p>
        </p:txBody>
      </p:sp>
    </p:spTree>
    <p:extLst>
      <p:ext uri="{BB962C8B-B14F-4D97-AF65-F5344CB8AC3E}">
        <p14:creationId xmlns:p14="http://schemas.microsoft.com/office/powerpoint/2010/main" val="274090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2EB7817-E168-4C54-A112-A79DDCDB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1444001" y="891540"/>
            <a:ext cx="5866189" cy="5272993"/>
          </a:xfrm>
          <a:solidFill>
            <a:srgbClr val="00B050"/>
          </a:solidFill>
        </p:spPr>
        <p:txBody>
          <a:bodyPr vert="horz" lIns="91440" tIns="45720" rIns="91440" bIns="45720" rtlCol="0">
            <a:normAutofit fontScale="90000"/>
          </a:bodyPr>
          <a:lstStyle/>
          <a:p>
            <a:pPr marL="342900" indent="-342900">
              <a:buFont typeface="Wingdings" panose="05000000000000000000" pitchFamily="2" charset="2"/>
              <a:buChar char="Ø"/>
            </a:pPr>
            <a:br>
              <a:rPr lang="en-US" sz="2200" b="1" u="sng"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r>
              <a:rPr lang="en-US" sz="2200" b="1" dirty="0">
                <a:latin typeface="Aharoni" panose="02010803020104030203" pitchFamily="2" charset="-79"/>
                <a:cs typeface="Aharoni" panose="02010803020104030203" pitchFamily="2" charset="-79"/>
              </a:rPr>
              <a:t>	</a:t>
            </a: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u="sng"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r>
              <a:rPr lang="en-US" sz="2200" b="1" u="sng" dirty="0">
                <a:latin typeface="Aharoni" panose="02010803020104030203" pitchFamily="2" charset="-79"/>
                <a:cs typeface="Aharoni" panose="02010803020104030203" pitchFamily="2" charset="-79"/>
              </a:rPr>
              <a:t>IMPORTANTE:</a:t>
            </a: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r>
              <a:rPr lang="en-US" sz="2200" b="1" dirty="0" err="1">
                <a:latin typeface="Aharoni" panose="02010803020104030203" pitchFamily="2" charset="-79"/>
                <a:cs typeface="Aharoni" panose="02010803020104030203" pitchFamily="2" charset="-79"/>
              </a:rPr>
              <a:t>Notificar</a:t>
            </a:r>
            <a:r>
              <a:rPr lang="en-US" sz="2200" b="1" dirty="0">
                <a:latin typeface="Aharoni" panose="02010803020104030203" pitchFamily="2" charset="-79"/>
                <a:cs typeface="Aharoni" panose="02010803020104030203" pitchFamily="2" charset="-79"/>
              </a:rPr>
              <a:t> </a:t>
            </a:r>
            <a:r>
              <a:rPr lang="en-US" sz="2200" b="1" dirty="0" err="1">
                <a:latin typeface="Aharoni" panose="02010803020104030203" pitchFamily="2" charset="-79"/>
                <a:cs typeface="Aharoni" panose="02010803020104030203" pitchFamily="2" charset="-79"/>
              </a:rPr>
              <a:t>cualquier</a:t>
            </a:r>
            <a:r>
              <a:rPr lang="en-US" sz="2200" b="1" dirty="0">
                <a:latin typeface="Aharoni" panose="02010803020104030203" pitchFamily="2" charset="-79"/>
                <a:cs typeface="Aharoni" panose="02010803020104030203" pitchFamily="2" charset="-79"/>
              </a:rPr>
              <a:t> </a:t>
            </a:r>
            <a:r>
              <a:rPr lang="en-US" sz="2200" b="1" dirty="0" err="1">
                <a:latin typeface="Aharoni" panose="02010803020104030203" pitchFamily="2" charset="-79"/>
                <a:cs typeface="Aharoni" panose="02010803020104030203" pitchFamily="2" charset="-79"/>
              </a:rPr>
              <a:t>problema</a:t>
            </a:r>
            <a:r>
              <a:rPr lang="en-US" sz="2200" b="1" dirty="0">
                <a:latin typeface="Aharoni" panose="02010803020104030203" pitchFamily="2" charset="-79"/>
                <a:cs typeface="Aharoni" panose="02010803020104030203" pitchFamily="2" charset="-79"/>
              </a:rPr>
              <a:t> con las </a:t>
            </a:r>
            <a:r>
              <a:rPr lang="en-US" sz="2200" b="1" dirty="0" err="1">
                <a:latin typeface="Aharoni" panose="02010803020104030203" pitchFamily="2" charset="-79"/>
                <a:cs typeface="Aharoni" panose="02010803020104030203" pitchFamily="2" charset="-79"/>
              </a:rPr>
              <a:t>muestras</a:t>
            </a:r>
            <a:r>
              <a:rPr lang="en-US" sz="2200" b="1" dirty="0">
                <a:latin typeface="Aharoni" panose="02010803020104030203" pitchFamily="2" charset="-79"/>
                <a:cs typeface="Aharoni" panose="02010803020104030203" pitchFamily="2" charset="-79"/>
              </a:rPr>
              <a:t> </a:t>
            </a:r>
            <a:r>
              <a:rPr lang="en-US" sz="2200" b="1" dirty="0" err="1">
                <a:latin typeface="Aharoni" panose="02010803020104030203" pitchFamily="2" charset="-79"/>
                <a:cs typeface="Aharoni" panose="02010803020104030203" pitchFamily="2" charset="-79"/>
              </a:rPr>
              <a:t>en</a:t>
            </a:r>
            <a:r>
              <a:rPr lang="en-US" sz="2200" b="1" dirty="0">
                <a:latin typeface="Aharoni" panose="02010803020104030203" pitchFamily="2" charset="-79"/>
                <a:cs typeface="Aharoni" panose="02010803020104030203" pitchFamily="2" charset="-79"/>
              </a:rPr>
              <a:t> el </a:t>
            </a:r>
            <a:r>
              <a:rPr lang="en-US" sz="2200" b="1" dirty="0" err="1">
                <a:latin typeface="Aharoni" panose="02010803020104030203" pitchFamily="2" charset="-79"/>
                <a:cs typeface="Aharoni" panose="02010803020104030203" pitchFamily="2" charset="-79"/>
              </a:rPr>
              <a:t>foro</a:t>
            </a:r>
            <a:r>
              <a:rPr lang="en-US" sz="2200" b="1" dirty="0">
                <a:latin typeface="Aharoni" panose="02010803020104030203" pitchFamily="2" charset="-79"/>
                <a:cs typeface="Aharoni" panose="02010803020104030203" pitchFamily="2" charset="-79"/>
              </a:rPr>
              <a:t> de </a:t>
            </a:r>
            <a:r>
              <a:rPr lang="en-US" sz="2200" b="1" dirty="0" err="1">
                <a:latin typeface="Aharoni" panose="02010803020104030203" pitchFamily="2" charset="-79"/>
                <a:cs typeface="Aharoni" panose="02010803020104030203" pitchFamily="2" charset="-79"/>
              </a:rPr>
              <a:t>dudas</a:t>
            </a:r>
            <a:r>
              <a:rPr lang="en-US" sz="2200" b="1" dirty="0">
                <a:latin typeface="Aharoni" panose="02010803020104030203" pitchFamily="2" charset="-79"/>
                <a:cs typeface="Aharoni" panose="02010803020104030203" pitchFamily="2" charset="-79"/>
              </a:rPr>
              <a:t> de </a:t>
            </a:r>
            <a:r>
              <a:rPr lang="en-US" sz="2200" b="1" dirty="0" err="1">
                <a:latin typeface="Aharoni" panose="02010803020104030203" pitchFamily="2" charset="-79"/>
                <a:cs typeface="Aharoni" panose="02010803020104030203" pitchFamily="2" charset="-79"/>
              </a:rPr>
              <a:t>cada</a:t>
            </a:r>
            <a:r>
              <a:rPr lang="en-US" sz="2200" b="1" dirty="0">
                <a:latin typeface="Aharoni" panose="02010803020104030203" pitchFamily="2" charset="-79"/>
                <a:cs typeface="Aharoni" panose="02010803020104030203" pitchFamily="2" charset="-79"/>
              </a:rPr>
              <a:t> </a:t>
            </a:r>
            <a:r>
              <a:rPr lang="en-US" sz="2200" b="1" dirty="0" err="1">
                <a:latin typeface="Aharoni" panose="02010803020104030203" pitchFamily="2" charset="-79"/>
                <a:cs typeface="Aharoni" panose="02010803020104030203" pitchFamily="2" charset="-79"/>
              </a:rPr>
              <a:t>idioma</a:t>
            </a:r>
            <a:r>
              <a:rPr lang="en-US" sz="2200" b="1" dirty="0">
                <a:latin typeface="Aharoni" panose="02010803020104030203" pitchFamily="2" charset="-79"/>
                <a:cs typeface="Aharoni" panose="02010803020104030203" pitchFamily="2" charset="-79"/>
              </a:rPr>
              <a:t>. </a:t>
            </a: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r>
              <a:rPr lang="en-US" sz="2200" b="1" dirty="0">
                <a:latin typeface="Aharoni" panose="02010803020104030203" pitchFamily="2" charset="-79"/>
                <a:cs typeface="Aharoni" panose="02010803020104030203" pitchFamily="2" charset="-79"/>
              </a:rPr>
              <a:t>No </a:t>
            </a:r>
            <a:r>
              <a:rPr lang="en-US" sz="2200" b="1" dirty="0" err="1">
                <a:latin typeface="Aharoni" panose="02010803020104030203" pitchFamily="2" charset="-79"/>
                <a:cs typeface="Aharoni" panose="02010803020104030203" pitchFamily="2" charset="-79"/>
              </a:rPr>
              <a:t>equivocarse</a:t>
            </a:r>
            <a:r>
              <a:rPr lang="en-US" sz="2200" b="1" dirty="0">
                <a:latin typeface="Aharoni" panose="02010803020104030203" pitchFamily="2" charset="-79"/>
                <a:cs typeface="Aharoni" panose="02010803020104030203" pitchFamily="2" charset="-79"/>
              </a:rPr>
              <a:t> de </a:t>
            </a:r>
            <a:r>
              <a:rPr lang="en-US" sz="2200" b="1" dirty="0" err="1">
                <a:latin typeface="Aharoni" panose="02010803020104030203" pitchFamily="2" charset="-79"/>
                <a:cs typeface="Aharoni" panose="02010803020104030203" pitchFamily="2" charset="-79"/>
              </a:rPr>
              <a:t>encuesta</a:t>
            </a:r>
            <a:r>
              <a:rPr lang="en-US" sz="2200" b="1" dirty="0">
                <a:latin typeface="Aharoni" panose="02010803020104030203" pitchFamily="2" charset="-79"/>
                <a:cs typeface="Aharoni" panose="02010803020104030203" pitchFamily="2" charset="-79"/>
              </a:rPr>
              <a:t>.</a:t>
            </a: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r>
              <a:rPr lang="en-US" sz="2200" b="1" dirty="0" err="1">
                <a:latin typeface="Aharoni" panose="02010803020104030203" pitchFamily="2" charset="-79"/>
                <a:cs typeface="Aharoni" panose="02010803020104030203" pitchFamily="2" charset="-79"/>
              </a:rPr>
              <a:t>Bajarse</a:t>
            </a:r>
            <a:r>
              <a:rPr lang="en-US" sz="2200" b="1" dirty="0">
                <a:latin typeface="Aharoni" panose="02010803020104030203" pitchFamily="2" charset="-79"/>
                <a:cs typeface="Aharoni" panose="02010803020104030203" pitchFamily="2" charset="-79"/>
              </a:rPr>
              <a:t> las </a:t>
            </a:r>
            <a:r>
              <a:rPr lang="en-US" sz="2200" b="1" dirty="0" err="1">
                <a:latin typeface="Aharoni" panose="02010803020104030203" pitchFamily="2" charset="-79"/>
                <a:cs typeface="Aharoni" panose="02010803020104030203" pitchFamily="2" charset="-79"/>
              </a:rPr>
              <a:t>hojas</a:t>
            </a:r>
            <a:r>
              <a:rPr lang="en-US" sz="2200" b="1" dirty="0">
                <a:latin typeface="Aharoni" panose="02010803020104030203" pitchFamily="2" charset="-79"/>
                <a:cs typeface="Aharoni" panose="02010803020104030203" pitchFamily="2" charset="-79"/>
              </a:rPr>
              <a:t> para </a:t>
            </a:r>
            <a:r>
              <a:rPr lang="en-US" sz="2200" b="1" dirty="0" err="1">
                <a:latin typeface="Aharoni" panose="02010803020104030203" pitchFamily="2" charset="-79"/>
                <a:cs typeface="Aharoni" panose="02010803020104030203" pitchFamily="2" charset="-79"/>
              </a:rPr>
              <a:t>calificación</a:t>
            </a:r>
            <a:r>
              <a:rPr lang="en-US" sz="2200" b="1" dirty="0">
                <a:latin typeface="Aharoni" panose="02010803020104030203" pitchFamily="2" charset="-79"/>
                <a:cs typeface="Aharoni" panose="02010803020104030203" pitchFamily="2" charset="-79"/>
              </a:rPr>
              <a:t> </a:t>
            </a:r>
            <a:br>
              <a:rPr lang="en-US" sz="2200" b="1" dirty="0">
                <a:latin typeface="Aharoni" panose="02010803020104030203" pitchFamily="2" charset="-79"/>
                <a:cs typeface="Aharoni" panose="02010803020104030203" pitchFamily="2" charset="-79"/>
              </a:rPr>
            </a:br>
            <a:r>
              <a:rPr lang="en-US" sz="2200" b="1" dirty="0">
                <a:latin typeface="Aharoni" panose="02010803020104030203" pitchFamily="2" charset="-79"/>
                <a:cs typeface="Aharoni" panose="02010803020104030203" pitchFamily="2" charset="-79"/>
              </a:rPr>
              <a:t>(</a:t>
            </a:r>
            <a:r>
              <a:rPr lang="en-US" sz="2200" b="1" dirty="0" err="1">
                <a:latin typeface="Aharoni" panose="02010803020104030203" pitchFamily="2" charset="-79"/>
                <a:cs typeface="Aharoni" panose="02010803020104030203" pitchFamily="2" charset="-79"/>
              </a:rPr>
              <a:t>en</a:t>
            </a:r>
            <a:r>
              <a:rPr lang="en-US" sz="2200" b="1" dirty="0">
                <a:latin typeface="Aharoni" panose="02010803020104030203" pitchFamily="2" charset="-79"/>
                <a:cs typeface="Aharoni" panose="02010803020104030203" pitchFamily="2" charset="-79"/>
              </a:rPr>
              <a:t> modulo </a:t>
            </a:r>
            <a:r>
              <a:rPr lang="en-US" sz="2200" b="1" dirty="0" err="1">
                <a:latin typeface="Aharoni" panose="02010803020104030203" pitchFamily="2" charset="-79"/>
                <a:cs typeface="Aharoni" panose="02010803020104030203" pitchFamily="2" charset="-79"/>
              </a:rPr>
              <a:t>común</a:t>
            </a:r>
            <a:r>
              <a:rPr lang="en-US" sz="2200" b="1" dirty="0">
                <a:latin typeface="Aharoni" panose="02010803020104030203" pitchFamily="2" charset="-79"/>
                <a:cs typeface="Aharoni" panose="02010803020104030203" pitchFamily="2" charset="-79"/>
              </a:rPr>
              <a:t>).</a:t>
            </a: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r>
              <a:rPr lang="en-US" sz="2200" b="1" dirty="0">
                <a:latin typeface="Aharoni" panose="02010803020104030203" pitchFamily="2" charset="-79"/>
                <a:cs typeface="Aharoni" panose="02010803020104030203" pitchFamily="2" charset="-79"/>
              </a:rPr>
              <a:t>Tener </a:t>
            </a:r>
            <a:r>
              <a:rPr lang="en-US" sz="2200" b="1" dirty="0" err="1">
                <a:latin typeface="Aharoni" panose="02010803020104030203" pitchFamily="2" charset="-79"/>
                <a:cs typeface="Aharoni" panose="02010803020104030203" pitchFamily="2" charset="-79"/>
              </a:rPr>
              <a:t>en</a:t>
            </a:r>
            <a:r>
              <a:rPr lang="en-US" sz="2200" b="1" dirty="0">
                <a:latin typeface="Aharoni" panose="02010803020104030203" pitchFamily="2" charset="-79"/>
                <a:cs typeface="Aharoni" panose="02010803020104030203" pitchFamily="2" charset="-79"/>
              </a:rPr>
              <a:t> </a:t>
            </a:r>
            <a:r>
              <a:rPr lang="en-US" sz="2200" b="1" dirty="0" err="1">
                <a:latin typeface="Aharoni" panose="02010803020104030203" pitchFamily="2" charset="-79"/>
                <a:cs typeface="Aharoni" panose="02010803020104030203" pitchFamily="2" charset="-79"/>
              </a:rPr>
              <a:t>cuenta</a:t>
            </a:r>
            <a:r>
              <a:rPr lang="en-US" sz="2200" b="1" dirty="0">
                <a:latin typeface="Aharoni" panose="02010803020104030203" pitchFamily="2" charset="-79"/>
                <a:cs typeface="Aharoni" panose="02010803020104030203" pitchFamily="2" charset="-79"/>
              </a:rPr>
              <a:t> la </a:t>
            </a:r>
            <a:r>
              <a:rPr lang="en-US" sz="2200" b="1" dirty="0" err="1">
                <a:latin typeface="Aharoni" panose="02010803020104030203" pitchFamily="2" charset="-79"/>
                <a:cs typeface="Aharoni" panose="02010803020104030203" pitchFamily="2" charset="-79"/>
              </a:rPr>
              <a:t>seguridad</a:t>
            </a:r>
            <a:r>
              <a:rPr lang="en-US" sz="2200" b="1" dirty="0">
                <a:latin typeface="Aharoni" panose="02010803020104030203" pitchFamily="2" charset="-79"/>
                <a:cs typeface="Aharoni" panose="02010803020104030203" pitchFamily="2" charset="-79"/>
              </a:rPr>
              <a:t> de los </a:t>
            </a:r>
            <a:r>
              <a:rPr lang="en-US" sz="2200" b="1" dirty="0" err="1">
                <a:latin typeface="Aharoni" panose="02010803020104030203" pitchFamily="2" charset="-79"/>
                <a:cs typeface="Aharoni" panose="02010803020104030203" pitchFamily="2" charset="-79"/>
              </a:rPr>
              <a:t>materiales</a:t>
            </a:r>
            <a:r>
              <a:rPr lang="en-US" sz="2200" b="1" dirty="0">
                <a:latin typeface="Aharoni" panose="02010803020104030203" pitchFamily="2" charset="-79"/>
                <a:cs typeface="Aharoni" panose="02010803020104030203" pitchFamily="2" charset="-79"/>
              </a:rPr>
              <a:t>. </a:t>
            </a:r>
            <a:br>
              <a:rPr lang="en-US" sz="2200" b="1" dirty="0">
                <a:latin typeface="Aharoni" panose="02010803020104030203" pitchFamily="2" charset="-79"/>
                <a:cs typeface="Aharoni" panose="02010803020104030203" pitchFamily="2" charset="-79"/>
              </a:rPr>
            </a:br>
            <a:br>
              <a:rPr lang="en-US" sz="2200" b="1" dirty="0">
                <a:latin typeface="Aharoni" panose="02010803020104030203" pitchFamily="2" charset="-79"/>
                <a:cs typeface="Aharoni" panose="02010803020104030203" pitchFamily="2" charset="-79"/>
              </a:rPr>
            </a:br>
            <a:endParaRPr lang="en-US" sz="2200" kern="1200" dirty="0">
              <a:latin typeface="+mj-lt"/>
              <a:ea typeface="+mj-ea"/>
              <a:cs typeface="+mj-cs"/>
            </a:endParaRPr>
          </a:p>
        </p:txBody>
      </p:sp>
      <p:sp>
        <p:nvSpPr>
          <p:cNvPr id="73" name="Rectangle 72">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a:xfrm>
            <a:off x="0" y="996696"/>
            <a:ext cx="722376" cy="603504"/>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sz="2200" kern="1200">
                <a:solidFill>
                  <a:srgbClr val="FFFFFF"/>
                </a:solidFill>
                <a:latin typeface="+mn-lt"/>
                <a:ea typeface="+mn-ea"/>
                <a:cs typeface="+mn-cs"/>
              </a:rPr>
              <a:pPr>
                <a:lnSpc>
                  <a:spcPct val="90000"/>
                </a:lnSpc>
                <a:spcAft>
                  <a:spcPts val="600"/>
                </a:spcAft>
              </a:pPr>
              <a:t>13</a:t>
            </a:fld>
            <a:endParaRPr lang="en-US" sz="2200" kern="1200">
              <a:solidFill>
                <a:srgbClr val="FFFFFF"/>
              </a:solidFill>
              <a:latin typeface="+mn-lt"/>
              <a:ea typeface="+mn-ea"/>
              <a:cs typeface="+mn-cs"/>
            </a:endParaRPr>
          </a:p>
        </p:txBody>
      </p:sp>
      <p:pic>
        <p:nvPicPr>
          <p:cNvPr id="7" name="Imagen 6">
            <a:extLst>
              <a:ext uri="{FF2B5EF4-FFF2-40B4-BE49-F238E27FC236}">
                <a16:creationId xmlns:a16="http://schemas.microsoft.com/office/drawing/2014/main" id="{A4E413BE-7F0B-4799-9F01-231CD096C22B}"/>
              </a:ext>
            </a:extLst>
          </p:cNvPr>
          <p:cNvPicPr>
            <a:picLocks noChangeAspect="1"/>
          </p:cNvPicPr>
          <p:nvPr/>
        </p:nvPicPr>
        <p:blipFill>
          <a:blip r:embed="rId2"/>
          <a:stretch>
            <a:fillRect/>
          </a:stretch>
        </p:blipFill>
        <p:spPr>
          <a:xfrm>
            <a:off x="7552815" y="3783017"/>
            <a:ext cx="4000156" cy="1984574"/>
          </a:xfrm>
          <a:prstGeom prst="rect">
            <a:avLst/>
          </a:prstGeom>
          <a:effectLst>
            <a:outerShdw blurRad="406400" dist="317500" dir="5400000" sx="89000" sy="89000" rotWithShape="0">
              <a:prstClr val="black">
                <a:alpha val="15000"/>
              </a:prstClr>
            </a:outerShdw>
          </a:effectLst>
        </p:spPr>
      </p:pic>
      <p:pic>
        <p:nvPicPr>
          <p:cNvPr id="3074" name="Picture 2" descr="Plataforma Aeducar del Centro de Innovación para la FP de Aragón">
            <a:extLst>
              <a:ext uri="{FF2B5EF4-FFF2-40B4-BE49-F238E27FC236}">
                <a16:creationId xmlns:a16="http://schemas.microsoft.com/office/drawing/2014/main" id="{58916D0C-5D72-4C6B-B564-9E8CE664A0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62054" y="891540"/>
            <a:ext cx="2385945" cy="2385945"/>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7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1358537" y="1494132"/>
            <a:ext cx="9160708" cy="4574963"/>
          </a:xfrm>
        </p:spPr>
        <p:txBody>
          <a:bodyPr anchor="b">
            <a:normAutofit fontScale="90000"/>
          </a:bodyPr>
          <a:lstStyle/>
          <a:p>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r>
              <a:rPr lang="es-ES" sz="8100" b="1" dirty="0">
                <a:solidFill>
                  <a:schemeClr val="accent1"/>
                </a:solidFill>
                <a:latin typeface="Aharoni" panose="02010803020104030203" pitchFamily="2" charset="-79"/>
                <a:cs typeface="Aharoni" panose="02010803020104030203" pitchFamily="2" charset="-79"/>
              </a:rPr>
              <a:t>4. FAMILIARIZACIÓN CON EL NIVEL B2 (MCER)</a:t>
            </a:r>
            <a:br>
              <a:rPr lang="es-ES" sz="8100" b="1" dirty="0">
                <a:solidFill>
                  <a:schemeClr val="accent1"/>
                </a:solidFill>
                <a:latin typeface="Aharoni" panose="02010803020104030203" pitchFamily="2" charset="-79"/>
                <a:cs typeface="Aharoni" panose="02010803020104030203" pitchFamily="2" charset="-79"/>
              </a:rPr>
            </a:br>
            <a:endParaRPr lang="es-ES" sz="8100" b="1" dirty="0">
              <a:solidFill>
                <a:schemeClr val="accent1"/>
              </a:solidFill>
              <a:latin typeface="Aharoni" panose="02010803020104030203" pitchFamily="2" charset="-79"/>
              <a:cs typeface="Aharoni" panose="02010803020104030203" pitchFamily="2" charset="-79"/>
            </a:endParaRPr>
          </a:p>
        </p:txBody>
      </p:sp>
      <p:sp>
        <p:nvSpPr>
          <p:cNvPr id="4" name="Marcador de número de diapositiva 3"/>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AB7EFEC9-FA41-4D6F-BCEC-48F3116E060A}" type="slidenum">
              <a:rPr lang="es-ES" sz="6600">
                <a:solidFill>
                  <a:srgbClr val="FFFFFF"/>
                </a:solidFill>
              </a:rPr>
              <a:pPr>
                <a:lnSpc>
                  <a:spcPct val="90000"/>
                </a:lnSpc>
                <a:spcAft>
                  <a:spcPts val="600"/>
                </a:spcAft>
              </a:pPr>
              <a:t>14</a:t>
            </a:fld>
            <a:endParaRPr lang="es-ES" sz="6600">
              <a:solidFill>
                <a:srgbClr val="FFFFFF"/>
              </a:solidFill>
            </a:endParaRPr>
          </a:p>
        </p:txBody>
      </p:sp>
    </p:spTree>
    <p:extLst>
      <p:ext uri="{BB962C8B-B14F-4D97-AF65-F5344CB8AC3E}">
        <p14:creationId xmlns:p14="http://schemas.microsoft.com/office/powerpoint/2010/main" val="92908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AB7EFEC9-FA41-4D6F-BCEC-48F3116E060A}" type="slidenum">
              <a:rPr lang="es-ES" smtClean="0"/>
              <a:t>15</a:t>
            </a:fld>
            <a:endParaRPr lang="es-ES"/>
          </a:p>
        </p:txBody>
      </p:sp>
      <p:sp>
        <p:nvSpPr>
          <p:cNvPr id="3" name="AutoShape 2" descr="data:image/png;base64,iVBORw0KGgoAAAANSUhEUgAAAhEAAAIRCAYAAAD0nu8SAAAAAXNSR0IArs4c6QAAIABJREFUeF7tne2O3GyOLO37v2gflA+8wGLfLnVHiqRYT+zvopIMfihb3pn5/efPnz+//D8JSEACEpCABCTwQwK/NRE/JObPJSABCUhAAhL4S0AT4SBIQAISkIAEJIAIaCIQNoMkIAEJSEACEtBEOAMSkIAEJCABCSACmgiEzSAJSEACEpCABDQRzoAEJCABCUhAAoiAJgJhM0gCEpCABCQgAU2EMyABCUhAAhKQACKgiUDYDJKABCQgAQlIQBPhDEhAAhKQgAQkgAhoIhA2gyQgAQlIQAIS0EQ4AxKQgAQkIAEJIAKaCITNIAlIQAISkIAENBHOgAQkIAEJSEACiIAmAmEzSAISkIAEJCABTYQzIAEJSEACEpAAIqCJQNgMkoAEJCABCUhAE+EMSEACEpCABCSACGgiEDaDJCABCUhAAhLQRDgDEpCABCQgAQkgApoIhM0gCUhAAhKQgAQ0Ec6ABCQgAQlIQAKIgCYCYTNIAhKQgAQkIAFNhDMgAQlIQAISkAAioIlA2AySgAQkIAEJSEAT4QxIQAISkIAEJIAIaCIQNoMkIAEJSEACEtBEOAMSkIAEJCABCSACmgiEzSAJSEACEpCABDQRzoAEJCABCUhAAoiAJgJhM0gCEpCABCQgAU2EMyABCUhAAhKQACKgiUDYDJKABCQgAQlIQBPhDEhAAhKQgAQkgAhoIhA2gyQgAQlIQAIS0EQ4AxKQgAQkIAEJIAKaCITNIAlIQAISkIAENBHOgAQkIAEJSEACiIAmAmEzSAISkIAEJCABTYQzIAEJSEACEpAAIqCJQNgMkoAEJCABCUhAE+EMSEACEpCABCSACGgiEDaDJCABCUhAAhLQRDgDEpCABCQgAQkgApoIhM0gCUhAAhKQgAQ0Ec6ABCQgAQlIQAKIgCYCYTNIAhKQgAQkIAFNhDMgAQlIQAISkAAioIlA2AySgAQkIAEJSEAT4QxIQAISkIAEJIAIaCIQNoMkIAEJSEACEtBEOAMSkIAEJCABCSACmgiEzSAJSEACEpCABDQRzoAEJCABCUhAAoiAJgJhM0gCEpCABCQgAU2EMyABCUhAAhKQACKgiUDYDJKABCQgAQlI4BgT8fv3b7v9IAJ//vxB2dA+Ur1XklQTFfjr169NuVojJfA+js5A96zWVP85T6V93ERAE7GpWx+UK10ueiSpniaiZug29aOGgCZigmu3ZjLn3blSPU0EJWdcRIAulybiPXbKJ2omCKb9nzB1oLw4hPLZ0v8Y0JIH0D4uKe9vmpqITd36oFzpctEjSfUmXlqbcqUjeUKNlM0rjvKh+5HkauzXBGgfNzHVRGzq1gflSpeLHkmqp4moGbpN/agh8P6plA/dj4kaT9CkfdzERhOxqVsflCtdLnokqZ4momboNvWjhoAmYoJrt2Yy5925Uj1NBCVnXESALpcm4j12yidqJgim/Z8wdaC8OITy2dL/GNCSB9A+Linvb5qaiE3d+qBc6XLRI0n1Jl5am3KlI3lCjZTNK47yofuR5Grs1wRoHzcx1URs6tYH5UqXix5JqqeJqBm6Tf2oIfD+qZQP3Y+JGk/QpH3cxEYTsalbH5QrXS56JKmeJqJm6Db1o4aAJmKCa7dmMufduVI9TQQlZ1xEgC6XJuI9dsonaiYIpv2fMHWgvDiE8tnS/xjQkgfQPi4p72+amohN3fqgXOly0SNJ9SZeWptypSN5Qo2UzSuO8qH7keRq7NcEaB83MdVEbOrWB+VKl4seSaqniagZuk39qCHw/qmUD92PiRpP0KR93MRGE7GpWx+UK10ueiSpniaiZug29aOGgCZigmu3ZjLn3blSPU3EBbkThgAPT/C/jEq5TpiICT5Uk8bRflA92keql8R1s0lyTbhuqjNhRGIp1xOYaiI0EWSn/sbQxXrF0uWimlQPwwn5JLoktpsP7SOpLY3pZpPkm3DdVGfCiMRSricw1URoIshOaSK+QY0enm88+vafdB872dzewrGdrKnkWU+l89q9VxPUNBGaCDx3dLH8EoGRlwV2H7tkdsogfPHgbjZJfQnXTXUmjEgs5XoCU02EJoLs1NhfPZuWmeaKGxIEdh872QTNehOacO2egRoCNU+lXE9gqonQROCto4vllwiMvCyw+9gls1MGwS8R3WjX6NF57d6rCaCaCE0Enju6WJoIjLwssPvYJbNTBkET0Y12jR6d1+69mgCqidBE4Lmji6WJwMjLAruPXTI7ZRA0Ed1o1+jRee3eqwmgmghNBJ47uliaCIy8LLD72CWzUwZBE9GNdo0endfuvZoAqonQROC5o4ulicDIywK7j10yO2UQNBHdaNfo0Xnt3qsJoJoITQSeO7pYmgiMvCyw+9gls1MGQRPRjXaNHp3X7r2aAKqJ0ETguaOLpYnAyMsCu49dMjtlEDQR3WjX6NF57d6rCaCaCE0Enju6WJoIjLwssPvYJbNTBkET0Y12jR6d1+69mgCqidBE4Lmji6WJwMjLAruPXTI7ZRA0Ed1o1+jRee3eqwmgmogiE0GHbmII6KAnNVJNymdTrrTGTXET/aCayax2a1K9CWM/Ma+0l5Qr1ZtgQzU1EZqI9v9FzeRg4UEf+J8tp7meEEePcjI7VDN5EXRrUr0JrhNzTntJuVK9CTZUUxOhidBEFM0AXcoT4uhRnnjZJS8CWifVpHoTXCfmvJsr1ZtgQzU1EUUvkGSZaTNpHB30pEaqSWvclCutcVPcRD+oZjKr3ZpUTxPxfnso12R2tuyzJkIT4ZeIohnYcgQm8qRHeeJll7wIaJ1Uk+pNcJ2Yu26uVG+CDdXURBS9QJJlps2kcXTQkxqpJq1xU660xk1xE/2gmsmsdmtSPU2EXyLo/dBEaCL8ElE0A3QpT4jb9LLTRNS8YCfmnPaSzivVm2BDNTURRS8QOnS0kUkcHfSkRqpJ69yUK61xU9xEP6hmMqvdmlTPLxE1RimZnS37rInQRPglomgGthyBiTw3veySFwGtk2pSPU2EJoLeAU1E0QskWWbaTBq36WDRGpN+UD401xPiJvpBNZP+d2tSPU2EJoLeHU2EJsIvEUUzQJfyhLhNLztNRM0LdmLOaS/pvFK9CTZUUxNR9AKhQ0cbmcTRQU9qpJq0zk250ho3xU30g2oms9qtSfX8ElFjlJLZ2bLPmghNhF8iimZgyxGYyHPTyy55EdA6qSbV00RoIugd0EQUvUCSZabNpHGbDhatMekH5UNzPSFuoh9UM+l/tybV00RoIujd0URoIvwSUTQDdClPiNv0stNE1LxgJ+ac9pLOK9WbYEM1NRFFLxA6dLSRSRwd9KTGCU3KiOZK9U7gmjBN+NCe0LikTqKZsKG5JpqkxiSmu0aql9TYHauJ0ESs+hIxcbC6D0FSI8010SRHi+b50urOldT3Lyapk+gmbGiuiSapMYnprpHqJTV2x2oiNBGaiKIZoMucHGV6tBJNUifNUxNR908LtCfds0PmLTV1tEbKNKmxO1YTUfQCoUPXPQAvPTroSY0TmpQtzZXqncA1YZrwoT2hcUmdRDNhQ3NNNEmNSUx3jVQvqbE7VhOhidBEFM0AXebkKNOjlWiSOmmefonwSwSZN79EJNQuZu5Pss11ed3+ZHokKR6qd3vh33jgRI0Tmt9A8Z8/oblSvWR2aK6JJqmT5qmJ0ESQedNEJNQ0EX8J0CNJjx3Vq2v110+eqHFCk7KluVK9ZHZorokmqZPmmewyyTONSeok2kkfaa6JJqkxiemukeolNXbH+s8ZF8TpELhY78Fu4kpzpcuczA7NNdEkddI8NRF+iSDz5peIhJpfIvwS8UCjRF8i3S+7FzqaK13bpEaaa6JJ6qR5aiI0EWTeNBEJNU2EJkITEW1Q8sIjwskLneaaaJIaaZ6aCE0EmTdNREJNE6GJ0EREG5S88Ihw8kKnuSaapEaapyZCE0HmTRORUNNEaCI0EdEGJS88Ipy80GmuiSapkeapidBEkHnTRCTUNBGaCE1EtEHJC48IJy90mmuiSWqkeWoiNBFk3jQRCTVNhCZCExFtUPLCI8LJC53mmmiSGmmemghNBJk3TURCTROhifggE0FXofsl+cqTviiTXLs1u/Vo/7f1g9a5aXZojUlc97xSvaTG7lj/eyIe+ILtHgI66BMHi7JJcqWam7hSPhM1ntAPWiPt45TJonXSuO55pXq0vok4TYQmYtVfzHRJkuNKNekBSXLt1uzWo72YeklSPrTOTbNDa0ziaD8oV6qX1Ngdq4nQRGgiiraOHhB6sCZelBM10nZN5Eo1aY2bZofWmMTRflCuVC+psTtWE6GJ0EQUbR09IPRgaSLeN3JTP+hIbpodWmMS1z0DVC+psTtWE6GJ0EQUbR09IJteBBM10nZN5Eo1aY2bZofWmMTRflCuVC+psTtWE6GJ0EQUbR09IPRg+SXCLxGbZqdo7d4+tnsnqd4EG6qpidBEaCLo9jxwdujRoi+fbr2kVRO5Uk1aJ+3jhAGlNSZxtB+UK9VLauyO1UQ88EXQPQR00OliJQeLsklypZqbuFI+EzWe0A9aI+1jspOJJq2TxnXPK9Wj9U3EaSI0EX6JKNo8ekCSo9yt2a2XtGoiV6pJ69w0O7TGJI72g3KlekmN3bGaCE2EJqJo6+gBoQdr4q/JiRppuyZypZq0xk2zQ2tM4mg/KFeql9TYHauJ0ERoIoq2jh4QerA0Ee8buakfdCQ3zQ6tMYnrngGql9TYHauJ0ERoIoq2jh6QTS+CiRppuyZypZq0xk2zQ2tM4mg/KFeql9TYHauJ0ERoIoq2jh4QerD8EuGXiE2zU7R2bx/bvZNUb4IN1dREFJkI2pBNcRMHi/KZyJVqJoenW5Pq0T4mRolqbqoxyTWZO8p2SxzlegJTTYQmAu8xXaxtLwJ6CCgfqvfi2q1J9fDQBf8T61RzU41JrsncUbZb4ijXE5hqIjQReI/pYmkiaj67ayLwKL8NTOacZkRfPkmuVJPWuCmOcj2BqSZCE4F3mS6WJkITgYfOLxFlhueEFx6dO3rrTmCqidBE0L3Cn841EZoIPHSaCE1EMjwwVhPxNThNhCYCrhX/93dNhCYCD50mQhORDA+M1URoIvBfzSd8joJ7hZlqIjQRdOa2zQ6tk94d+rKb4ErZTMRRrrSPEzVSTb9E+CWCzo4m4oLcxOHp1qR6eOj8EuGXiGR4YCydc00EBP7EMIfg/q5QphN/9UzkSjWTw9OtSfWSaUz4EN1NNSa5dnMlvZiKoVxPYOqXCL9E4L2ki6WJ8J8z8ND5JcIvEcnwwFh66zQREPgTwxyC+7tCmWoiNBHJNHYf5mTOaZ20xiRXqklr3BRHuZ7A1C8RfonAu0wXSxOhicBD55cIv0QkwwNj6a3TREDgTwxzCO7vCmWqidBEJNPYfZiTOad10hqTXKkmrXFTHOV6AlO/RPglAu8yXSxNhCYCD51fIvwSkQwPjKW3ThMBgT8xjA7BE2v5hJzoctE+Ur0X625NqpeYM6pJuVK9TTVum51PuCtPq4Hux9PqeJePXyI2deuDcqXLRV8+VG/bi4DW2c2V6mki3h+BhOsHnZfHlEL38TEFfCMRTcQ3IPmT+wnQ5aJHkuppImr+6YX2UROhibj/GtU9Mbk7dVnd+2RNxL08fdo3CdDloi8fqqeJ0EScMjvfXF1/9gMCyez8QGb0p5qIUfznitPl0kQ866Xe3Ue/RPglYtPVpPuxqUZNxKZufVCudLk0EZoIZ+frGaD78UGn5VGl0Fl9VBEXyWgiNnXrg3Kly0WPJNXznzOeZVr8EuGXiE1nMLk7W+rURGzp1IflSZdLE/Gsl3p3HzURmohNp5Dux6YaNRGbuvVBudLl0kRoIpwd/zljyymks7qlvr9fav+cUGXwXxi0qZmbcqVjp4nQRDg7mogtt47O6pb6NBGbOvVhudLl0kRoIpwdTcSWc0hndUt9mohNnfqwXOlyaSI0Ec6OJmLLOaSzuqU+TcSmTn1YrnS5NBGaCGdHE7HlHNJZ3VKfJmJTpz4sV7pcmghNhLOjidhyDumsbqlPE7GpUx+WK10uTYQmwtnRRGw5h3RWt9R3lInY1BRzPftIbjo81NRNzDjlOlEjzXWCq5pnEzjmP+J5dps/p/qJg95Nb9MLZFM/KNeJGmmu3bOqngQ0Ec7AKgITB70b0KYXyKZ+UK4TNdJcu2dVPQloIpyBVQQmDno3oE0vkE39oFwnaqS5ds+qehLQRDgDqwhMHPRuQJteIJv6QblO1Ehz7Z5V9SSgiXAGVhGYOOjdgDa9QDb1g3KdqJHm2j2r6klAE+EMrCIwcdC7AW16gWzqB+U6USPNtXtW1ZOAJsIZWEVg4qB3A9r0AtnUD8p1okaaa/esqicBTYQzsIrAxEHvBrTpBbKpH5TrRI001+5ZVU8CmghnYBWBiYPeDWjTC2RTPyjXiRpprt2zqp4ENBHOwCoCEwe9G9CmF8imflCuEzXSXLtnVT0JaCKcgVUEJg56N6BNL5BN/aBcJ2qkuXbPqnoS0EQ4A6sITBz0bkCbXiCb+kG5TtRIc+2eVfUkoIlwBlYRmDjo3YA2vUA29YNynaiR5to9q+pJ4BgTQQ8BXWaql4zkplxpnZtqNNevu0zZvJ5Id4tqUr1XrlST7scJuSZMEz6kJ0muRG8iRhNxQZ0OQfewJgdrIlc67PaDknsf182V6mki3vcx2eWkJ2Qqaa5JnlST1JfcZKo3EaeJ0ETgv+wmBpYekO7jkRyQE3KlfdREaCImZofeuiRXqtkdp4nQRGgiiraOHhBNRM2LcqIfVJOOZDI7W3JN8kz4kJ4kuRK9iRhNhCZCE1G0efSAdB+6ia8mlI1fImoMVjIDdH3onE/MDq0xyZVqdsdpIjQRmoiiraMHhB7XpIzuXKmeJkITMTE7dLeSXKlmd5wmQhOhiSjaOnpANBE1L8qJflBNOpLJ7GzJNckz4UN6kuRK9CZiNBGaCE1E0ebRA9J96JJP2TRXysYvETUGK5kBuj6bZofWmMw51eyO00RoIjQRRVtHDwg9rkkZ3blSPU2EJmJiduhuJblSze44TYQmQhNRtHX0gGgial6UE/2gmnQkk9nZkmuSZ8KH9CTJlehNxGgiNBGaiKLNowek+9Aln7JprpSNXyJqDFYyA3R9Ns0OrTGZc6rZHaeJ0ERoIoq2jh4QelyTMrpzpXqaCE3ExOzQ3UpypZrdcZoITYQmomjr6AHRRNS8KCf6QTXpSCazsyXXJM+ED+lJkivRm4jRRGgiNBFFm0cPSPehSz5l01wpG79E1BisZAbo+myaHVpjMudUsztOE1FEfNPwuMxFQwAfS/sB5UbCkv2gfKgm1UvAbsqV1klrpHpJHJ2BTTVSPpoISq7oC0ZROm8fO7EgVJPy2bTM3Wwo0yQu6QflQzWp3gSfiVxpnbQfVC+Jo1w31Uj5aCIoOU3Er2RB6FLSdiW5Uk0a182G5pnEJf2gfKgm1ZvgM5ErrZP2g+olcZTrphopH00EJaeJ0EQUzQ49WEXplDw2Oa6UD9Wkegm4TbnSOmmNVC+JozOwqUbKRxNByWkiNBFFs0MPVlE6JY9NjivlQzWpXgJuU660Tloj1Uvi6AxsqpHy0URQcpoITUTR7NCDVZROyWOT40r5UE2ql4DblCutk9ZI9ZI4OgObaqR8NBGUnCZCE1E0O/RgFaVT8tjkuFI+VJPqJeA25UrrpDVSvSSOzsCmGikfTQQlp4nQRBTNDj1YRemUPDY5rpQP1aR6CbhNudI6aY1UL4mjM7CpRspHE0HJaSI0EUWzQw9WUTolj02OK+VDNaleAm5TrrROWiPVS+LoDGyqkfLRRFBymghNRNHs0INVlE7JY5PjSvlQTaqXgNuUK62T1kj1kjg6A5tqpHw0EZScJkITUTQ79GAVpVPy2OS4Uj5Uk+ol4DblSuukNVK9JI7OwKYaKR9NBCWnidBEFM0OPVhF6ZQ8NjmulA/VpHoJuE250jppjVQviaMzsKlGykcTQclpIjQRRbNDD1ZROiWPTY4r5UM1qV4CblOutE5aI9VL4ugMbKqR8tFEUHKaCE1E0ezQg1WUTsljk+NK+VBNqpeA25QrrZPWSPWSODoDm2qkfDQRlJwmQhNRNDv0YBWlU/LY5LhSPlST6iXgNuVK66Q1Ur0kjs7Aphopn2NMBAb0+zcNxXFbBo8u1gvMlhpfuSZ14iFoDuzuR8KU5ko1qd7E7JyQK+1jslIJ10R3Q6wm4qJLDuzXgBI2m5YyqXPDEZgwdQlTOjtUk+ppIt5PP+VK+5jsIs010dwSq4nQROBZTZZ501ImdWK4zYHd/UiY0lypJtXTRGgimtd4RE4ToYnAg0eP8sRfvrhI/zkjQfdl7MTsUE1NRMkI4H/SpH1MqkhmINHdEKuJ0ETgOU2WedNSJnViuM2B3f1ImNJcqSbV80uEXyKa13hEThOhicCDR4+yXyIw8rLA5EVJkpqYHaqZsKGahGm6V1ty7c4z5Up7uSVOE6GJwLOaLHNymHHCMDCpE0q2h3X3I2FKc6WaVM8vEX6JaF/kAUFNhCYCjx09ytucfVInhtscmLwoSaoJU5or1aR6mghNBNmNbTGaCE0Enll6lDURGHlZYPKiJElNzA7VTNhQTcI03astuXbnmXKlvdwSp4nQROBZTZY5Ocw4YRiY1Akl28O6+5EwpblSTarnlwi/RLQv8oCgJkITgceOHuVtzj6pE8NtDkxelCTVhCnNlWpSPU2EJoLsxrYYTYQmAs8sPcqaCIy8LDB5UZKkJmaHaiZsqCZhmu7Vlly780y50l5uidNEaCLwrCbLnBxmnDAMTOqEku1h3f1ImNJcqSbV80uEXyLaF3lAUBOhicBjR4/yNmef1InhNgcmL0qSasKU5ko1qZ4mQhNBdmNbzDEmgh4Q2tBNh2eiRqpJ45L+015STapH2UzEUTYTuSb96K7zlFy754D2MelHd41UTxNByV3EJcNDB7aolC8fm9TYnWvClNZJNaleN9NEj7JJNGls0o/uOk/JlfaSxtE+Jv2guXbHaSKKiCfDQwe2qBRNxJ8/CC3tYzI7KNGBIMpmIFX8PxT1yrW7zmR2NuXaPQeUTdKP7hqpniaCkvNLRHRci7B/+Vh6BF4PpIeAalK9bqaJHmWTaNLYpB/ddZ6SK+0ljaN9TPpBc+2O00QUEU+Ghw5sUSl+ifBLxO2jtWXGExPpl4j3Y5PcyNsH8uKBdF431UiZaiIoOb9E4L/Qi5C/fSw9AslLhGoecXh+/54YA6SZ9IPOAEo0+Gq2zfBQPjSO9jGZHZprd5wmooh4Mjx0YItK8UuEXyJuH60tM56YyG0v5u6eJDfy9oH0SwRGqonA6Oo+1XUvM0VwwhFIXiK0j5u40tmhbKheEpf0o7vOU3JN+kliaR+TfpA8J2I0EUXUk+GhA1tUil8i/BJx+2htmfHERPolou4PrdsH0i8RGKkmAqOrW5AtBzYxSkXYv3xswpTWSTWpXjfTRI+ySTRpbNKP7jpPyZX2ksbRPib9oLl2x2kiiognw0MHtqgUv0T4JeL20doy436JuL31//PA5EbWZfXfT6bzuqlGylQTQcldxCXDQwe2qBRNhCbi9tHaMuOaiNtbr4moQzryZE1EEXZNRBFY+NjkpUV7STWpHkQzEkbZTCSb9KO7zlNy7Z4D2sekH901Uj1NBCXnlwj/eyIuZsDD8zUgyqZoXd8+NnkRdNd5Sq7dc0D7mPSju0aqd4yJwIDgfylOMjx0YGmNNNckT6pJa5zIlWp2s3kxpbnSfpxQY/pPIZTtlrjumbMfNZOhiXjgX5Pdy0UPepIn1aRrMJEr1exmo4mgU3UdN9HL66ye8Qu6H0n29iOh99+xmghNBP5nieQIdC/zRK5Us5uNJuL+w/rviRO9rKvm3ifT/UiysB8JPU0EokcHPRlWqokKDP779pM8Ez6kzolcqWY3G00EmajvxUz08nuZzf+K7keSuf1I6GkiED066MmwUk1UoCbiEhvtJe0j1bss5M0PaK5U84QaX2wm6qQ96Y7rnjn7UdNh/znDf87Ahy45At3HdSJXqtnNxi8RNcfVl9Z7rnQ/km5N7FaS74ZYTYQmQhNxMQP08NAjSfWSg0NzpZon1KiJ0ETQ/dgUp4nQRGgiNBH+RzyLrvaEWSoq5fbHdhtXTd3tLfz7QE2EJkIToYnQRNTcV7xbRek86rGaiEe1AyejidBE4EOXHIHuv9AmcqWa3Wz8/4nA9/MycKKXl0k95Ad0P5L07UdC779jNRGaCE2EXyL8EnH/bf37RF9aX4PVRBQNXfNjNRGaCHzokiPQfVwncqWa3Wz8ElF3dSd6WVfNvU+m+5FkYT8Sen6JQPTooCfDSjVRgcFfS0meCR9S50SuVLObjSaCTNT3YiZ6+b3M5n9F9yPJ3H4k9DQRiB4d9GRYqSYqUBNxiY32kvaR6l0W8uYHNFeqeUKN/nPG++nonjn7Qbf1oo9/Jra5ppaSp9JBT7BSTQqA5prkSTVpjRO5Us1uNn6JoFN1HTfRy+usnvELuh9J9vYjoeeXCESPDnoyrN2a3Xq+tN6PYjI7aMiD/ylwmiudueSvyUSTcqVxE1y7c6V6J/SRspmI8/+x8oI6HVh6BJIXLNXcVCNdEsqG6k30cVOudOY0ERefln//TsYAxXbvVjI7qMAgqJtNkCoO1URoIvB/vC9ZkO5DkORKt4vWeEKulI0mQhORzA7dZRo3scs0VxqnidBEaCLo9jxwdmgp9DDTI0n1NBGaiGR26H7QOLofVG8iThPxwBcBXRI6sN16yad+uiSUDdVLajwhVzpzmghNRDI7yT6T2IldJnkmMZoITYRfIpINehNLj93E4enOleppIjQRyewUrfqXj53Y5e4aNRGaCE1E0dbRYzdxeLpzpXqaCE1EMjtFq66J6Aa7SY8ObPIaHQJmAAAgAElEQVQi6Nbs1ks+9dPZSfpBNSe4bsmVstFEaCKS2aH7QeMm7g7Nlcb5JcIvEX6JoNvzwNmhpdDDTI8k1dNEaCKS2aH7QePoflC9iThNxANfBHRJ6MB26/kl4v3Q0T4mB6R7BqieJkITkcxOsiMkdmKXSZ5JjCZCE+GXiGSD3sTSYzdxeLpzpXqaCE1EMjtFq/7lYyd2ubtGTYQmQhNRtHX02E0cnu5cqZ4mQhORzE7RqmsiusFu0qMDm7wIujW79fznDP85g86cJkITkcxO97sneQ9050r1/BLhlwi/RNDteeDs0FLoYaZHkuppIjQRyezQ/aBxdD+o3kTcMSaie/CS4enOdWLwEj4k3wmmtEZzJR2+jpnoR7cm1bum95xfTOwHrf6Ifvw5ocrgf+p4Yng2LckEH6I5wZSulrmSDl/HTPSjW5PqXdN7zi8m9oNWf0Q/NBF0POr+XXvTklB63cs1wZTWaK50qmp2MulH9wxQvRriNU9N+lGT0ddPPaIfmoiasUqGZ9OSUHoJH6I5wZTWaK6kw9cxE/3o1qR61/Se84uJ/aDVH9EPTQQdj5q/el5P3bQklF73ck0wpTWaK52qmp1M+tE9A1SvhnjNU5N+1GTkl4g/3WAn9LoHL1nm7lwn+pHwIflOMKU1mivp8HXMRD+6NaneNb3n/GJiP2j1R/TDLxF0PGr+6vFLRE0/Jg4PPSDmWjMDE/3o1qR6NcRrnjqxH7SSI/qhiaDjoYlIyHUv18ThoTWaazJZ939aTvrRPQNUr4Z4zVOTftRkdP/MdeeZ6PnfE5HQexObLPOmJaH4Ej5Ec4IprdFcSYevYyb60a1J9a7pPecXE/tBqz+iH36JoOPhl4iEXPdyTRweWqO5JpN1/1+FST+6Z4Dq1RCveWrSj5qM7p+57jwTPb9EJPT8EoHpdR+7icNDazRXPFZvAyf60a1J9WqI1zx1Yj9oJUf0wy8RdDz8EpGQ616uicNDazTXZLLu/6sw6Uf3DFC9GuI1T036UZPR/TPXnWei55eIhJ5fIjC97mM3cXhojeaKx8ovEX8+/z+xP7EfdCLpDaB6E3GaiCLqyfBsWhKKL+FDNCeY0hrNlXT4OmaiH92aVO+a3nN+MbEftPoj+uE/Z9T9swQdvO4l2TTo3WxePaR8Tsh1Exu6j7RGqpfEJTNH66SaVG+Cz0SuSZ2dsX6JuKA9MTx0KengTNRIc+1mo4moMdkTfaQzd8p+0DppL6ke7eMrblOuSZ2dsZoITQT+S7tzUP9p0SOQ5EqP3Qm5bmJDZ4DWSPWSuGTmaJ1Uk+pN8JnINamzM1YToYnQRBTNAD2uyQGgx47m2q2XsKGxtEaql8TRPk58cZvgSvlM5JrMQWesJqLoBZI0kQ461dy0IN1sJo4r7eNErnR2JvpIudIaqV4Sl3CldVJNqjfBZyLXpM7OWE2EJsIvEUUzQI9rcgDosaO5duslbGgsrZHqJXG0j5sM6ASfTTOQ8CGxmoiiFwhpxr+Y5BAQ3U0L0s1m4riSHv6Lob2kXLv1EjY0ltZI9ZI42seJOZ/gSvlM5JrMQWesJkIT4ZeIohmgBys5APTY0Vy79RI2NJbWSPWSONpHTcR76ptmIJkfEquJKHqBkGb4JeKaWnIkr5/+37+gB+SEXDex6e4/1Uvikpnr7iXVm+AzkWtSZ2esJkIT4ZeIohlIDjo9AvTY0Vy79SiXJI7WmGjSWNpHv0T4JQLPnP+Nlc8bnuQQkEE45UgSNhPHleY5kSudne4Zn2CaaNLYhGt3L6keZfOKo3wmck3q7Iz1S0TRX6FJE+mgU81NC9LNZuLFTPs4kSudnYk+Uq60RqqXxCVcaZ1Uk+pN8JnINamzM1YToYnwnzOKZoAe1+QA0GNHc+3WS9jQWFoj1UviaB83GdAJPptmIOFDYjURRS8Q0ox/MckhILqbFqSbzcRxJT38F0N7Sbl26yVsaCytkeolcbSPE3M+wZXymcg1mYPO2GNMBIVKh47qnRK3aSnpDJxQ46Z5PaEfEzXS/aCzk9RIc000aZ1b4jQRF52iQ7dlAKby3LSUdAZOqHFqfojuCf2YqJHuB+lh8sXkFUtzneBK+XTHaSI0Ed0z91dv01KecHhojSPDA0WdOQjuYTcy6SOd80SzhvpznqqJeNiCPGc0ajPZtJQnHB5aY+2U3Pt0Z+5env+e1j07SR9prolmDfXnPFUToYkYmcZNS3nC4aE1jgwPFHXmILiH3cikj3TOE80a6s95qibiYQvynNGozWTTUp5weGiNtVNy79OduXt5+iWihue2p2oiNBEjM+tBH8H+pagm4jP6MbFX3bOT1EhzTTSfNVn3Z6OJ0ETcP1XfeOKmpTzh8NAav9Hqx/zEmatpRffsJH2kuSaaNdSf81RNhCZiZBo3LeUJh4fWODI8UNSZg+AediOTPtI5TzRrqD/nqZqIhy3Ic0ajNpNNS3nC4aE11k7JvU935u7l6f9PRA3PbU/VRGgiRmbWgz6C3f+fiGdhv70fE3vVbUCTGmmuieaSkcNpaiI0EXh4ksBNS3nC4aE1JjPQHevM1RDvnp2kjzTXRLOG+nOeqonQRIxM46alPOHw0BpHhgeKOnMQ3MNuZNJHOueJZg315zxVE/GwBXnOaNRmsmkpTzg8tMbaKbn36c7cvTz/Pa17dpI+0lwTzRrqz3mqJkITMTKNm5byhMNDaxwZHijqzEFwD7uRSR/pnCeaNdSf81RNRFEv6LC+0qEDSzWpXoKO5pponhBLe0n70a23bT+6uSYz3p0r1UtqpLF0zqnepjhNRFG3kgWhA0s1qV6CjuaaaJ4QS3tJ+9Gtp4mom+JNM1BH4b+fTOe8O88JPU1EEXW6kNuOJMWX8KGaJ8TRY0f70a23bT+6uSYz3p0r1UtqpLF0zqnepjhNRFG3kgWhA0s1qV6CjuaaaJ4QS3tJ+9Gtp4mom+JNM1BHwS8RP2WrifgpsW/+ni7ktiP5TRz/52cJH6p5Qlz3S71bb9t+0DmnXJMZ786V6iU10tiJftBcu+M0EUXEkwWhA0s1qV6CjuaaaJ4QS3tJ+9Gtp4mom+JNM1BHwS8RP2WrifgpsW/+ni7ktiP5TRx+iaCgfhjX/VLv1tu2H/QOUK4/HJf/9fPuXKleUiONnegHzbU7ThNRRDxZEDqwVJPqJehoronmCbG0l7Qf3XqaiLop3jQDdRT8EvFTtpqInxL75u/pQm47kt/E4ZcICuqHcd0v9W69bftB7wDl+sNx8UvEN4FN9OObqY3/TBNR1AJ6PLYdSYov4UM1T4ijx472o1tv2350c01mvDtXqpfUSGPpnFO9TXGaiKJuJQtCB5ZqUr0EHc010TwhlvaS9qNbTxNRN8WbZqCOwn8/mc55d54TepqIIup0IbcdSYov4UM1T4ijx472o1tv2350c01mvDtXqpfUSGPpnFO9TXGaiKJuJQtCB5ZqUr0EHc010TwhlvaS9qNbTxNRN8WbZqCOgl8ifspWE/FTYt/8PV3IbUfymzj+z88SPlTzhLjul3q33rb9oHNOuSYz3p0r1UtqpLET/aC5dscdYyLowE4MD82VDg+tMcmTatIak7ikTqKbsOnOldS3LWaiH1Qz6X+3ZrdeYkC3zWxnvpqIC9p00JMmJoeA6NIakzypJqkvjUnqJNoJm+5cSX3bYib6QTWT/ndrdutpImo2TxOhifjlMr8fguQwk7Wl/XhpdedK6tsWM9EPqpn0v1uzW08TUbN5mghNhCbiYgaSw0zWlh5XTQShfR0z0Q+qmcxqt2a3nibietbJLzQRmghNhCaC3I5jYujLLjF1VFMT8X4sKddjhh0UqonQRGgiNBHgdJwTkrx46EudalK95K90qrmpxnOm/eeVaiI0EZoITcTPL8dBEfRl55eImq8C1LQkRumgcf9xqZoITYQmQhPx48NxUoAm4n236UudcqV6moiardVEaCI0EZqImuvyIU+lLzu/RPgl4kNW4G0ZmghNhCZCE3HCrcM1aiL8EoGH54BATYQmQhOhiTjg1PESNRGaCD49nx+pidBEaCI0EZ9/6YIKNRGaiGB8Pj5UE6GJ0ERoIj7+0CUFaiI0Ecn8fHqsJkIToYnQRHz6nYvq00RoIqIB+vDgY0xEdx+T/xhSd67JkaS5Uj6bcqVskhop14lcqSaNo2w29YOySeISPkSX9vGl1Z0rqW9bjCaiqGPJoBel9OVjJxaL8tmUK+1jUiPlOpEr1aRxlM2mflA2SVzCh+jSPmoiCO3rGE3ENSP0i2TQkWAQ1H0EXqlSPptypS1JaqRcJ3KlmjSOstnUD8omiUv4EF3aR00EoX0do4m4ZoR+kQw6EgyCuo+AJuJ9s5J+dM9dkmswsiiUsklqpJqowKGghA9JOWHanSupb1uMJqKoY8mgF6X05WMnFovy2ZQr7WNSI+U6kSvVpHGUzaZ+UDZJXMKH6NI++iWC0L6O0URcM0K/SAYdCQZB3UfALxF+iQjGFYfSnUz2g2riIgcCEz4k3YRpd66kvm0xmoiijiWDXpSSXyIg2O5eJoduU66wHTiMstnUDwwnCEz4EFnaR79EENrXMZqIa0boF8mgI8EgqPsI+CXCLxHBuOJQupPJflBNXORAYMKHpJsw7c6V1LctRhNR1LFk0ItS8ksEBNvdy+TQbcoVtgOHUTab+oHhBIEJHyJL++iXCEL7OkYTcc0I/SIZdCQYBHUfAb9E+CUiGFccSncy2Q+qiYscCEz4kHQTpt25kvq2xWgiijqWDHpRSn6JgGC7e5kcuk25wnbgMMpmUz8wnCAw4UNkaR/9EkFoX8doIq4ZoV8kg44Eg6DuI+CXCL9EBOOKQ+lOJvtBNXGRA4EJH5JuwrQ7V1LfthhNRFHHkkEvSskvERBsdy+TQ7cpV9gOHEbZbOoHhhMEJnyILO2jXyII7esYTcQ1I/SLZNCRYBDUfQT8EuGXiGBccSjdyWQ/qCYuciAw4UPSTZh250rq2xajiSjqWDLoRSn5JQKC7e5lcug25QrbgcMom039wHCCwIQPkaV99EsEoX0do4m4YEQHtnuxJv66p2xc5uvFpL9IekI06Zx355nM3ESupBfGXBOg83r95HN/oYnQRPyii5UcV6p57qp+r/KkJ99T+N+/on3szlMTQbr7eTF0Xj+PxH0VaSI0EZqI+/Zp/EndL2d6lLvz1ESMj+YjEqDz+ojkH5qEJkIToYl46HKStLpfzvQod+epiSDT9HkxdF4/j8R9FWkiNBGaiPv2afxJ3S9nepS789REjI/mIxKg8/qI5B+ahCZCE6GJeOhykrS6X870KHfnqYkg0/R5MXReP4/EfRVpIjQRmoj79mn8Sd0vZ3qUu/PURIyP5iMSoPP6iOQfmoQmQhOhiXjocpK0ul/O9Ch356mJINP0eTF0Xj+PxH0VaSI0EZqI+/Zp/EndL2d6lLvz1ESMj+YjEqDz+ojkH5qEJkIToYl46HKStLpfzvQod+epiSDT9HkxdF4/j8R9FWkiNBGaiPv2afxJ3S9nepS789REjI/mIxKg8/qI5B+ahCZCE6GJeOhykrS6X870KHfnqYkg0/R5MXReP4/EfRVpIjQRmoj79mn8Sd0vZ3qUu/PURIyP5iMSoPP6iOQfmoQmQhOhiXjocpK0ul/O9Ch356mJINP0eTF0Xj+PxH0VaSLuY+mTGgjQl09yPCY0G1DeIkHZ3CLe9BBn5z3oE2aAjloyO1SzO04T0U1cvYgAPVjJMk9oRpAagymbxhRjKWdHE0GHKJkdqtkdp4noJq5eRIC+tJJlntCMIDUGUzaNKcZSzo4mgg5RMjtUsztOE9FNXL2IAH1pJcs8oRlBagymbBpTjKWcHU0EHaJkdqhmd5wmopu4ehEB+tJKlnlCM4LUGEzZNKYYSzk7mgg6RMnsUM3uOE1EN3H1IgL0pZUs84RmBKkxmLJpTDGWcnY0EXSIktmhmt1xmohu4upFBOhLK1nmCc0IUmMwZdOYYizl7Ggi6BAls0M1u+M0Ed3E1YsI0JdWsswTmhGkxmDKpjHFWMrZ0UTQIUpmh2p2x2kiuomrFxGgL61kmSc0I0iNwZRNY4qxlLOjiaBDlMwO1eyO00R0E1cvIkBfWskyT2hGkBqDKZvGFGMpZ0cTQYcomR2q2R2niegmrl5EgL60kmWe0IwgNQZTNo0pxlLOjiaCDlEyO1SzO04T0U1cvYgAfWklyzyhGUFqDKZsGlOMpZwdTQQdomR2qGZ3nCaim7h6EQH60kqWeUIzgtQYTNk0phhLOTuaCDpEyexQze44TUQ3cfUiAvSllSzzhGYEqTGYsmlMMZZydjQRdIiS2aGa3XHHmIgTjl338CR6dLloH6neq0aqmfChsbTO7hppnpRLEtfN5pUr5ZPkOqFJ+kLzTHY50SQ1borRRGzq1gflSpeSHkmqlxyeiXbROilXWiPNk+olcd1sNBHvu5XMDu1lopnM3oZYTcSGLn1gjnQpJ44A1ZxoWzdXWiPNk+olcRP9p3ySXCc0SV9onskfBIkmqXFTjCZiU7c+KFe6lPRIUr3k8Ey0i9ZJudIaaZ5UL4nrZuOXCL9EJPPaHauJ6Cau3l8C9CVCDzrV00TUDGzSj5qMvn4qnbkkT8onyXVCkzCieSa7nGiSGjfFaCI2deuDcqVLSY8k1UsOz0S7aJ2UK62R5kn1krhuNhMme0qT9CWZHdrLRJPUuClGE7GpWx+UK13KiSNANSfa1c2V1kjzpHpJ3ET/KZ8k1wlN0heaZ/IHQaJJatwUo4nY1K0PypUuJT2SVC85PBPtonVSrrRGmifVS+K62Ux9FaA96eZD80x2OdFMZm9DrCZiQ5c+MEe6lPRgUb3k8Ey0jdZJudIaaZ5UL4nrZqOJeN+tZHZoLxPNZPY2xGoiNnTpA3OkSzlxBKjmRNu6udIaaZ5UL4mb6D/lk+Q6oUn6QvNM/iBINEmNm2I0EZu69UG50qWkR5LqJYdnol20TsqV1kjzpHpJXDcbv0T4JSKZ1+5YTUQ3cfX+EqAvEXrQqZ4momZgk37UZPT1U+nMJXlSPkmuE5qEEc0z2eVEk9S4KUYTsalbH5QrXUp6JKlecngm2kXrpFxpjTRPqpfEdbOZMNlTmqQvyezQXiaapMZNMZqITd36oFzpUk4cAao50a5urrRGmifVS+Im+k/5JLlOaJK+0DyTPwgSTVLjphhNxKZufVCudCnpkaR6yeGZaBetk3KlNdI8qV4S181m6qsA7Uk3H5pnssuJZjJ7G2I1ERddcni+BpQcD8qValK9iSWmNU7kSjUn+kG5JrlOaNKe0DhaI9WzH5RcTZwmQhOBJys5HvQQUE2qh+EEgbTGQLI9dKIflGuS64RmdzNpjTRP+0HJ1cRpIjQReLKS40EPAdWkehhOEEhrDCTbQyf6QbkmuU5odjeT1kjztB+UXE2cJkITgScrOR70EFBNqofhBIG0xkCyPXSiH5RrkuuEZnczaY00T/tBydXEaSI0EXiykuNBDwHVpHoYThBIawwk20Mn+kG5JrlOaHY3k9ZI87QflFxNnCZCE4EnKzke9BBQTaqH4QSBtMZAsj10oh+Ua5LrhGZ3M2mNNE/7QcnVxGkiNBF4spLjQQ8B1aR6GE4QSGsMJNtDJ/pBuSa5Tmh2N5PWSPO0H5RcTZwmQhOBJys5HvQQUE2qh+EEgbTGQLI9dKIflGuS64RmdzNpjTRP+0HJ1cRpIjQReLKS40EPAdWkehhOEEhrDCTbQyf6QbkmuU5odjeT1kjztB+UXE2cJkITgScrOR70EFBNqofhBIG0xkCyPXSiH5RrkuuEZnczaY00T/tBydXEaSI0EXiykuNBDwHVpHoYThBIawwk20Mn+kG5JrlOaHY3k9ZI87QflFxNnCZCE4EnKzke9BBQTaqH4QSBtMZAsj10oh+Ua5LrhGZ3M2mNNE/7QcnVxGkiNBF4spLjQQ8B1aR6GE4QSGsMJNtDJ/pBuSa5Tmh2N5PWSPO0H5RcTZwmQhOBJys5HvQQUE2qh+EEgbTGQLI9dKIflGuS64RmdzNpjTRP+0HJ1cRpIopMRPdiJeNBlzKpkWrSOpNcqWZ3jTTPU+LoDCR9pJon9IRyTZhSzRP6QWvURGgiftHF2rTMSa50uShXqmfcewJ0BpI+Us0Tekm5Jkyp5gn9oDVqIjQRmgi6PUWzU5TO8Y+lL5/kxUM1T2gW5ZowpZon9IPWqIkoehEkg06bSePoYiU1Uk1aY5Ir1eyukeZ5ShydgaSPVPOEnlCuCVOqeUI/aI2aCE2EXyLo9hTNTlE6xz+WvnySFw/VPKFZlGvClGqe0A9aoyai6EWQDDptJo2ji5XUSDVpjUmuVLO7RprnKXF0BpI+Us0TekK5Jkyp5gn9oDVqIjQRfomg21M0O0XpHP9Y+vJJXjxU84RmUa4JU6p5Qj9ojZqIohdBMui0mTSOLlZSI9WkNSa5Us3uGmmep8TRGUj6SDVP6AnlmjClmif0g9aoidBE+CWCbk/R7BSlc/xj6csnefFQzROaRbkmTKnmCf2gNWoiil4EyaDTZtI4ulhJjVST1pjkSjW7a6R5nhJHZyDpI9U8oSeUa8KUap7QD1qjJkIT4ZcIuj1Fs1OUzvGPpS+f5MVDNU9oFuWaMKWaJ/SD1qiJKHoRJINOm0nj6GIlNVJNWmOSK9XsrpHmeUocnYGkj1TzhJ5QrglTqnlCP2iNmghNhF8i6PYUzU5ROsc/lr58khcP1TyhWZRrwpRqntAPWqMmouhFkAw6bSaNo4uV1Eg1aY1JrlSzu0aa5ylxdAaSPlLNE3pCuSZMqeYJ/aA1aiI0Eau+RNADkhwPqkmXciIu4dOdb3c/EjabcqV93FQjzTWZAcp1S5wmQhOhibiYAXp4thyBV56bjmR3PxI2m3Kl87qpRpprMgOU65Y4TYQmAr9A6EImLy2qmRwBqrnlCCT9mKixux+bZifJlfbyhH5McKX96I7TRGgiNBF+icAz0H2wXnonvLQo14mX3Qn9mOBKZ6A7ThOhicAvkOR40KWkmlRv4qXVfQT8EvGe+KbZSXKlc0d3kuolNdJcE01a55Y4TYQmQhPhlwg8AxOHjr4IaK7JC2RTrpTPphpprskMUK5b4jQRmgj8AqELmfzlSzWTI0A1txyBpB8TNXb3Y9PsJLnSXp7QjwmutB/dcZoITYQmwi8ReAa6D9bEPy8lL5BNL1jay0010lyTGaBct8RpIjQR+AVCFzL5y5dqJkeAam45Akk/Jmrs7sem2Ulypb08oR8TXGk/uuM0EZoITYRfIvAMdB8sv0S8Jz7xstNETGzBczQ1EZoI/AJJjgc9dlST6k28tCbOQ8KnO186AzTPhM2mXCmfTTXSXJMZoFy3xGkiNBGaCL9E4BmYOHT0RUBzTV4gm3KlfDbVSHNNZoBy3RKnidBE4BcIXcjk3+CpZnIEqOaWI5D0Y6LG7n5smp0kV9rLE/oxwZX2oztOE6GJ0ET4JQLPQPfBmvjnpeQFsukFS3u5qUaaazIDlOuWOE2EJgK/QOhCJn/5Us1TjgDlQw8W5Zrk2a1J9RLDk2jSXtKedOdK8/Tu0Ml4H6eJ0ERoImp2a+SpyYElCdMXSJJntybV00SQibqOOWV2rkk84xeaCE2EJuIZu3hLFsmBJQnQF2ySZ7cm1dNEkIm6jjlldq5JPOMXmghNhCbiGbt4SxbJgSUJ0Bdskme3JtXTRJCJuo45ZXauSTzjF5oITYQm4hm7eEsWyYElCdAXbJJntybV00SQibqOOWV2rkk84xeaCE2EJuIZu3hLFsmBJQnQF2ySZ7cm1dNEkIm6jjlldq5JPOMXmghNhCbiGbt4SxbJgSUJ0Bdskme3JtXTRJCJuo45ZXauSTzjF5oITYQm4hm7eEsWyYElCdAXbJJntybV00SQibqOOWV2rkk84xeaCE2EJuIZu3hLFsmBJQnQF2ySZ7cm1dNEkIm6jjlldq5JPOMXmghNhCbiGbt4SxbJgSUJ0Bdskme3JtXTRJCJuo45ZXauSTzjF5oITYQm4hm7eEsWyYElCdAXbJJntybV00SQibqOOWV2rkk84xeaCE2EJuIZu3hLFsmBJQnQF2ySZ7cm1dNEkIm6jjlldq5JPOMXmghNhCbiGbt4SxbJgSUJ0Bdskme3JtXTRJCJuo45ZXauSTzjF5oITYQm4hm7eEsWyYElCdAXbJJntybV00SQibqOOWV2rkk84xeaCE2EJuIZu3hLFsmBJQnQF2ySZ7cm1dNEkIm6jjlldq5JPOMXmogiE/GM9tZmMbHMtRX999NpnfTlQ/Ve2VNNypXmmuQ5odnNh+pNcKW50riJGhNNWueWOE2EJgLPKj3mEy87XOSvX79onfTwUL0JrjRXyuaUv+7pvE5wpbnSuIkaE01a55Y4TYQmAs8qfYFMvOxwkZqIt+joDCRHeUKTzg/NlepNcKW50riJGhNNWueWOE2EJgLPanIgNy0lrZPWSPUmzBnNlbLxS8T7dZ3gig8IDJyoMdGEZa4J00RoIvCw0hfIxMsOF+mXCL9EBMOT7AiRTV523bmS+tLbQWtMuNI6t8RpIjQReFbpQqaHACcMA2md9PBQvQmuNFfKxi8Rfok4ZXbguWoP00RoIvDQ0RfIxMsOF+mXCL9EBMOT7AiRnXjBkjyTmIkaE82k1g2xmghNBJ7T5EBuWkpaJ62R6k2YM5orZeOXCL9EnDI7+DA3B2oiNBF45OgLZOJlh4v0S4RfIoLhSXaEyE68YEmeScxEjYlmUuuGWE2EJgLPaXIgNy0lrZPWSPUmzBnNlbLxS4RfIk6ZHXyYmwM1EZoIPHL0BTLxssNF+iXCLxHB8CQ7QmQnXrAkzyRmosZEM6l1Q6wmQhOB5zQ5kJuWktZJa6R6E+aM5krZ+CXCLxGnzA4+zM2BmghNBB45+gKZeJslldUAAAV8SURBVNnhIv0S4ZeIYHiSHSGyEy9YkmcSM1FjopnUuiFWE6GJwHOaHMhNS0nrpDVSvQlzRnOlbPwS4ZeIU2YHH+bmQE1EM3Dl/j8BeghOeGnRGidmi/YxyXUTn6TOLbETM0DZ0NnZVCNlQ+M0EZSccREBupQTR6Bbk+pFDYHBtI9Q7m/YJj5JnVtiJ2aAsqGzs6lGyobGaSIoOeMiAnQpJ45AtybVixoCg2kfoZwmIgFXFDsxA7QUulubaqRsaJwmgpIzLiJAl3LiCHRrUr2oITCY9hHKaSIScEWxEzNAS6G7talGyobGaSIoOeMiAnQpJ45AtybVixoCg2kfoZwmIgFXFDsxA7QUulubaqRsaJwmgpIzLiJAl3LiCHRrUr2oITCY9hHKaSIScEWxEzNAS6G7talGyobGaSIoOeMiAnQpJ45AtybVixoCg2kfoZwmIgFXFDsxA7QUulubaqRsaJwmgpIzLiJAl3LiCHRrUr2oITCY9hHKaSIScEWxEzNAS6G7talGyobGaSIoOeMiAnQpJ45AtybVixoCg2kfoZwmIgFXFDsxA7QUulubaqRsaJwmgpIzLiJAl3LiCHRrUr2oITCY9hHKaSIScEWxEzNAS6G7talGyobGaSIoOeMiAnQpJ45AtybVixoCg2kfoZwmIgFXFDsxA7QUulubaqRsaJwmgpIzLiJAl3LiCHRrUr2oITCY9hHKaSIScEWxEzNAS6G7talGyobGaSIoOeMiAnQpJ45AtybVixoCg2kfoZwmIgFXFDsxA7QUulubaqRsaJwmgpIzLiJAl3LiCHRrUr2oITCY9hHKaSIScEWxEzNAS6G7talGyobGHWMiKCDjJCABCUhAAhL4bwKaCCdDAhKQgAQkIAFEQBOBsBkkAQlIQAISkIAmwhmQgAQkIAEJSAAR0EQgbAZJQAISkIAEJKCJcAYkIAEJSEACEkAENBEIm0ESkIAEJCABCWginAEJSEACEpCABBABTQTCZpAEJCABCUhAApoIZ0ACEpCABCQgAURAE4GwGSQBCUhAAhKQgCbCGZCABCQgAQlIABHQRCBsBklAAhKQgAQkoIlwBiQgAQlIQAISQAQ0EQibQRKQgAQkIAEJaCKcAQlIQAISkIAEEAFNBMJmkAQkIAEJSEACmghnQAISkIAEJCABREATgbAZJAEJSEACEpCAJsIZkIAEJCABCUgAEdBEIGwGSUACEpCABCSgiXAGJCABCUhAAhJABDQRCJtBEpCABCQgAQloIpwBCUhAAhKQgAQQAU0EwmaQBCQgAQlIQAKaCGdAAhKQgAQkIAFEQBOBsBkkAQlIQAISkIAmwhmQgAQkIAEJSAAR0EQgbAZJQAISkIAEJKCJcAYkIAEJSEACEkAENBEIm0ESkIAEJCABCWginAEJSEACEpCABBABTQTCZpAEJCABCUhAApoIZ0ACEpCABCQgAURAE4GwGSQBCUhAAhKQgCbCGZCABCQgAQlIABHQRCBsBklAAhKQgAQkoIlwBiQgAQlIQAISQAQ0EQibQRKQgAQkIAEJaCKcAQlIQAISkIAEEAFNBMJmkAQkIAEJSEACmghnQAISkIAEJCABREATgbAZJAEJSEACEpCAJsIZkIAEJCABCUgAEdBEIGwGSUACEpCABCSgiXAGJCABCUhAAhJABDQRCJtBEpCABCQgAQloIpwBCUhAAhKQgAQQAU0EwmaQBCQgAQlIQAKaCGdAAhKQgAQkIAFEQBOBsBkkAQlIQAISkIAmwhmQgAQkIAEJSAAR0EQgbAZJQAISkIAEJKCJcAYkIAEJSEACEkAENBEIm0ESkIAEJCABCWginAEJSEACEpCABBABTQTCZpAEJCABCUhAAv8PwI6Xj2FZbZ0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CuadroTexto 5"/>
          <p:cNvSpPr txBox="1"/>
          <p:nvPr/>
        </p:nvSpPr>
        <p:spPr>
          <a:xfrm>
            <a:off x="4963646" y="1039904"/>
            <a:ext cx="6879772" cy="1569660"/>
          </a:xfrm>
          <a:prstGeom prst="rect">
            <a:avLst/>
          </a:prstGeom>
          <a:solidFill>
            <a:srgbClr val="00B050"/>
          </a:solidFill>
        </p:spPr>
        <p:txBody>
          <a:bodyPr wrap="square" rtlCol="0">
            <a:spAutoFit/>
          </a:bodyPr>
          <a:lstStyle/>
          <a:p>
            <a:pPr algn="ctr"/>
            <a:r>
              <a:rPr lang="es-ES" sz="3200" b="1" dirty="0">
                <a:solidFill>
                  <a:schemeClr val="bg2">
                    <a:lumMod val="10000"/>
                  </a:schemeClr>
                </a:solidFill>
                <a:latin typeface="Arial Narrow" panose="020B0606020202030204" pitchFamily="34" charset="0"/>
              </a:rPr>
              <a:t>Contribuye con: </a:t>
            </a:r>
          </a:p>
          <a:p>
            <a:pPr marL="457200" indent="-457200" algn="ctr">
              <a:buFont typeface="Wingdings" panose="05000000000000000000" pitchFamily="2" charset="2"/>
              <a:buChar char="§"/>
            </a:pPr>
            <a:r>
              <a:rPr lang="es-ES" sz="3200" b="1" dirty="0">
                <a:solidFill>
                  <a:schemeClr val="bg2">
                    <a:lumMod val="10000"/>
                  </a:schemeClr>
                </a:solidFill>
                <a:latin typeface="Arial Narrow" panose="020B0606020202030204" pitchFamily="34" charset="0"/>
              </a:rPr>
              <a:t>Palabras clave del nivel B2</a:t>
            </a:r>
          </a:p>
          <a:p>
            <a:pPr marL="457200" indent="-457200" algn="ctr">
              <a:buFont typeface="Wingdings" panose="05000000000000000000" pitchFamily="2" charset="2"/>
              <a:buChar char="§"/>
            </a:pPr>
            <a:r>
              <a:rPr lang="es-ES" sz="3200" b="1" dirty="0">
                <a:solidFill>
                  <a:schemeClr val="bg2">
                    <a:lumMod val="10000"/>
                  </a:schemeClr>
                </a:solidFill>
                <a:latin typeface="Arial Narrow" panose="020B0606020202030204" pitchFamily="34" charset="0"/>
              </a:rPr>
              <a:t>¿Qué debe saber un aprendiz de B2?</a:t>
            </a:r>
          </a:p>
        </p:txBody>
      </p:sp>
      <p:sp>
        <p:nvSpPr>
          <p:cNvPr id="7" name="AutoShape 2" descr="data:image/png;base64,iVBORw0KGgoAAAANSUhEUgAAAhEAAAIRCAYAAAD0nu8SAAAAAXNSR0IArs4c6QAAIABJREFUeF7tne2O3GyOLO37v2gflA+8wGLfLnVHiqRYT+zvopIMfihb3pn5/efPnz+//D8JSEACEpCABCTwQwK/NRE/JObPJSABCUhAAhL4S0AT4SBIQAISkIAEJIAIaCIQNoMkIAEJSEACEtBEOAMSkIAEJCABCSACmgiEzSAJSEACEpCABDQRzoAEJCABCUhAAoiAJgJhM0gCEpCABCQgAU2EMyABCUhAAhKQACKgiUDYDJKABCQgAQlIQBPhDEhAAhKQgAQkgAhoIhA2gyQgAQlIQAIS0EQ4AxKQgAQkIAEJIAKaCITNIAlIQAISkIAENBHOgAQkIAEJSEACiIAmAmEzSAISkIAEJCABTYQzIAEJSEACEpAAIqCJQNgMkoAEJCABCUhAE+EMSEACEpCABCSACGgiEDaDJCABCUhAAhLQRDgDEpCABCQgAQkgApoIhM0gCUhAAhKQgAQ0Ec6ABCQgAQlIQAKIgCYCYTNIAhKQgAQkIAFNhDMgAQlIQAISkAAioIlA2AySgAQkIAEJSEAT4QxIQAISkIAEJIAIaCIQNoMkIAEJSEACEtBEOAMSkIAEJCABCSACmgiEzSAJSEACEpCABDQRzoAEJCABCUhAAoiAJgJhM0gCEpCABCQgAU2EMyABCUhAAhKQACKgiUDYDJKABCQgAQlIQBPhDEhAAhKQgAQkgAhoIhA2gyQgAQlIQAIS0EQ4AxKQgAQkIAEJIAKaCITNIAlIQAISkIAENBHOgAQkIAEJSEACiIAmAmEzSAISkIAEJCABTYQzIAEJSEACEpAAIqCJQNgMkoAEJCABCUhAE+EMSEACEpCABCSACGgiEDaDJCABCUhAAhLQRDgDEpCABCQgAQkgApoIhM0gCUhAAhKQgAQ0Ec6ABCQgAQlIQAKIgCYCYTNIAhKQgAQkIAFNhDMgAQlIQAISkAAioIlA2AySgAQkIAEJSEAT4QxIQAISkIAEJIAIaCIQNoMkIAEJSEACEtBEOAMSkIAEJCABCSACmgiEzSAJSEACEpCABDQRzoAEJCABCUhAAoiAJgJhM0gCEpCABCQgAU2EMyABCUhAAhKQACKgiUDYDJKABCQgAQlI4BgT8fv3b7v9IAJ//vxB2dA+Ur1XklQTFfjr169NuVojJfA+js5A96zWVP85T6V93ERAE7GpWx+UK10ueiSpniaiZug29aOGgCZigmu3ZjLn3blSPU0EJWdcRIAulybiPXbKJ2omCKb9nzB1oLw4hPLZ0v8Y0JIH0D4uKe9vmpqITd36oFzpctEjSfUmXlqbcqUjeUKNlM0rjvKh+5HkauzXBGgfNzHVRGzq1gflSpeLHkmqp4moGbpN/agh8P6plA/dj4kaT9CkfdzERhOxqVsflCtdLnokqZ4momboNvWjhoAmYoJrt2Yy5925Uj1NBCVnXESALpcm4j12yidqJgim/Z8wdaC8OITy2dL/GNCSB9A+Linvb5qaiE3d+qBc6XLRI0n1Jl5am3KlI3lCjZTNK47yofuR5Grs1wRoHzcx1URs6tYH5UqXix5JqqeJqBm6Tf2oIfD+qZQP3Y+JGk/QpH3cxEYTsalbH5QrXS56JKmeJqJm6Db1o4aAJmKCa7dmMufduVI9TQQlZ1xEgC6XJuI9dsonaiYIpv2fMHWgvDiE8tnS/xjQkgfQPi4p72+amohN3fqgXOly0SNJ9SZeWptypSN5Qo2UzSuO8qH7keRq7NcEaB83MdVEbOrWB+VKl4seSaqniagZuk39qCHw/qmUD92PiRpP0KR93MRGE7GpWx+UK10ueiSpniaiZug29aOGgCZigmu3ZjLn3blSPU3EBbkThgAPT/C/jEq5TpiICT5Uk8bRflA92keql8R1s0lyTbhuqjNhRGIp1xOYaiI0EWSn/sbQxXrF0uWimlQPwwn5JLoktpsP7SOpLY3pZpPkm3DdVGfCiMRSricw1URoIshOaSK+QY0enm88+vafdB872dzewrGdrKnkWU+l89q9VxPUNBGaCDx3dLH8EoGRlwV2H7tkdsogfPHgbjZJfQnXTXUmjEgs5XoCU02EJoLs1NhfPZuWmeaKGxIEdh872QTNehOacO2egRoCNU+lXE9gqonQROCto4vllwiMvCyw+9gls1MGwS8R3WjX6NF57d6rCaCaCE0Enju6WJoIjLwssPvYJbNTBkET0Y12jR6d1+69mgCqidBE4Lmji6WJwMjLAruPXTI7ZRA0Ed1o1+jRee3eqwmgmghNBJ47uliaCIy8LLD72CWzUwZBE9GNdo0endfuvZoAqonQROC5o4ulicDIywK7j10yO2UQNBHdaNfo0Xnt3qsJoJoITQSeO7pYmgiMvCyw+9gls1MGQRPRjXaNHp3X7r2aAKqJ0ETguaOLpYnAyMsCu49dMjtlEDQR3WjX6NF57d6rCaCaCE0Enju6WJoIjLwssPvYJbNTBkET0Y12jR6d1+69mgCqidBE4Lmji6WJwMjLAruPXTI7ZRA0Ed1o1+jRee3eqwmgmogiE0GHbmII6KAnNVJNymdTrrTGTXET/aCayax2a1K9CWM/Ma+0l5Qr1ZtgQzU1EZqI9v9FzeRg4UEf+J8tp7meEEePcjI7VDN5EXRrUr0JrhNzTntJuVK9CTZUUxOhidBEFM0AXcoT4uhRnnjZJS8CWifVpHoTXCfmvJsr1ZtgQzU1EUUvkGSZaTNpHB30pEaqSWvclCutcVPcRD+oZjKr3ZpUTxPxfnso12R2tuyzJkIT4ZeIohnYcgQm8qRHeeJll7wIaJ1Uk+pNcJ2Yu26uVG+CDdXURBS9QJJlps2kcXTQkxqpJq1xU660xk1xE/2gmsmsdmtSPU2EXyLo/dBEaCL8ElE0A3QpT4jb9LLTRNS8YCfmnPaSzivVm2BDNTURRS8QOnS0kUkcHfSkRqpJ69yUK61xU9xEP6hmMqvdmlTPLxE1RimZnS37rInQRPglomgGthyBiTw3veySFwGtk2pSPU2EJoLeAU1E0QskWWbaTBq36WDRGpN+UD401xPiJvpBNZP+d2tSPU2EJoLeHU2EJsIvEUUzQJfyhLhNLztNRM0LdmLOaS/pvFK9CTZUUxNR9AKhQ0cbmcTRQU9qpJq0zk250ho3xU30g2oms9qtSfX8ElFjlJLZ2bLPmghNhF8iimZgyxGYyHPTyy55EdA6qSbV00RoIugd0EQUvUCSZabNpHGbDhatMekH5UNzPSFuoh9UM+l/tybV00RoIujd0URoIvwSUTQDdClPiNv0stNE1LxgJ+ac9pLOK9WbYEM1NRFFLxA6dLSRSRwd9KTGCU3KiOZK9U7gmjBN+NCe0LikTqKZsKG5JpqkxiSmu0aql9TYHauJ0ESs+hIxcbC6D0FSI8010SRHi+b50urOldT3Lyapk+gmbGiuiSapMYnprpHqJTV2x2oiNBGaiKIZoMucHGV6tBJNUifNUxNR908LtCfds0PmLTV1tEbKNKmxO1YTUfQCoUPXPQAvPTroSY0TmpQtzZXqncA1YZrwoT2hcUmdRDNhQ3NNNEmNSUx3jVQvqbE7VhOhidBEFM0AXebkKNOjlWiSOmmefonwSwSZN79EJNQuZu5Pss11ed3+ZHokKR6qd3vh33jgRI0Tmt9A8Z8/oblSvWR2aK6JJqmT5qmJ0ESQedNEJNQ0EX8J0CNJjx3Vq2v110+eqHFCk7KluVK9ZHZorokmqZPmmewyyTONSeok2kkfaa6JJqkxiemukeolNXbH+s8ZF8TpELhY78Fu4kpzpcuczA7NNdEkddI8NRF+iSDz5peIhJpfIvwS8UCjRF8i3S+7FzqaK13bpEaaa6JJ6qR5aiI0EWTeNBEJNU2EJkITEW1Q8sIjwskLneaaaJIaaZ6aCE0EmTdNREJNE6GJ0EREG5S88Ihw8kKnuSaapEaapyZCE0HmTRORUNNEaCI0EdEGJS88Ipy80GmuiSapkeapidBEkHnTRCTUNBGaCE1EtEHJC48IJy90mmuiSWqkeWoiNBFk3jQRCTVNhCZCExFtUPLCI8LJC53mmmiSGmmemghNBJk3TURCTROhifggE0FXofsl+cqTviiTXLs1u/Vo/7f1g9a5aXZojUlc97xSvaTG7lj/eyIe+ILtHgI66BMHi7JJcqWam7hSPhM1ntAPWiPt45TJonXSuO55pXq0vok4TYQmYtVfzHRJkuNKNekBSXLt1uzWo72YeklSPrTOTbNDa0ziaD8oV6qX1Ngdq4nQRGgiiraOHhB6sCZelBM10nZN5Eo1aY2bZofWmMTRflCuVC+psTtWE6GJ0EQUbR09IPRgaSLeN3JTP+hIbpodWmMS1z0DVC+psTtWE6GJ0EQUbR09IJteBBM10nZN5Eo1aY2bZofWmMTRflCuVC+psTtWE6GJ0EQUbR09IPRg+SXCLxGbZqdo7d4+tnsnqd4EG6qpidBEaCLo9jxwdujRoi+fbr2kVRO5Uk1aJ+3jhAGlNSZxtB+UK9VLauyO1UQ88EXQPQR00OliJQeLsklypZqbuFI+EzWe0A9aI+1jspOJJq2TxnXPK9Wj9U3EaSI0EX6JKNo8ekCSo9yt2a2XtGoiV6pJ69w0O7TGJI72g3KlekmN3bGaCE2EJqJo6+gBoQdr4q/JiRppuyZypZq0xk2zQ2tM4mg/KFeql9TYHauJ0ERoIoq2jh4QerA0Ee8buakfdCQ3zQ6tMYnrngGql9TYHauJ0ERoIoq2jh6QTS+CiRppuyZypZq0xk2zQ2tM4mg/KFeql9TYHauJ0ERoIoq2jh4QerD8EuGXiE2zU7R2bx/bvZNUb4IN1dREFJkI2pBNcRMHi/KZyJVqJoenW5Pq0T4mRolqbqoxyTWZO8p2SxzlegJTTYQmAu8xXaxtLwJ6CCgfqvfi2q1J9fDQBf8T61RzU41JrsncUbZb4ijXE5hqIjQReI/pYmkiaj67ayLwKL8NTOacZkRfPkmuVJPWuCmOcj2BqSZCE4F3mS6WJkITgYfOLxFlhueEFx6dO3rrTmCqidBE0L3Cn841EZoIPHSaCE1EMjwwVhPxNThNhCYCrhX/93dNhCYCD50mQhORDA+M1URoIvBfzSd8joJ7hZlqIjQRdOa2zQ6tk94d+rKb4ErZTMRRrrSPEzVSTb9E+CWCzo4m4oLcxOHp1qR6eOj8EuGXiGR4YCydc00EBP7EMIfg/q5QphN/9UzkSjWTw9OtSfWSaUz4EN1NNSa5dnMlvZiKoVxPYOqXCL9E4L2ki6WJ8J8z8ND5JcIvEcnwwFh66zQREPgTwxyC+7tCmWoiNBHJNHYf5mTOaZ20xiRXqklr3BRHuZ7A1C8RfonAu0wXSxOhicBD55cIv0QkwwNj6a3TREDgTwxzCO7vCmWqidBEJNPYfZiTOad10hqTXKkmrXFTHOV6AlO/RPglAu8yXSxNhCYCD51fIvwSkQwPjKW3ThMBgT8xjA7BE2v5hJzoctE+Ur0X625NqpeYM6pJuVK9TTVum51PuCtPq4Hux9PqeJePXyI2deuDcqXLRV8+VG/bi4DW2c2V6mki3h+BhOsHnZfHlEL38TEFfCMRTcQ3IPmT+wnQ5aJHkuppImr+6YX2UROhibj/GtU9Mbk7dVnd+2RNxL08fdo3CdDloi8fqqeJ0EScMjvfXF1/9gMCyez8QGb0p5qIUfznitPl0kQ866Xe3Ue/RPglYtPVpPuxqUZNxKZufVCudLk0EZoIZ+frGaD78UGn5VGl0Fl9VBEXyWgiNnXrg3Kly0WPJNXznzOeZVr8EuGXiE1nMLk7W+rURGzp1IflSZdLE/Gsl3p3HzURmohNp5Dux6YaNRGbuvVBudLl0kRoIpwd/zljyymks7qlvr9fav+cUGXwXxi0qZmbcqVjp4nQRDg7mogtt47O6pb6NBGbOvVhudLl0kRoIpwdTcSWc0hndUt9mohNnfqwXOlyaSI0Ec6OJmLLOaSzuqU+TcSmTn1YrnS5NBGaCGdHE7HlHNJZ3VKfJmJTpz4sV7pcmghNhLOjidhyDumsbqlPE7GpUx+WK10uTYQmwtnRRGw5h3RWt9R3lInY1BRzPftIbjo81NRNzDjlOlEjzXWCq5pnEzjmP+J5dps/p/qJg95Nb9MLZFM/KNeJGmmu3bOqngQ0Ec7AKgITB70b0KYXyKZ+UK4TNdJcu2dVPQloIpyBVQQmDno3oE0vkE39oFwnaqS5ds+qehLQRDgDqwhMHPRuQJteIJv6QblO1Ehz7Z5V9SSgiXAGVhGYOOjdgDa9QDb1g3KdqJHm2j2r6klAE+EMrCIwcdC7AW16gWzqB+U6USPNtXtW1ZOAJsIZWEVg4qB3A9r0AtnUD8p1okaaa/esqicBTYQzsIrAxEHvBrTpBbKpH5TrRI001+5ZVU8CmghnYBWBiYPeDWjTC2RTPyjXiRpprt2zqp4ENBHOwCoCEwe9G9CmF8imflCuEzXSXLtnVT0JaCKcgVUEJg56N6BNL5BN/aBcJ2qkuXbPqnoS0EQ4A6sITBz0bkCbXiCb+kG5TtRIc+2eVfUkoIlwBlYRmDjo3YA2vUA29YNynaiR5to9q+pJ4BgTQQ8BXWaql4zkplxpnZtqNNevu0zZvJ5Id4tqUr1XrlST7scJuSZMEz6kJ0muRG8iRhNxQZ0OQfewJgdrIlc67PaDknsf182V6mki3vcx2eWkJ2Qqaa5JnlST1JfcZKo3EaeJ0ETgv+wmBpYekO7jkRyQE3KlfdREaCImZofeuiRXqtkdp4nQRGgiiraOHhBNRM2LcqIfVJOOZDI7W3JN8kz4kJ4kuRK9iRhNhCZCE1G0efSAdB+6ia8mlI1fImoMVjIDdH3onE/MDq0xyZVqdsdpIjQRmoiiraMHhB7XpIzuXKmeJkITMTE7dLeSXKlmd5wmQhOhiSjaOnpANBE1L8qJflBNOpLJ7GzJNckz4UN6kuRK9CZiNBGaCE1E0ebRA9J96JJP2TRXysYvETUGK5kBuj6bZofWmMw51eyO00RoIjQRRVtHDwg9rkkZ3blSPU2EJmJiduhuJblSze44TYQmQhNRtHX0gGgial6UE/2gmnQkk9nZkmuSZ8KH9CTJlehNxGgiNBGaiKLNowek+9Aln7JprpSNXyJqDFYyA3R9Ns0OrTGZc6rZHaeJ0ERoIoq2jh4QelyTMrpzpXqaCE3ExOzQ3UpypZrdcZoITYQmomjr6AHRRNS8KCf6QTXpSCazsyXXJM+ED+lJkivRm4jRRGgiNBFFm0cPSPehSz5l01wpG79E1BisZAbo+myaHVpjMudUsztOE1FEfNPwuMxFQwAfS/sB5UbCkv2gfKgm1UvAbsqV1klrpHpJHJ2BTTVSPpoISq7oC0ZROm8fO7EgVJPy2bTM3Wwo0yQu6QflQzWp3gSfiVxpnbQfVC+Jo1w31Uj5aCIoOU3Er2RB6FLSdiW5Uk0a182G5pnEJf2gfKgm1ZvgM5ErrZP2g+olcZTrphopH00EJaeJ0EQUzQ49WEXplDw2Oa6UD9Wkegm4TbnSOmmNVC+JozOwqUbKRxNByWkiNBFFs0MPVlE6JY9NjivlQzWpXgJuU660Tloj1Uvi6AxsqpHy0URQcpoITUTR7NCDVZROyWOT40r5UE2ql4DblCutk9ZI9ZI4OgObaqR8NBGUnCZCE1E0O/RgFaVT8tjkuFI+VJPqJeA25UrrpDVSvSSOzsCmGikfTQQlp4nQRBTNDj1YRemUPDY5rpQP1aR6CbhNudI6aY1UL4mjM7CpRspHE0HJaSI0EUWzQw9WUTolj02OK+VDNaleAm5TrrROWiPVS+LoDGyqkfLRRFBymghNRNHs0INVlE7JY5PjSvlQTaqXgNuUK62T1kj1kjg6A5tqpHw0EZScJkITUTQ79GAVpVPy2OS4Uj5Uk+ol4DblSuukNVK9JI7OwKYaKR9NBCWnidBEFM0OPVhF6ZQ8NjmulA/VpHoJuE250jppjVQviaMzsKlGykcTQclpIjQRRbNDD1ZROiWPTY4r5UM1qV4CblOutE5aI9VL4ugMbKqR8tFEUHKaCE1E0ezQg1WUTsljk+NK+VBNqpeA25QrrZPWSPWSODoDm2qkfDQRlJwmQhNRNDv0YBWlU/LY5LhSPlST6iXgNuVK66Q1Ur0kjs7Aphopn2NMBAb0+zcNxXFbBo8u1gvMlhpfuSZ14iFoDuzuR8KU5ko1qd7E7JyQK+1jslIJ10R3Q6wm4qJLDuzXgBI2m5YyqXPDEZgwdQlTOjtUk+ppIt5PP+VK+5jsIs010dwSq4nQROBZTZZ501ImdWK4zYHd/UiY0lypJtXTRGgimtd4RE4ToYnAg0eP8sRfvrhI/zkjQfdl7MTsUE1NRMkI4H/SpH1MqkhmINHdEKuJ0ETgOU2WedNSJnViuM2B3f1ImNJcqSbV80uEXyKa13hEThOhicCDR4+yXyIw8rLA5EVJkpqYHaqZsKGahGm6V1ty7c4z5Up7uSVOE6GJwLOaLHNymHHCMDCpE0q2h3X3I2FKc6WaVM8vEX6JaF/kAUFNhCYCjx09ytucfVInhtscmLwoSaoJU5or1aR6mghNBNmNbTGaCE0Enll6lDURGHlZYPKiJElNzA7VTNhQTcI03astuXbnmXKlvdwSp4nQROBZTZY5Ocw4YRiY1Akl28O6+5EwpblSTarnlwi/RLQv8oCgJkITgceOHuVtzj6pE8NtDkxelCTVhCnNlWpSPU2EJoLsxrYYTYQmAs8sPcqaCIy8LDB5UZKkJmaHaiZsqCZhmu7Vlly780y50l5uidNEaCLwrCbLnBxmnDAMTOqEku1h3f1ImNJcqSbV80uEXyLaF3lAUBOhicBjR4/yNmef1InhNgcmL0qSasKU5ko1qZ4mQhNBdmNbzDEmgh4Q2tBNh2eiRqpJ45L+015STapH2UzEUTYTuSb96K7zlFy754D2MelHd41UTxNByV3EJcNDB7aolC8fm9TYnWvClNZJNaleN9NEj7JJNGls0o/uOk/JlfaSxtE+Jv2guXbHaSKKiCfDQwe2qBRNxJ8/CC3tYzI7KNGBIMpmIFX8PxT1yrW7zmR2NuXaPQeUTdKP7hqpniaCkvNLRHRci7B/+Vh6BF4PpIeAalK9bqaJHmWTaNLYpB/ddZ6SK+0ljaN9TPpBc+2O00QUEU+Ghw5sUSl+ifBLxO2jtWXGExPpl4j3Y5PcyNsH8uKBdF431UiZaiIoOb9E4L/Qi5C/fSw9AslLhGoecXh+/54YA6SZ9IPOAEo0+Gq2zfBQPjSO9jGZHZprd5wmooh4Mjx0YItK8UuEXyJuH60tM56YyG0v5u6eJDfy9oH0SwRGqonA6Oo+1XUvM0VwwhFIXiK0j5u40tmhbKheEpf0o7vOU3JN+kliaR+TfpA8J2I0EUXUk+GhA1tUil8i/BJx+2htmfHERPolou4PrdsH0i8RGKkmAqOrW5AtBzYxSkXYv3xswpTWSTWpXjfTRI+ySTRpbNKP7jpPyZX2ksbRPib9oLl2x2kiiognw0MHtqgUv0T4JeL20doy436JuL31//PA5EbWZfXfT6bzuqlGylQTQcldxCXDQwe2qBRNhCbi9tHaMuOaiNtbr4moQzryZE1EEXZNRBFY+NjkpUV7STWpHkQzEkbZTCSb9KO7zlNy7Z4D2sekH901Uj1NBCXnlwj/eyIuZsDD8zUgyqZoXd8+NnkRdNd5Sq7dc0D7mPSju0aqd4yJwIDgfylOMjx0YGmNNNckT6pJa5zIlWp2s3kxpbnSfpxQY/pPIZTtlrjumbMfNZOhiXjgX5Pdy0UPepIn1aRrMJEr1exmo4mgU3UdN9HL66ye8Qu6H0n29iOh99+xmghNBP5nieQIdC/zRK5Us5uNJuL+w/rviRO9rKvm3ifT/UiysB8JPU0EokcHPRlWqokKDP779pM8Ez6kzolcqWY3G00EmajvxUz08nuZzf+K7keSuf1I6GkiED066MmwUk1UoCbiEhvtJe0j1bss5M0PaK5U84QaX2wm6qQ96Y7rnjn7UdNh/znDf87Ahy45At3HdSJXqtnNxi8RNcfVl9Z7rnQ/km5N7FaS74ZYTYQmQhNxMQP08NAjSfWSg0NzpZon1KiJ0ETQ/dgUp4nQRGgiNBH+RzyLrvaEWSoq5fbHdhtXTd3tLfz7QE2EJkIToYnQRNTcV7xbRek86rGaiEe1AyejidBE4EOXHIHuv9AmcqWa3Wz8/4nA9/MycKKXl0k95Ad0P5L07UdC779jNRGaCE2EXyL8EnH/bf37RF9aX4PVRBQNXfNjNRGaCHzokiPQfVwncqWa3Wz8ElF3dSd6WVfNvU+m+5FkYT8Sen6JQPTooCfDSjVRgcFfS0meCR9S50SuVLObjSaCTNT3YiZ6+b3M5n9F9yPJ3H4k9DQRiB4d9GRYqSYqUBNxiY32kvaR6l0W8uYHNFeqeUKN/nPG++nonjn7Qbf1oo9/Jra5ppaSp9JBT7BSTQqA5prkSTVpjRO5Us1uNn6JoFN1HTfRy+usnvELuh9J9vYjoeeXCESPDnoyrN2a3Xq+tN6PYjI7aMiD/ylwmiudueSvyUSTcqVxE1y7c6V6J/SRspmI8/+x8oI6HVh6BJIXLNXcVCNdEsqG6k30cVOudOY0ERefln//TsYAxXbvVjI7qMAgqJtNkCoO1URoIvB/vC9ZkO5DkORKt4vWeEKulI0mQhORzA7dZRo3scs0VxqnidBEaCLo9jxwdmgp9DDTI0n1NBGaiGR26H7QOLofVG8iThPxwBcBXRI6sN16yad+uiSUDdVLajwhVzpzmghNRDI7yT6T2IldJnkmMZoITYRfIpINehNLj93E4enOleppIjQRyewUrfqXj53Y5e4aNRGaCE1E0dbRYzdxeLpzpXqaCE1EMjtFq66J6Aa7SY8ObPIaHQJmAAAgAElEQVQi6Nbs1ks+9dPZSfpBNSe4bsmVstFEaCKS2aH7QeMm7g7Nlcb5JcIvEX6JoNvzwNmhpdDDTI8k1dNEaCKS2aH7QePoflC9iThNxANfBHRJ6MB26/kl4v3Q0T4mB6R7BqieJkITkcxOsiMkdmKXSZ5JjCZCE+GXiGSD3sTSYzdxeLpzpXqaCE1EMjtFq/7lYyd2ubtGTYQmQhNRtHX02E0cnu5cqZ4mQhORzE7RqmsiusFu0qMDm7wIujW79fznDP85g86cJkITkcxO97sneQ9050r1/BLhlwi/RNDteeDs0FLoYaZHkuppIjQRyezQ/aBxdD+o3kTcMSaie/CS4enOdWLwEj4k3wmmtEZzJR2+jpnoR7cm1bum95xfTOwHrf6Ifvw5ocrgf+p4Yng2LckEH6I5wZSulrmSDl/HTPSjW5PqXdN7zi8m9oNWf0Q/NBF0POr+XXvTklB63cs1wZTWaK50qmp2MulH9wxQvRriNU9N+lGT0ddPPaIfmoiasUqGZ9OSUHoJH6I5wZTWaK6kw9cxE/3o1qR61/Se84uJ/aDVH9EPTQQdj5q/el5P3bQklF73ck0wpTWaK52qmp1M+tE9A1SvhnjNU5N+1GTkl4g/3WAn9LoHL1nm7lwn+pHwIflOMKU1mivp8HXMRD+6NaneNb3n/GJiP2j1R/TDLxF0PGr+6vFLRE0/Jg4PPSDmWjMDE/3o1qR6NcRrnjqxH7SSI/qhiaDjoYlIyHUv18ThoTWaazJZ939aTvrRPQNUr4Z4zVOTftRkdP/MdeeZ6PnfE5HQexObLPOmJaH4Ej5Ec4IprdFcSYevYyb60a1J9a7pPecXE/tBqz+iH36JoOPhl4iEXPdyTRweWqO5JpN1/1+FST+6Z4Dq1RCveWrSj5qM7p+57jwTPb9EJPT8EoHpdR+7icNDazRXPFZvAyf60a1J9WqI1zx1Yj9oJUf0wy8RdDz8EpGQ616uicNDazTXZLLu/6sw6Uf3DFC9GuI1T036UZPR/TPXnWei55eIhJ5fIjC97mM3cXhojeaKx8ovEX8+/z+xP7EfdCLpDaB6E3GaiCLqyfBsWhKKL+FDNCeY0hrNlXT4OmaiH92aVO+a3nN+MbEftPoj+uE/Z9T9swQdvO4l2TTo3WxePaR8Tsh1Exu6j7RGqpfEJTNH66SaVG+Cz0SuSZ2dsX6JuKA9MTx0KengTNRIc+1mo4moMdkTfaQzd8p+0DppL6ke7eMrblOuSZ2dsZoITQT+S7tzUP9p0SOQ5EqP3Qm5bmJDZ4DWSPWSuGTmaJ1Uk+pN8JnINamzM1YToYnQRBTNAD2uyQGgx47m2q2XsKGxtEaql8TRPk58cZvgSvlM5JrMQWesJqLoBZI0kQ461dy0IN1sJo4r7eNErnR2JvpIudIaqV4Sl3CldVJNqjfBZyLXpM7OWE2EJsIvEUUzQI9rcgDosaO5duslbGgsrZHqJXG0j5sM6ASfTTOQ8CGxmoiiFwhpxr+Y5BAQ3U0L0s1m4riSHv6Lob2kXLv1EjY0ltZI9ZI42seJOZ/gSvlM5JrMQWesJkIT4ZeIohmgBys5APTY0Vy79RI2NJbWSPWSONpHTcR76ptmIJkfEquJKHqBkGb4JeKaWnIkr5/+37+gB+SEXDex6e4/1Uvikpnr7iXVm+AzkWtSZ2esJkIT4ZeIohlIDjo9AvTY0Vy79SiXJI7WmGjSWNpHv0T4JQLPnP+Nlc8bnuQQkEE45UgSNhPHleY5kSudne4Zn2CaaNLYhGt3L6keZfOKo3wmck3q7Iz1S0TRX6FJE+mgU81NC9LNZuLFTPs4kSudnYk+Uq60RqqXxCVcaZ1Uk+pN8JnINamzM1YToYnwnzOKZoAe1+QA0GNHc+3WS9jQWFoj1UviaB83GdAJPptmIOFDYjURRS8Q0ox/MckhILqbFqSbzcRxJT38F0N7Sbl26yVsaCytkeolcbSPE3M+wZXymcg1mYPO2GNMBIVKh47qnRK3aSnpDJxQ46Z5PaEfEzXS/aCzk9RIc000aZ1b4jQRF52iQ7dlAKby3LSUdAZOqHFqfojuCf2YqJHuB+lh8sXkFUtzneBK+XTHaSI0Ed0z91dv01KecHhojSPDA0WdOQjuYTcy6SOd80SzhvpznqqJeNiCPGc0ajPZtJQnHB5aY+2U3Pt0Z+5env+e1j07SR9prolmDfXnPFUToYkYmcZNS3nC4aE1jgwPFHXmILiH3cikj3TOE80a6s95qibiYQvynNGozWTTUp5weGiNtVNy79OduXt5+iWihue2p2oiNBEjM+tBH8H+pagm4jP6MbFX3bOT1EhzTTSfNVn3Z6OJ0ETcP1XfeOKmpTzh8NAav9Hqx/zEmatpRffsJH2kuSaaNdSf81RNhCZiZBo3LeUJh4fWODI8UNSZg+AediOTPtI5TzRrqD/nqZqIhy3Ic0ajNpNNS3nC4aE11k7JvU935u7l6f9PRA3PbU/VRGgiRmbWgz6C3f+fiGdhv70fE3vVbUCTGmmuieaSkcNpaiI0EXh4ksBNS3nC4aE1JjPQHevM1RDvnp2kjzTXRLOG+nOeqonQRIxM46alPOHw0BpHhgeKOnMQ3MNuZNJHOueJZg315zxVE/GwBXnOaNRmsmkpTzg8tMbaKbn36c7cvTz/Pa17dpI+0lwTzRrqz3mqJkITMTKNm5byhMNDaxwZHijqzEFwD7uRSR/pnCeaNdSf81RNRFEv6LC+0qEDSzWpXoKO5pponhBLe0n70a23bT+6uSYz3p0r1UtqpLF0zqnepjhNRFG3kgWhA0s1qV6CjuaaaJ4QS3tJ+9Gtp4mom+JNM1BH4b+fTOe8O88JPU1EEXW6kNuOJMWX8KGaJ8TRY0f70a23bT+6uSYz3p0r1UtqpLF0zqnepjhNRFG3kgWhA0s1qV6CjuaaaJ4QS3tJ+9Gtp4mom+JNM1BHwS8RP2WrifgpsW/+ni7ktiP5TRz/52cJH6p5Qlz3S71bb9t+0DmnXJMZ786V6iU10tiJftBcu+M0EUXEkwWhA0s1qV6CjuaaaJ4QS3tJ+9Gtp4mom+JNM1BHwS8RP2WrifgpsW/+ni7ktiP5TRx+iaCgfhjX/VLv1tu2H/QOUK4/HJf/9fPuXKleUiONnegHzbU7ThNRRDxZEDqwVJPqJehoronmCbG0l7Qf3XqaiLop3jQDdRT8EvFTtpqInxL75u/pQm47kt/E4ZcICuqHcd0v9W69bftB7wDl+sNx8UvEN4FN9OObqY3/TBNR1AJ6PLYdSYov4UM1T4ijx472o1tv2350c01mvDtXqpfUSGPpnFO9TXGaiKJuJQtCB5ZqUr0EHc010TwhlvaS9qNbTxNRN8WbZqCOwn8/mc55d54TepqIIup0IbcdSYov4UM1T4ijx472o1tv2350c01mvDtXqpfUSGPpnFO9TXGaiKJuJQtCB5ZqUr0EHc010TwhlvaS9qNbTxNRN8WbZqCOgl8ifspWE/FTYt/8PV3IbUfymzj+z88SPlTzhLjul3q33rb9oHNOuSYz3p0r1UtqpLET/aC5dscdYyLowE4MD82VDg+tMcmTatIak7ikTqKbsOnOldS3LWaiH1Qz6X+3ZrdeYkC3zWxnvpqIC9p00JMmJoeA6NIakzypJqkvjUnqJNoJm+5cSX3bYib6QTWT/ndrdutpImo2TxOhifjlMr8fguQwk7Wl/XhpdedK6tsWM9EPqpn0v1uzW08TUbN5mghNhCbiYgaSw0zWlh5XTQShfR0z0Q+qmcxqt2a3nibietbJLzQRmghNhCaC3I5jYujLLjF1VFMT8X4sKddjhh0UqonQRGgiNBHgdJwTkrx46EudalK95K90qrmpxnOm/eeVaiI0EZoITcTPL8dBEfRl55eImq8C1LQkRumgcf9xqZoITYQmQhPx48NxUoAm4n236UudcqV6moiardVEaCI0EZqImuvyIU+lLzu/RPgl4kNW4G0ZmghNhCZCE3HCrcM1aiL8EoGH54BATYQmQhOhiTjg1PESNRGaCD49nx+pidBEaCI0EZ9/6YIKNRGaiGB8Pj5UE6GJ0ERoIj7+0CUFaiI0Ecn8fHqsJkIToYnQRHz6nYvq00RoIqIB+vDgY0xEdx+T/xhSd67JkaS5Uj6bcqVskhop14lcqSaNo2w29YOySeISPkSX9vGl1Z0rqW9bjCaiqGPJoBel9OVjJxaL8tmUK+1jUiPlOpEr1aRxlM2mflA2SVzCh+jSPmoiCO3rGE3ENSP0i2TQkWAQ1H0EXqlSPptypS1JaqRcJ3KlmjSOstnUD8omiUv4EF3aR00EoX0do4m4ZoR+kQw6EgyCuo+AJuJ9s5J+dM9dkmswsiiUsklqpJqowKGghA9JOWHanSupb1uMJqKoY8mgF6X05WMnFovy2ZQr7WNSI+U6kSvVpHGUzaZ+UDZJXMKH6NI++iWC0L6O0URcM0K/SAYdCQZB3UfALxF+iQjGFYfSnUz2g2riIgcCEz4k3YRpd66kvm0xmoiijiWDXpSSXyIg2O5eJoduU66wHTiMstnUDwwnCEz4EFnaR79EENrXMZqIa0boF8mgI8EgqPsI+CXCLxHBuOJQupPJflBNXORAYMKHpJsw7c6V1LctRhNR1LFk0ItS8ksEBNvdy+TQbcoVtgOHUTab+oHhBIEJHyJL++iXCEL7OkYTcc0I/SIZdCQYBHUfAb9E+CUiGFccSncy2Q+qiYscCEz4kHQTpt25kvq2xWgiijqWDHpRSn6JgGC7e5kcuk25wnbgMMpmUz8wnCAw4UNkaR/9EkFoX8doIq4ZoV8kg44Eg6DuI+CXCL9EBOOKQ+lOJvtBNXGRA4EJH5JuwrQ7V1LfthhNRFHHkkEvSskvERBsdy+TQ7cpV9gOHEbZbOoHhhMEJnyILO2jXyII7esYTcQ1I/SLZNCRYBDUfQT8EuGXiGBccSjdyWQ/qCYuciAw4UPSTZh250rq2xajiSjqWDLoRSn5JQKC7e5lcug25QrbgcMom039wHCCwIQPkaV99EsEoX0do4m4YEQHtnuxJv66p2xc5uvFpL9IekI06Zx355nM3ESupBfGXBOg83r95HN/oYnQRPyii5UcV6p57qp+r/KkJ99T+N+/on3szlMTQbr7eTF0Xj+PxH0VaSI0EZqI+/Zp/EndL2d6lLvz1ESMj+YjEqDz+ojkH5qEJkIToYl46HKStLpfzvQod+epiSDT9HkxdF4/j8R9FWkiNBGaiPv2afxJ3S9nepS789REjI/mIxKg8/qI5B+ahCZCE6GJeOhykrS6X870KHfnqYkg0/R5MXReP4/EfRVpIjQRmoj79mn8Sd0vZ3qUu/PURIyP5iMSoPP6iOQfmoQmQhOhiXjocpK0ul/O9Ch356mJINP0eTF0Xj+PxH0VaSI0EZqI+/Zp/EndL2d6lLvz1ESMj+YjEqDz+ojkH5qEJkIToYl46HKStLpfzvQod+epiSDT9HkxdF4/j8R9FWkiNBGaiPv2afxJ3S9nepS789REjI/mIxKg8/qI5B+ahCZCE6GJeOhykrS6X870KHfnqYkg0/R5MXReP4/EfRVpIjQRmoj79mn8Sd0vZ3qUu/PURIyP5iMSoPP6iOQfmoQmQhOhiXjocpK0ul/O9Ch356mJINP0eTF0Xj+PxH0VaSLuY+mTGgjQl09yPCY0G1DeIkHZ3CLe9BBn5z3oE2aAjloyO1SzO04T0U1cvYgAPVjJMk9oRpAagymbxhRjKWdHE0GHKJkdqtkdp4noJq5eRIC+tJJlntCMIDUGUzaNKcZSzo4mgg5RMjtUsztOE9FNXL2IAH1pJcs8oRlBagymbBpTjKWcHU0EHaJkdqhmd5wmopu4ehEB+tJKlnlCM4LUGEzZNKYYSzk7mgg6RMnsUM3uOE1EN3H1IgL0pZUs84RmBKkxmLJpTDGWcnY0EXSIktmhmt1xmohu4upFBOhLK1nmCc0IUmMwZdOYYizl7Ggi6BAls0M1u+M0Ed3E1YsI0JdWsswTmhGkxmDKpjHFWMrZ0UTQIUpmh2p2x2kiuomrFxGgL61kmSc0I0iNwZRNY4qxlLOjiaBDlMwO1eyO00R0E1cvIkBfWskyT2hGkBqDKZvGFGMpZ0cTQYcomR2q2R2niegmrl5EgL60kmWe0IwgNQZTNo0pxlLOjiaCDlEyO1SzO04T0U1cvYgAfWklyzyhGUFqDKZsGlOMpZwdTQQdomR2qGZ3nCaim7h6EQH60kqWeUIzgtQYTNk0phhLOTuaCDpEyexQze44TUQ3cfUiAvSllSzzhGYEqTGYsmlMMZZydjQRdIiS2aGa3XHHmIgTjl338CR6dLloH6neq0aqmfChsbTO7hppnpRLEtfN5pUr5ZPkOqFJ+kLzTHY50SQ1borRRGzq1gflSpeSHkmqlxyeiXbROilXWiPNk+olcd1sNBHvu5XMDu1lopnM3oZYTcSGLn1gjnQpJ44A1ZxoWzdXWiPNk+olcRP9p3ySXCc0SV9onskfBIkmqXFTjCZiU7c+KFe6lPRIUr3k8Ey0i9ZJudIaaZ5UL4nrZuOXCL9EJPPaHauJ6Cau3l8C9CVCDzrV00TUDGzSj5qMvn4qnbkkT8onyXVCkzCieSa7nGiSGjfFaCI2deuDcqVLSY8k1UsOz0S7aJ2UK62R5kn1krhuNhMme0qT9CWZHdrLRJPUuClGE7GpWx+UK13KiSNANSfa1c2V1kjzpHpJ3ET/KZ8k1wlN0heaZ/IHQaJJatwUo4nY1K0PypUuJT2SVC85PBPtonVSrrRGmifVS+K62Ux9FaA96eZD80x2OdFMZm9DrCZiQ5c+MEe6lPRgUb3k8Ey0jdZJudIaaZ5UL4nrZqOJeN+tZHZoLxPNZPY2xGoiNnTpA3OkSzlxBKjmRNu6udIaaZ5UL4mb6D/lk+Q6oUn6QvNM/iBINEmNm2I0EZu69UG50qWkR5LqJYdnol20TsqV1kjzpHpJXDcbv0T4JSKZ1+5YTUQ3cfX+EqAvEXrQqZ4momZgk37UZPT1U+nMJXlSPkmuE5qEEc0z2eVEk9S4KUYTsalbH5QrXUp6JKlecngm2kXrpFxpjTRPqpfEdbOZMNlTmqQvyezQXiaapMZNMZqITd36oFzpUk4cAao50a5urrRGmifVS+Im+k/5JLlOaJK+0DyTPwgSTVLjphhNxKZufVCudCnpkaR6yeGZaBetk3KlNdI8qV4S181m6qsA7Uk3H5pnssuJZjJ7G2I1ERddcni+BpQcD8qValK9iSWmNU7kSjUn+kG5JrlOaNKe0DhaI9WzH5RcTZwmQhOBJys5HvQQUE2qh+EEgbTGQLI9dKIflGuS64RmdzNpjTRP+0HJ1cRpIjQReLKS40EPAdWkehhOEEhrDCTbQyf6QbkmuU5odjeT1kjztB+UXE2cJkITgScrOR70EFBNqofhBIG0xkCyPXSiH5RrkuuEZnczaY00T/tBydXEaSI0EXiykuNBDwHVpHoYThBIawwk20Mn+kG5JrlOaHY3k9ZI87QflFxNnCZCE4EnKzke9BBQTaqH4QSBtMZAsj10oh+Ua5LrhGZ3M2mNNE/7QcnVxGkiNBF4spLjQQ8B1aR6GE4QSGsMJNtDJ/pBuSa5Tmh2N5PWSPO0H5RcTZwmQhOBJys5HvQQUE2qh+EEgbTGQLI9dKIflGuS64RmdzNpjTRP+0HJ1cRpIjQReLKS40EPAdWkehhOEEhrDCTbQyf6QbkmuU5odjeT1kjztB+UXE2cJkITgScrOR70EFBNqofhBIG0xkCyPXSiH5RrkuuEZnczaY00T/tBydXEaSI0EXiykuNBDwHVpHoYThBIawwk20Mn+kG5JrlOaHY3k9ZI87QflFxNnCZCE4EnKzke9BBQTaqH4QSBtMZAsj10oh+Ua5LrhGZ3M2mNNE/7QcnVxGkiNBF4spLjQQ8B1aR6GE4QSGsMJNtDJ/pBuSa5Tmh2N5PWSPO0H5RcTZwmQhOBJys5HvQQUE2qh+EEgbTGQLI9dKIflGuS64RmdzNpjTRP+0HJ1cRpIopMRPdiJeNBlzKpkWrSOpNcqWZ3jTTPU+LoDCR9pJon9IRyTZhSzRP6QWvURGgiftHF2rTMSa50uShXqmfcewJ0BpI+Us0Tekm5Jkyp5gn9oDVqIjQRmgi6PUWzU5TO8Y+lL5/kxUM1T2gW5ZowpZon9IPWqIkoehEkg06bSePoYiU1Uk1aY5Ir1eyukeZ5ShydgaSPVPOEnlCuCVOqeUI/aI2aCE2EXyLo9hTNTlE6xz+WvnySFw/VPKFZlGvClGqe0A9aoyai6EWQDDptJo2ji5XUSDVpjUmuVLO7RprnKXF0BpI+Us0TekK5Jkyp5gn9oDVqIjQRfomg21M0O0XpHP9Y+vJJXjxU84RmUa4JU6p5Qj9ojZqIohdBMui0mTSOLlZSI9WkNSa5Us3uGmmep8TRGUj6SDVP6AnlmjClmif0g9aoidBE+CWCbk/R7BSlc/xj6csnefFQzROaRbkmTKnmCf2gNWoiil4EyaDTZtI4ulhJjVST1pjkSjW7a6R5nhJHZyDpI9U8oSeUa8KUap7QD1qjJkIT4ZcIuj1Fs1OUzvGPpS+f5MVDNU9oFuWaMKWaJ/SD1qiJKHoRJINOm0nj6GIlNVJNWmOSK9XsrpHmeUocnYGkj1TzhJ5QrglTqnlCP2iNmghNhF8i6PYUzU5ROsc/lr58khcP1TyhWZRrwpRqntAPWqMmouhFkAw6bSaNo4uV1Eg1aY1JrlSzu0aa5ylxdAaSPlLNE3pCuSZMqeYJ/aA1aiI0Eau+RNADkhwPqkmXciIu4dOdb3c/EjabcqV93FQjzTWZAcp1S5wmQhOhibiYAXp4thyBV56bjmR3PxI2m3Kl87qpRpprMgOU65Y4TYQmAr9A6EImLy2qmRwBqrnlCCT9mKixux+bZifJlfbyhH5McKX96I7TRGgiNBF+icAz0H2wXnonvLQo14mX3Qn9mOBKZ6A7ThOhicAvkOR40KWkmlRv4qXVfQT8EvGe+KbZSXKlc0d3kuolNdJcE01a55Y4TYQmQhPhlwg8AxOHjr4IaK7JC2RTrpTPphpprskMUK5b4jQRmgj8AqELmfzlSzWTI0A1txyBpB8TNXb3Y9PsJLnSXp7QjwmutB/dcZoITYQmwi8ReAa6D9bEPy8lL5BNL1jay0010lyTGaBct8RpIjQR+AVCFzL5y5dqJkeAam45Akk/Jmrs7sem2Ulypb08oR8TXGk/uuM0EZoITYRfIvAMdB8sv0S8Jz7xstNETGzBczQ1EZoI/AJJjgc9dlST6k28tCbOQ8KnO186AzTPhM2mXCmfTTXSXJMZoFy3xGkiNBGaCL9E4BmYOHT0RUBzTV4gm3KlfDbVSHNNZoBy3RKnidBE4BcIXcjk3+CpZnIEqOaWI5D0Y6LG7n5smp0kV9rLE/oxwZX2oztOE6GJ0ET4JQLPQPfBmvjnpeQFsukFS3u5qUaaazIDlOuWOE2EJgK/QOhCJn/5Us1TjgDlQw8W5Zrk2a1J9RLDk2jSXtKedOdK8/Tu0Ml4H6eJ0ERoImp2a+SpyYElCdMXSJJntybV00SQibqOOWV2rkk84xeaCE2EJuIZu3hLFsmBJQnQF2ySZ7cm1dNEkIm6jjlldq5JPOMXmghNhCbiGbt4SxbJgSUJ0Bdskme3JtXTRJCJuo45ZXauSTzjF5oITYQm4hm7eEsWyYElCdAXbJJntybV00SQibqOOWV2rkk84xeaCE2EJuIZu3hLFsmBJQnQF2ySZ7cm1dNEkIm6jjlldq5JPOMXmghNhCbiGbt4SxbJgSUJ0Bdskme3JtXTRJCJuo45ZXauSTzjF5oITYQm4hm7eEsWyYElCdAXbJJntybV00SQibqOOWV2rkk84xeaCE2EJuIZu3hLFsmBJQnQF2ySZ7cm1dNEkIm6jjlldq5JPOMXmghNhCbiGbt4SxbJgSUJ0Bdskme3JtXTRJCJuo45ZXauSTzjF5oITYQm4hm7eEsWyYElCdAXbJJntybV00SQibqOOWV2rkk84xeaCE2EJuIZu3hLFsmBJQnQF2ySZ7cm1dNEkIm6jjlldq5JPOMXmghNhCbiGbt4SxbJgSUJ0Bdskme3JtXTRJCJuo45ZXauSTzjF5oITYQm4hm7eEsWyYElCdAXbJJntybV00SQibqOOWV2rkk84xeaCE2EJuIZu3hLFsmBJQnQF2ySZ7cm1dNEkIm6jjlldq5JPOMXmogiE/GM9tZmMbHMtRX999NpnfTlQ/Ve2VNNypXmmuQ5odnNh+pNcKW50riJGhNNWueWOE2EJgLPKj3mEy87XOSvX79onfTwUL0JrjRXyuaUv+7pvE5wpbnSuIkaE01a55Y4TYQmAs8qfYFMvOxwkZqIt+joDCRHeUKTzg/NlepNcKW50riJGhNNWueWOE2EJgLPanIgNy0lrZPWSPUmzBnNlbLxS8T7dZ3gig8IDJyoMdGEZa4J00RoIvCw0hfIxMsOF+mXCL9EBMOT7AiRTV523bmS+tLbQWtMuNI6t8RpIjQReFbpQqaHACcMA2md9PBQvQmuNFfKxi8Rfok4ZXbguWoP00RoIvDQ0RfIxMsOF+mXCL9EBMOT7AiRnXjBkjyTmIkaE82k1g2xmghNBJ7T5EBuWkpaJ62R6k2YM5orZeOXCL9EnDI7+DA3B2oiNBF45OgLZOJlh4v0S4RfIoLhSXaEyE68YEmeScxEjYlmUuuGWE2EJgLPaXIgNy0lrZPWSPUmzBnNlbLxS4RfIk6ZHXyYmwM1EZoIPHL0BTLxssNF+iXCLxHB8CQ7QmQnXrAkzyRmosZEM6l1Q6wmQhOB5zQ5kJuWktZJa6R6E+aM5krZ+CXCLxGnzA4+zM2BmghNBB45+gKZeJslldUAAAV8SURBVNnhIv0S4ZeIYHiSHSGyEy9YkmcSM1FjopnUuiFWE6GJwHOaHMhNS0nrpDVSvQlzRnOlbPwS4ZeIU2YHH+bmQE1EM3Dl/j8BeghOeGnRGidmi/YxyXUTn6TOLbETM0DZ0NnZVCNlQ+M0EZSccREBupQTR6Bbk+pFDYHBtI9Q7m/YJj5JnVtiJ2aAsqGzs6lGyobGaSIoOeMiAnQpJ45AtybVixoCg2kfoZwmIgFXFDsxA7QUulubaqRsaJwmgpIzLiJAl3LiCHRrUr2oITCY9hHKaSIScEWxEzNAS6G7talGyobGaSIoOeMiAnQpJ45AtybVixoCg2kfoZwmIgFXFDsxA7QUulubaqRsaJwmgpIzLiJAl3LiCHRrUr2oITCY9hHKaSIScEWxEzNAS6G7talGyobGaSIoOeMiAnQpJ45AtybVixoCg2kfoZwmIgFXFDsxA7QUulubaqRsaJwmgpIzLiJAl3LiCHRrUr2oITCY9hHKaSIScEWxEzNAS6G7talGyobGaSIoOeMiAnQpJ45AtybVixoCg2kfoZwmIgFXFDsxA7QUulubaqRsaJwmgpIzLiJAl3LiCHRrUr2oITCY9hHKaSIScEWxEzNAS6G7talGyobGaSIoOeMiAnQpJ45AtybVixoCg2kfoZwmIgFXFDsxA7QUulubaqRsaJwmgpIzLiJAl3LiCHRrUr2oITCY9hHKaSIScEWxEzNAS6G7talGyobGaSIoOeMiAnQpJ45AtybVixoCg2kfoZwmIgFXFDsxA7QUulubaqRsaJwmgpIzLiJAl3LiCHRrUr2oITCY9hHKaSIScEWxEzNAS6G7talGyobGHWMiKCDjJCABCUhAAhL4bwKaCCdDAhKQgAQkIAFEQBOBsBkkAQlIQAISkIAmwhmQgAQkIAEJSAAR0EQgbAZJQAISkIAEJKCJcAYkIAEJSEACEkAENBEIm0ESkIAEJCABCWginAEJSEACEpCABBABTQTCZpAEJCABCUhAApoIZ0ACEpCABCQgAURAE4GwGSQBCUhAAhKQgCbCGZCABCQgAQlIABHQRCBsBklAAhKQgAQkoIlwBiQgAQlIQAISQAQ0EQibQRKQgAQkIAEJaCKcAQlIQAISkIAEEAFNBMJmkAQkIAEJSEACmghnQAISkIAEJCABREATgbAZJAEJSEACEpCAJsIZkIAEJCABCUgAEdBEIGwGSUACEpCABCSgiXAGJCABCUhAAhJABDQRCJtBEpCABCQgAQloIpwBCUhAAhKQgAQQAU0EwmaQBCQgAQlIQAKaCGdAAhKQgAQkIAFEQBOBsBkkAQlIQAISkIAmwhmQgAQkIAEJSAAR0EQgbAZJQAISkIAEJKCJcAYkIAEJSEACEkAENBEIm0ESkIAEJCABCWginAEJSEACEpCABBABTQTCZpAEJCABCUhAApoIZ0ACEpCABCQgAURAE4GwGSQBCUhAAhKQgCbCGZCABCQgAQlIABHQRCBsBklAAhKQgAQkoIlwBiQgAQlIQAISQAQ0EQibQRKQgAQkIAEJaCKcAQlIQAISkIAEEAFNBMJmkAQkIAEJSEACmghnQAISkIAEJCABREATgbAZJAEJSEACEpCAJsIZkIAEJCABCUgAEdBEIGwGSUACEpCABCSgiXAGJCABCUhAAhJABDQRCJtBEpCABCQgAQloIpwBCUhAAhKQgAQQAU0EwmaQBCQgAQlIQAKaCGdAAhKQgAQkIAFEQBOBsBkkAQlIQAISkIAmwhmQgAQkIAEJSAAR0EQgbAZJQAISkIAEJKCJcAYkIAEJSEACEkAENBEIm0ESkIAEJCABCWginAEJSEACEpCABBABTQTCZpAEJCABCUhAAv8PwI6Xj2FZbZ0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a:blip r:embed="rId2"/>
          <a:stretch>
            <a:fillRect/>
          </a:stretch>
        </p:blipFill>
        <p:spPr>
          <a:xfrm>
            <a:off x="131989" y="663239"/>
            <a:ext cx="5038725" cy="5038725"/>
          </a:xfrm>
          <a:prstGeom prst="rect">
            <a:avLst/>
          </a:prstGeom>
        </p:spPr>
      </p:pic>
      <p:sp>
        <p:nvSpPr>
          <p:cNvPr id="9" name="Rectángulo 8"/>
          <p:cNvSpPr/>
          <p:nvPr/>
        </p:nvSpPr>
        <p:spPr>
          <a:xfrm>
            <a:off x="5120047" y="3182601"/>
            <a:ext cx="6516303" cy="1815882"/>
          </a:xfrm>
          <a:prstGeom prst="rect">
            <a:avLst/>
          </a:prstGeom>
          <a:solidFill>
            <a:srgbClr val="FFFF00"/>
          </a:solidFill>
        </p:spPr>
        <p:txBody>
          <a:bodyPr wrap="square">
            <a:spAutoFit/>
          </a:bodyPr>
          <a:lstStyle/>
          <a:p>
            <a:pPr>
              <a:buFont typeface="+mj-lt"/>
              <a:buAutoNum type="arabicPeriod"/>
            </a:pPr>
            <a:r>
              <a:rPr lang="es-ES" sz="2000" dirty="0">
                <a:solidFill>
                  <a:srgbClr val="1D254F"/>
                </a:solidFill>
                <a:latin typeface="Nunito"/>
              </a:rPr>
              <a:t>Conéctate a  </a:t>
            </a:r>
          </a:p>
          <a:p>
            <a:pPr>
              <a:buFont typeface="+mj-lt"/>
              <a:buAutoNum type="arabicPeriod"/>
            </a:pPr>
            <a:endParaRPr lang="es-ES" sz="2000" b="1" dirty="0">
              <a:solidFill>
                <a:srgbClr val="1D254F"/>
              </a:solidFill>
              <a:latin typeface="Nunito"/>
              <a:hlinkClick r:id="rId3"/>
            </a:endParaRPr>
          </a:p>
          <a:p>
            <a:r>
              <a:rPr lang="es-ES" sz="3200" b="1" dirty="0">
                <a:solidFill>
                  <a:srgbClr val="1D254F"/>
                </a:solidFill>
                <a:latin typeface="Nunito"/>
                <a:hlinkClick r:id="rId3"/>
              </a:rPr>
              <a:t>www.wooclap.com/BQBFYS</a:t>
            </a:r>
            <a:endParaRPr lang="es-ES" sz="3200" dirty="0">
              <a:solidFill>
                <a:srgbClr val="1D254F"/>
              </a:solidFill>
              <a:latin typeface="Nunito"/>
            </a:endParaRPr>
          </a:p>
          <a:p>
            <a:endParaRPr lang="es-ES" sz="2000" dirty="0">
              <a:solidFill>
                <a:srgbClr val="1D254F"/>
              </a:solidFill>
              <a:latin typeface="Nunito"/>
            </a:endParaRPr>
          </a:p>
          <a:p>
            <a:r>
              <a:rPr lang="es-ES" sz="2000" dirty="0">
                <a:solidFill>
                  <a:srgbClr val="1D254F"/>
                </a:solidFill>
                <a:latin typeface="Nunito"/>
              </a:rPr>
              <a:t>¡Ya puedes participar!</a:t>
            </a:r>
            <a:endParaRPr lang="es-ES" sz="2000" b="0" i="0" dirty="0">
              <a:solidFill>
                <a:srgbClr val="1D254F"/>
              </a:solidFill>
              <a:effectLst/>
              <a:latin typeface="Nunito"/>
            </a:endParaRPr>
          </a:p>
        </p:txBody>
      </p:sp>
    </p:spTree>
    <p:extLst>
      <p:ext uri="{BB962C8B-B14F-4D97-AF65-F5344CB8AC3E}">
        <p14:creationId xmlns:p14="http://schemas.microsoft.com/office/powerpoint/2010/main" val="2150596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2EB7817-E168-4C54-A112-A79DDCDB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a:xfrm>
            <a:off x="0" y="996696"/>
            <a:ext cx="722376" cy="603504"/>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sz="2200" kern="1200">
                <a:solidFill>
                  <a:srgbClr val="FFFFFF"/>
                </a:solidFill>
                <a:latin typeface="+mn-lt"/>
                <a:ea typeface="+mn-ea"/>
                <a:cs typeface="+mn-cs"/>
              </a:rPr>
              <a:pPr>
                <a:lnSpc>
                  <a:spcPct val="90000"/>
                </a:lnSpc>
                <a:spcAft>
                  <a:spcPts val="600"/>
                </a:spcAft>
              </a:pPr>
              <a:t>16</a:t>
            </a:fld>
            <a:endParaRPr lang="en-US" sz="2200" kern="1200">
              <a:solidFill>
                <a:srgbClr val="FFFFFF"/>
              </a:solidFill>
              <a:latin typeface="+mn-lt"/>
              <a:ea typeface="+mn-ea"/>
              <a:cs typeface="+mn-cs"/>
            </a:endParaRPr>
          </a:p>
        </p:txBody>
      </p:sp>
      <p:sp>
        <p:nvSpPr>
          <p:cNvPr id="3" name="Título 2">
            <a:extLst>
              <a:ext uri="{FF2B5EF4-FFF2-40B4-BE49-F238E27FC236}">
                <a16:creationId xmlns:a16="http://schemas.microsoft.com/office/drawing/2014/main" id="{14DD46FF-1037-4C98-AE55-45EFE8B57CF9}"/>
              </a:ext>
            </a:extLst>
          </p:cNvPr>
          <p:cNvSpPr>
            <a:spLocks noGrp="1"/>
          </p:cNvSpPr>
          <p:nvPr>
            <p:ph type="ctrTitle"/>
          </p:nvPr>
        </p:nvSpPr>
        <p:spPr>
          <a:xfrm>
            <a:off x="1600200" y="733014"/>
            <a:ext cx="7153836" cy="5606154"/>
          </a:xfrm>
        </p:spPr>
        <p:txBody>
          <a:bodyPr>
            <a:normAutofit/>
          </a:bodyPr>
          <a:lstStyle/>
          <a:p>
            <a:br>
              <a:rPr lang="es-ES" b="1" dirty="0">
                <a:solidFill>
                  <a:srgbClr val="00B050"/>
                </a:solidFill>
              </a:rPr>
            </a:br>
            <a:br>
              <a:rPr lang="es-ES" b="1" dirty="0">
                <a:solidFill>
                  <a:srgbClr val="00B050"/>
                </a:solidFill>
              </a:rPr>
            </a:br>
            <a:br>
              <a:rPr lang="es-ES" b="1" dirty="0">
                <a:solidFill>
                  <a:srgbClr val="00B050"/>
                </a:solidFill>
              </a:rPr>
            </a:br>
            <a:r>
              <a:rPr lang="es-ES" b="1" dirty="0">
                <a:solidFill>
                  <a:srgbClr val="00B050"/>
                </a:solidFill>
              </a:rPr>
              <a:t> </a:t>
            </a:r>
          </a:p>
        </p:txBody>
      </p:sp>
      <p:sp>
        <p:nvSpPr>
          <p:cNvPr id="11" name="CuadroTexto 10">
            <a:extLst>
              <a:ext uri="{FF2B5EF4-FFF2-40B4-BE49-F238E27FC236}">
                <a16:creationId xmlns:a16="http://schemas.microsoft.com/office/drawing/2014/main" id="{7FB26C85-C6D5-4DE9-AD64-9D789C314863}"/>
              </a:ext>
            </a:extLst>
          </p:cNvPr>
          <p:cNvSpPr txBox="1"/>
          <p:nvPr/>
        </p:nvSpPr>
        <p:spPr>
          <a:xfrm>
            <a:off x="1506069" y="1864677"/>
            <a:ext cx="6098240" cy="923330"/>
          </a:xfrm>
          <a:prstGeom prst="rect">
            <a:avLst/>
          </a:prstGeom>
          <a:noFill/>
        </p:spPr>
        <p:txBody>
          <a:bodyPr wrap="square">
            <a:spAutoFit/>
          </a:bodyPr>
          <a:lstStyle/>
          <a:p>
            <a:endParaRPr lang="es-ES" b="1" dirty="0">
              <a:solidFill>
                <a:srgbClr val="00B050"/>
              </a:solidFill>
            </a:endParaRPr>
          </a:p>
          <a:p>
            <a:br>
              <a:rPr lang="es-ES" b="1" dirty="0">
                <a:solidFill>
                  <a:srgbClr val="00B050"/>
                </a:solidFill>
              </a:rPr>
            </a:br>
            <a:endParaRPr lang="es-ES" dirty="0"/>
          </a:p>
        </p:txBody>
      </p:sp>
      <p:graphicFrame>
        <p:nvGraphicFramePr>
          <p:cNvPr id="2" name="Tabla 1">
            <a:extLst>
              <a:ext uri="{FF2B5EF4-FFF2-40B4-BE49-F238E27FC236}">
                <a16:creationId xmlns:a16="http://schemas.microsoft.com/office/drawing/2014/main" id="{D2D75328-F32A-46B3-A73C-2CD4FF588CF4}"/>
              </a:ext>
            </a:extLst>
          </p:cNvPr>
          <p:cNvGraphicFramePr>
            <a:graphicFrameLocks noGrp="1"/>
          </p:cNvGraphicFramePr>
          <p:nvPr>
            <p:extLst>
              <p:ext uri="{D42A27DB-BD31-4B8C-83A1-F6EECF244321}">
                <p14:modId xmlns:p14="http://schemas.microsoft.com/office/powerpoint/2010/main" val="1772163722"/>
              </p:ext>
            </p:extLst>
          </p:nvPr>
        </p:nvGraphicFramePr>
        <p:xfrm>
          <a:off x="1210875" y="616016"/>
          <a:ext cx="10156561" cy="5823285"/>
        </p:xfrm>
        <a:graphic>
          <a:graphicData uri="http://schemas.openxmlformats.org/drawingml/2006/table">
            <a:tbl>
              <a:tblPr firstRow="1" firstCol="1" bandRow="1">
                <a:tableStyleId>{5C22544A-7EE6-4342-B048-85BDC9FD1C3A}</a:tableStyleId>
              </a:tblPr>
              <a:tblGrid>
                <a:gridCol w="10156561">
                  <a:extLst>
                    <a:ext uri="{9D8B030D-6E8A-4147-A177-3AD203B41FA5}">
                      <a16:colId xmlns:a16="http://schemas.microsoft.com/office/drawing/2014/main" val="610439703"/>
                    </a:ext>
                  </a:extLst>
                </a:gridCol>
              </a:tblGrid>
              <a:tr h="5823285">
                <a:tc>
                  <a:txBody>
                    <a:bodyPr/>
                    <a:lstStyle/>
                    <a:p>
                      <a:pPr lvl="1" algn="ctr">
                        <a:lnSpc>
                          <a:spcPct val="107000"/>
                        </a:lnSpc>
                        <a:spcAft>
                          <a:spcPts val="800"/>
                        </a:spcAft>
                      </a:pPr>
                      <a:r>
                        <a:rPr lang="es-ES" sz="2000" dirty="0">
                          <a:solidFill>
                            <a:schemeClr val="tx1"/>
                          </a:solidFill>
                          <a:effectLst/>
                          <a:highlight>
                            <a:srgbClr val="FFFF00"/>
                          </a:highlight>
                        </a:rPr>
                        <a:t>NIVEL</a:t>
                      </a:r>
                      <a:r>
                        <a:rPr lang="es-ES" sz="2000" baseline="0" dirty="0">
                          <a:solidFill>
                            <a:schemeClr val="tx1"/>
                          </a:solidFill>
                          <a:effectLst/>
                          <a:highlight>
                            <a:srgbClr val="FFFF00"/>
                          </a:highlight>
                        </a:rPr>
                        <a:t> B2</a:t>
                      </a:r>
                    </a:p>
                    <a:p>
                      <a:pPr lvl="1" algn="ctr">
                        <a:lnSpc>
                          <a:spcPct val="107000"/>
                        </a:lnSpc>
                        <a:spcAft>
                          <a:spcPts val="800"/>
                        </a:spcAft>
                      </a:pPr>
                      <a:r>
                        <a:rPr lang="es-ES" sz="2000" baseline="0" dirty="0">
                          <a:solidFill>
                            <a:schemeClr val="tx1"/>
                          </a:solidFill>
                          <a:effectLst/>
                          <a:highlight>
                            <a:srgbClr val="FFFF00"/>
                          </a:highlight>
                        </a:rPr>
                        <a:t> (Especificaciones lingüísticas, capítulo 3.6 MCER, adaptado) </a:t>
                      </a:r>
                    </a:p>
                    <a:p>
                      <a:pPr lvl="1" algn="ctr">
                        <a:lnSpc>
                          <a:spcPct val="107000"/>
                        </a:lnSpc>
                        <a:spcAft>
                          <a:spcPts val="800"/>
                        </a:spcAft>
                      </a:pPr>
                      <a:endParaRPr lang="es-ES" sz="2000" baseline="0" dirty="0">
                        <a:solidFill>
                          <a:schemeClr val="tx1"/>
                        </a:solidFill>
                        <a:effectLst/>
                        <a:highlight>
                          <a:srgbClr val="FFFF00"/>
                        </a:highlight>
                      </a:endParaRPr>
                    </a:p>
                    <a:p>
                      <a:pPr marL="342900" lvl="0" indent="-342900" algn="just">
                        <a:lnSpc>
                          <a:spcPct val="107000"/>
                        </a:lnSpc>
                        <a:spcAft>
                          <a:spcPts val="800"/>
                        </a:spcAft>
                        <a:buFont typeface="Wingdings" panose="05000000000000000000" pitchFamily="2" charset="2"/>
                        <a:buChar char="Ø"/>
                      </a:pPr>
                      <a:r>
                        <a:rPr lang="es-ES" sz="2000" u="sng" dirty="0">
                          <a:solidFill>
                            <a:srgbClr val="C00000"/>
                          </a:solidFill>
                          <a:effectLst/>
                          <a:highlight>
                            <a:srgbClr val="FFFF00"/>
                          </a:highlight>
                        </a:rPr>
                        <a:t>Capacidad</a:t>
                      </a:r>
                      <a:r>
                        <a:rPr lang="es-ES" sz="2000" u="sng" baseline="0" dirty="0">
                          <a:solidFill>
                            <a:srgbClr val="C00000"/>
                          </a:solidFill>
                          <a:effectLst/>
                          <a:highlight>
                            <a:srgbClr val="FFFF00"/>
                          </a:highlight>
                        </a:rPr>
                        <a:t> de argumentar eficazmente</a:t>
                      </a:r>
                      <a:r>
                        <a:rPr lang="es-ES" sz="2000" baseline="0" dirty="0">
                          <a:solidFill>
                            <a:srgbClr val="C00000"/>
                          </a:solidFill>
                          <a:effectLst/>
                          <a:highlight>
                            <a:srgbClr val="FFFF00"/>
                          </a:highlight>
                        </a:rPr>
                        <a:t> </a:t>
                      </a:r>
                      <a:r>
                        <a:rPr lang="es-ES" sz="2000" baseline="0" dirty="0">
                          <a:solidFill>
                            <a:schemeClr val="tx1"/>
                          </a:solidFill>
                          <a:effectLst/>
                          <a:highlight>
                            <a:srgbClr val="FFFF00"/>
                          </a:highlight>
                        </a:rPr>
                        <a:t>(defiende sus opiniones, explica su punto de vista sobre temas de actualidad, desarrolla un argumento, explica un problema, especula sobre causas, evalúa consecuencias dentro de contextos habituales, etc.</a:t>
                      </a:r>
                      <a:r>
                        <a:rPr lang="es-ES" sz="2000" dirty="0">
                          <a:solidFill>
                            <a:schemeClr val="tx1"/>
                          </a:solidFill>
                          <a:effectLst/>
                          <a:highlight>
                            <a:srgbClr val="FFFF00"/>
                          </a:highlight>
                        </a:rPr>
                        <a:t>) </a:t>
                      </a:r>
                    </a:p>
                    <a:p>
                      <a:pPr marL="342900" lvl="0" indent="-342900">
                        <a:lnSpc>
                          <a:spcPct val="107000"/>
                        </a:lnSpc>
                        <a:spcAft>
                          <a:spcPts val="800"/>
                        </a:spcAft>
                        <a:buFont typeface="Wingdings" panose="05000000000000000000" pitchFamily="2" charset="2"/>
                        <a:buChar char="Ø"/>
                      </a:pPr>
                      <a:r>
                        <a:rPr lang="es-ES" sz="2000" u="sng" dirty="0">
                          <a:solidFill>
                            <a:srgbClr val="C00000"/>
                          </a:solidFill>
                          <a:effectLst/>
                          <a:highlight>
                            <a:srgbClr val="FFFF00"/>
                          </a:highlight>
                        </a:rPr>
                        <a:t>Se</a:t>
                      </a:r>
                      <a:r>
                        <a:rPr lang="es-ES" sz="2000" u="sng" baseline="0" dirty="0">
                          <a:solidFill>
                            <a:srgbClr val="C00000"/>
                          </a:solidFill>
                          <a:effectLst/>
                          <a:highlight>
                            <a:srgbClr val="FFFF00"/>
                          </a:highlight>
                        </a:rPr>
                        <a:t> desenvuelve con soltura en un discurso de carácter social </a:t>
                      </a:r>
                      <a:r>
                        <a:rPr lang="es-ES" sz="2000" baseline="0" dirty="0">
                          <a:solidFill>
                            <a:schemeClr val="tx1"/>
                          </a:solidFill>
                          <a:effectLst/>
                          <a:highlight>
                            <a:srgbClr val="FFFF00"/>
                          </a:highlight>
                        </a:rPr>
                        <a:t>(</a:t>
                      </a:r>
                      <a:r>
                        <a:rPr lang="es-ES" sz="2000" dirty="0">
                          <a:solidFill>
                            <a:schemeClr val="tx1"/>
                          </a:solidFill>
                          <a:effectLst/>
                          <a:highlight>
                            <a:srgbClr val="FFFF00"/>
                          </a:highlight>
                        </a:rPr>
                        <a:t>conversa con naturalidad, de forma fluida y espontánea,</a:t>
                      </a:r>
                      <a:r>
                        <a:rPr lang="es-ES" sz="2000" baseline="0" dirty="0">
                          <a:solidFill>
                            <a:schemeClr val="tx1"/>
                          </a:solidFill>
                          <a:effectLst/>
                          <a:highlight>
                            <a:srgbClr val="FFFF00"/>
                          </a:highlight>
                        </a:rPr>
                        <a:t> sin esfuerzo, </a:t>
                      </a:r>
                      <a:r>
                        <a:rPr lang="es-ES" sz="2000" dirty="0">
                          <a:solidFill>
                            <a:schemeClr val="tx1"/>
                          </a:solidFill>
                          <a:effectLst/>
                          <a:highlight>
                            <a:srgbClr val="FFFF00"/>
                          </a:highlight>
                        </a:rPr>
                        <a:t>inicia y mantiene el turno de palabra,</a:t>
                      </a:r>
                      <a:r>
                        <a:rPr lang="es-ES" sz="2000" baseline="0" dirty="0">
                          <a:solidFill>
                            <a:schemeClr val="tx1"/>
                          </a:solidFill>
                          <a:effectLst/>
                          <a:highlight>
                            <a:srgbClr val="FFFF00"/>
                          </a:highlight>
                        </a:rPr>
                        <a:t> comprende con detalle, no incomoda al interlocutor, etc.)</a:t>
                      </a:r>
                      <a:endParaRPr lang="es-ES" sz="2000" dirty="0">
                        <a:solidFill>
                          <a:schemeClr val="tx1"/>
                        </a:solidFill>
                        <a:effectLst/>
                        <a:highlight>
                          <a:srgbClr val="FFFF00"/>
                        </a:highlight>
                      </a:endParaRPr>
                    </a:p>
                    <a:p>
                      <a:pPr marL="342900" lvl="0" indent="-342900">
                        <a:lnSpc>
                          <a:spcPct val="107000"/>
                        </a:lnSpc>
                        <a:spcAft>
                          <a:spcPts val="800"/>
                        </a:spcAft>
                        <a:buFont typeface="Wingdings" panose="05000000000000000000" pitchFamily="2" charset="2"/>
                        <a:buChar char="Ø"/>
                      </a:pPr>
                      <a:r>
                        <a:rPr lang="es-ES" sz="2000" u="sng" dirty="0">
                          <a:solidFill>
                            <a:srgbClr val="C00000"/>
                          </a:solidFill>
                          <a:effectLst/>
                          <a:highlight>
                            <a:srgbClr val="FFFF00"/>
                          </a:highlight>
                        </a:rPr>
                        <a:t>Tiene consciencia de la lengua</a:t>
                      </a:r>
                      <a:r>
                        <a:rPr lang="es-ES" sz="2000" u="none" baseline="0" dirty="0">
                          <a:solidFill>
                            <a:srgbClr val="C00000"/>
                          </a:solidFill>
                          <a:effectLst/>
                          <a:highlight>
                            <a:srgbClr val="FFFF00"/>
                          </a:highlight>
                        </a:rPr>
                        <a:t> </a:t>
                      </a:r>
                      <a:r>
                        <a:rPr lang="es-ES" sz="2000" b="1" u="none" baseline="0" dirty="0">
                          <a:solidFill>
                            <a:schemeClr val="tx1"/>
                          </a:solidFill>
                          <a:effectLst/>
                          <a:highlight>
                            <a:srgbClr val="FFFF00"/>
                          </a:highlight>
                        </a:rPr>
                        <a:t>(</a:t>
                      </a:r>
                      <a:r>
                        <a:rPr lang="es-ES" sz="2000" dirty="0">
                          <a:solidFill>
                            <a:schemeClr val="tx1"/>
                          </a:solidFill>
                          <a:effectLst/>
                          <a:highlight>
                            <a:srgbClr val="FFFF00"/>
                          </a:highlight>
                        </a:rPr>
                        <a:t>corrige errores y deslices, planifica el discurso, etc.)</a:t>
                      </a:r>
                    </a:p>
                    <a:p>
                      <a:pPr marL="342900" lvl="0" indent="-342900">
                        <a:lnSpc>
                          <a:spcPct val="107000"/>
                        </a:lnSpc>
                        <a:spcAft>
                          <a:spcPts val="800"/>
                        </a:spcAft>
                        <a:buFont typeface="Wingdings" panose="05000000000000000000" pitchFamily="2" charset="2"/>
                        <a:buChar char="Ø"/>
                      </a:pPr>
                      <a:r>
                        <a:rPr lang="es-ES" sz="2000" dirty="0">
                          <a:solidFill>
                            <a:srgbClr val="C00000"/>
                          </a:solidFill>
                          <a:effectLst/>
                          <a:highlight>
                            <a:srgbClr val="FFFF00"/>
                          </a:highlight>
                        </a:rPr>
                        <a:t> </a:t>
                      </a:r>
                      <a:r>
                        <a:rPr lang="es-ES" sz="2000" u="sng"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Utiliza</a:t>
                      </a:r>
                      <a:r>
                        <a:rPr lang="es-ES" sz="2000" u="sng" baseline="0" dirty="0">
                          <a:solidFill>
                            <a:srgbClr val="C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con eficacia elementos de coherencia y cohesión (B2+)</a:t>
                      </a:r>
                    </a:p>
                  </a:txBody>
                  <a:tcPr marL="0" marR="0" marT="0" marB="0" anchor="ctr"/>
                </a:tc>
                <a:extLst>
                  <a:ext uri="{0D108BD9-81ED-4DB2-BD59-A6C34878D82A}">
                    <a16:rowId xmlns:a16="http://schemas.microsoft.com/office/drawing/2014/main" val="820863873"/>
                  </a:ext>
                </a:extLst>
              </a:tr>
            </a:tbl>
          </a:graphicData>
        </a:graphic>
      </p:graphicFrame>
    </p:spTree>
    <p:extLst>
      <p:ext uri="{BB962C8B-B14F-4D97-AF65-F5344CB8AC3E}">
        <p14:creationId xmlns:p14="http://schemas.microsoft.com/office/powerpoint/2010/main" val="384833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17</a:t>
            </a:fld>
            <a:endParaRPr lang="es-ES"/>
          </a:p>
        </p:txBody>
      </p:sp>
      <p:sp>
        <p:nvSpPr>
          <p:cNvPr id="5" name="Llamada de flecha hacia arriba 4"/>
          <p:cNvSpPr/>
          <p:nvPr/>
        </p:nvSpPr>
        <p:spPr>
          <a:xfrm>
            <a:off x="542921" y="4714050"/>
            <a:ext cx="1427584" cy="681135"/>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BÁSICO</a:t>
            </a:r>
          </a:p>
        </p:txBody>
      </p:sp>
      <p:sp>
        <p:nvSpPr>
          <p:cNvPr id="7" name="Llamada de flecha hacia arriba 6"/>
          <p:cNvSpPr/>
          <p:nvPr/>
        </p:nvSpPr>
        <p:spPr>
          <a:xfrm>
            <a:off x="2212130" y="4714051"/>
            <a:ext cx="1427584" cy="681135"/>
          </a:xfrm>
          <a:prstGeom prst="up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ELEMENTAL</a:t>
            </a:r>
          </a:p>
        </p:txBody>
      </p:sp>
      <p:sp>
        <p:nvSpPr>
          <p:cNvPr id="8" name="Llamada de flecha hacia arriba 7"/>
          <p:cNvSpPr/>
          <p:nvPr/>
        </p:nvSpPr>
        <p:spPr>
          <a:xfrm>
            <a:off x="4058423" y="4648444"/>
            <a:ext cx="1427584" cy="681135"/>
          </a:xfrm>
          <a:prstGeom prst="up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EFICAZ</a:t>
            </a:r>
          </a:p>
        </p:txBody>
      </p:sp>
      <p:sp>
        <p:nvSpPr>
          <p:cNvPr id="9" name="Llamada de flecha hacia arriba 8"/>
          <p:cNvSpPr/>
          <p:nvPr/>
        </p:nvSpPr>
        <p:spPr>
          <a:xfrm>
            <a:off x="5969258" y="4584894"/>
            <a:ext cx="1427584" cy="681135"/>
          </a:xfrm>
          <a:prstGeom prst="up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AUTÓNOMO</a:t>
            </a:r>
          </a:p>
        </p:txBody>
      </p:sp>
      <p:sp>
        <p:nvSpPr>
          <p:cNvPr id="10" name="Llamada de flecha hacia arriba 9"/>
          <p:cNvSpPr/>
          <p:nvPr/>
        </p:nvSpPr>
        <p:spPr>
          <a:xfrm>
            <a:off x="10277184" y="4524211"/>
            <a:ext cx="1486676" cy="681135"/>
          </a:xfrm>
          <a:prstGeom prst="up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EXPERTO</a:t>
            </a:r>
          </a:p>
        </p:txBody>
      </p:sp>
      <p:sp>
        <p:nvSpPr>
          <p:cNvPr id="11" name="Llamada de flecha hacia arriba 10"/>
          <p:cNvSpPr/>
          <p:nvPr/>
        </p:nvSpPr>
        <p:spPr>
          <a:xfrm>
            <a:off x="7990504" y="4565130"/>
            <a:ext cx="1561324" cy="681135"/>
          </a:xfrm>
          <a:prstGeom prst="up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COMPETENTE</a:t>
            </a:r>
          </a:p>
        </p:txBody>
      </p:sp>
      <p:sp>
        <p:nvSpPr>
          <p:cNvPr id="12" name="CuadroTexto 11"/>
          <p:cNvSpPr txBox="1"/>
          <p:nvPr/>
        </p:nvSpPr>
        <p:spPr>
          <a:xfrm>
            <a:off x="2240902" y="518170"/>
            <a:ext cx="6764694" cy="954107"/>
          </a:xfrm>
          <a:prstGeom prst="rect">
            <a:avLst/>
          </a:prstGeom>
          <a:solidFill>
            <a:srgbClr val="FFC000"/>
          </a:solidFill>
        </p:spPr>
        <p:txBody>
          <a:bodyPr wrap="square" rtlCol="0">
            <a:spAutoFit/>
          </a:bodyPr>
          <a:lstStyle/>
          <a:p>
            <a:pPr algn="ctr"/>
            <a:r>
              <a:rPr lang="es-ES" sz="2800" dirty="0">
                <a:latin typeface="Arial Black" panose="020B0A04020102020204" pitchFamily="34" charset="0"/>
              </a:rPr>
              <a:t>NIVELES DEL MCER </a:t>
            </a:r>
          </a:p>
          <a:p>
            <a:pPr algn="ctr"/>
            <a:r>
              <a:rPr lang="es-ES" sz="2800" dirty="0">
                <a:latin typeface="Arial Black" panose="020B0A04020102020204" pitchFamily="34" charset="0"/>
              </a:rPr>
              <a:t>(palabras clave) </a:t>
            </a:r>
          </a:p>
        </p:txBody>
      </p:sp>
      <p:pic>
        <p:nvPicPr>
          <p:cNvPr id="13" name="Imagen 12"/>
          <p:cNvPicPr>
            <a:picLocks noChangeAspect="1"/>
          </p:cNvPicPr>
          <p:nvPr/>
        </p:nvPicPr>
        <p:blipFill>
          <a:blip r:embed="rId2"/>
          <a:stretch>
            <a:fillRect/>
          </a:stretch>
        </p:blipFill>
        <p:spPr>
          <a:xfrm>
            <a:off x="610862" y="1833594"/>
            <a:ext cx="11306175" cy="2762250"/>
          </a:xfrm>
          <a:prstGeom prst="rect">
            <a:avLst/>
          </a:prstGeom>
        </p:spPr>
      </p:pic>
    </p:spTree>
    <p:extLst>
      <p:ext uri="{BB962C8B-B14F-4D97-AF65-F5344CB8AC3E}">
        <p14:creationId xmlns:p14="http://schemas.microsoft.com/office/powerpoint/2010/main" val="1003774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2EB7817-E168-4C54-A112-A79DDCDB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a:xfrm>
            <a:off x="0" y="996696"/>
            <a:ext cx="722376" cy="603504"/>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sz="2200" kern="1200">
                <a:solidFill>
                  <a:srgbClr val="FFFFFF"/>
                </a:solidFill>
                <a:latin typeface="+mn-lt"/>
                <a:ea typeface="+mn-ea"/>
                <a:cs typeface="+mn-cs"/>
              </a:rPr>
              <a:pPr>
                <a:lnSpc>
                  <a:spcPct val="90000"/>
                </a:lnSpc>
                <a:spcAft>
                  <a:spcPts val="600"/>
                </a:spcAft>
              </a:pPr>
              <a:t>18</a:t>
            </a:fld>
            <a:endParaRPr lang="en-US" sz="2200" kern="1200">
              <a:solidFill>
                <a:srgbClr val="FFFFFF"/>
              </a:solidFill>
              <a:latin typeface="+mn-lt"/>
              <a:ea typeface="+mn-ea"/>
              <a:cs typeface="+mn-cs"/>
            </a:endParaRPr>
          </a:p>
        </p:txBody>
      </p:sp>
      <p:sp>
        <p:nvSpPr>
          <p:cNvPr id="3" name="Título 2">
            <a:extLst>
              <a:ext uri="{FF2B5EF4-FFF2-40B4-BE49-F238E27FC236}">
                <a16:creationId xmlns:a16="http://schemas.microsoft.com/office/drawing/2014/main" id="{14DD46FF-1037-4C98-AE55-45EFE8B57CF9}"/>
              </a:ext>
            </a:extLst>
          </p:cNvPr>
          <p:cNvSpPr>
            <a:spLocks noGrp="1"/>
          </p:cNvSpPr>
          <p:nvPr>
            <p:ph type="ctrTitle"/>
          </p:nvPr>
        </p:nvSpPr>
        <p:spPr>
          <a:xfrm>
            <a:off x="1600200" y="733014"/>
            <a:ext cx="7153836" cy="5606154"/>
          </a:xfrm>
        </p:spPr>
        <p:txBody>
          <a:bodyPr>
            <a:normAutofit/>
          </a:bodyPr>
          <a:lstStyle/>
          <a:p>
            <a:br>
              <a:rPr lang="es-ES" b="1" dirty="0">
                <a:solidFill>
                  <a:srgbClr val="00B050"/>
                </a:solidFill>
              </a:rPr>
            </a:br>
            <a:br>
              <a:rPr lang="es-ES" b="1" dirty="0">
                <a:solidFill>
                  <a:srgbClr val="00B050"/>
                </a:solidFill>
              </a:rPr>
            </a:br>
            <a:br>
              <a:rPr lang="es-ES" b="1" dirty="0">
                <a:solidFill>
                  <a:srgbClr val="00B050"/>
                </a:solidFill>
              </a:rPr>
            </a:br>
            <a:r>
              <a:rPr lang="es-ES" b="1" dirty="0">
                <a:solidFill>
                  <a:srgbClr val="00B050"/>
                </a:solidFill>
              </a:rPr>
              <a:t> </a:t>
            </a:r>
          </a:p>
        </p:txBody>
      </p:sp>
      <p:sp>
        <p:nvSpPr>
          <p:cNvPr id="11" name="CuadroTexto 10">
            <a:extLst>
              <a:ext uri="{FF2B5EF4-FFF2-40B4-BE49-F238E27FC236}">
                <a16:creationId xmlns:a16="http://schemas.microsoft.com/office/drawing/2014/main" id="{7FB26C85-C6D5-4DE9-AD64-9D789C314863}"/>
              </a:ext>
            </a:extLst>
          </p:cNvPr>
          <p:cNvSpPr txBox="1"/>
          <p:nvPr/>
        </p:nvSpPr>
        <p:spPr>
          <a:xfrm>
            <a:off x="1506069" y="1864677"/>
            <a:ext cx="6098240" cy="923330"/>
          </a:xfrm>
          <a:prstGeom prst="rect">
            <a:avLst/>
          </a:prstGeom>
          <a:noFill/>
        </p:spPr>
        <p:txBody>
          <a:bodyPr wrap="square">
            <a:spAutoFit/>
          </a:bodyPr>
          <a:lstStyle/>
          <a:p>
            <a:endParaRPr lang="es-ES" b="1" dirty="0">
              <a:solidFill>
                <a:srgbClr val="00B050"/>
              </a:solidFill>
            </a:endParaRPr>
          </a:p>
          <a:p>
            <a:br>
              <a:rPr lang="es-ES" b="1" dirty="0">
                <a:solidFill>
                  <a:srgbClr val="00B050"/>
                </a:solidFill>
              </a:rPr>
            </a:br>
            <a:endParaRPr lang="es-ES" dirty="0"/>
          </a:p>
        </p:txBody>
      </p:sp>
      <p:graphicFrame>
        <p:nvGraphicFramePr>
          <p:cNvPr id="2" name="Tabla 1">
            <a:extLst>
              <a:ext uri="{FF2B5EF4-FFF2-40B4-BE49-F238E27FC236}">
                <a16:creationId xmlns:a16="http://schemas.microsoft.com/office/drawing/2014/main" id="{D2D75328-F32A-46B3-A73C-2CD4FF588CF4}"/>
              </a:ext>
            </a:extLst>
          </p:cNvPr>
          <p:cNvGraphicFramePr>
            <a:graphicFrameLocks noGrp="1"/>
          </p:cNvGraphicFramePr>
          <p:nvPr>
            <p:extLst>
              <p:ext uri="{D42A27DB-BD31-4B8C-83A1-F6EECF244321}">
                <p14:modId xmlns:p14="http://schemas.microsoft.com/office/powerpoint/2010/main" val="4108879724"/>
              </p:ext>
            </p:extLst>
          </p:nvPr>
        </p:nvGraphicFramePr>
        <p:xfrm>
          <a:off x="1385047" y="891539"/>
          <a:ext cx="8942294" cy="4756225"/>
        </p:xfrm>
        <a:graphic>
          <a:graphicData uri="http://schemas.openxmlformats.org/drawingml/2006/table">
            <a:tbl>
              <a:tblPr firstRow="1" firstCol="1" bandRow="1">
                <a:tableStyleId>{5C22544A-7EE6-4342-B048-85BDC9FD1C3A}</a:tableStyleId>
              </a:tblPr>
              <a:tblGrid>
                <a:gridCol w="8942294">
                  <a:extLst>
                    <a:ext uri="{9D8B030D-6E8A-4147-A177-3AD203B41FA5}">
                      <a16:colId xmlns:a16="http://schemas.microsoft.com/office/drawing/2014/main" val="610439703"/>
                    </a:ext>
                  </a:extLst>
                </a:gridCol>
              </a:tblGrid>
              <a:tr h="4756225">
                <a:tc>
                  <a:txBody>
                    <a:bodyPr/>
                    <a:lstStyle/>
                    <a:p>
                      <a:pPr lvl="1">
                        <a:lnSpc>
                          <a:spcPct val="107000"/>
                        </a:lnSpc>
                        <a:spcAft>
                          <a:spcPts val="800"/>
                        </a:spcAft>
                      </a:pP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0863873"/>
                  </a:ext>
                </a:extLst>
              </a:tr>
            </a:tbl>
          </a:graphicData>
        </a:graphic>
      </p:graphicFrame>
      <p:pic>
        <p:nvPicPr>
          <p:cNvPr id="5" name="Imagen 4"/>
          <p:cNvPicPr>
            <a:picLocks noChangeAspect="1"/>
          </p:cNvPicPr>
          <p:nvPr/>
        </p:nvPicPr>
        <p:blipFill>
          <a:blip r:embed="rId2"/>
          <a:stretch>
            <a:fillRect/>
          </a:stretch>
        </p:blipFill>
        <p:spPr>
          <a:xfrm>
            <a:off x="-2" y="1"/>
            <a:ext cx="12192001" cy="6858000"/>
          </a:xfrm>
          <a:prstGeom prst="rect">
            <a:avLst/>
          </a:prstGeom>
        </p:spPr>
      </p:pic>
    </p:spTree>
    <p:extLst>
      <p:ext uri="{BB962C8B-B14F-4D97-AF65-F5344CB8AC3E}">
        <p14:creationId xmlns:p14="http://schemas.microsoft.com/office/powerpoint/2010/main" val="82790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2EB7817-E168-4C54-A112-A79DDCDB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a:xfrm>
            <a:off x="0" y="996696"/>
            <a:ext cx="722376" cy="603504"/>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sz="2200" kern="1200">
                <a:solidFill>
                  <a:srgbClr val="FFFFFF"/>
                </a:solidFill>
                <a:latin typeface="+mn-lt"/>
                <a:ea typeface="+mn-ea"/>
                <a:cs typeface="+mn-cs"/>
              </a:rPr>
              <a:pPr>
                <a:lnSpc>
                  <a:spcPct val="90000"/>
                </a:lnSpc>
                <a:spcAft>
                  <a:spcPts val="600"/>
                </a:spcAft>
              </a:pPr>
              <a:t>19</a:t>
            </a:fld>
            <a:endParaRPr lang="en-US" sz="2200" kern="1200">
              <a:solidFill>
                <a:srgbClr val="FFFFFF"/>
              </a:solidFill>
              <a:latin typeface="+mn-lt"/>
              <a:ea typeface="+mn-ea"/>
              <a:cs typeface="+mn-cs"/>
            </a:endParaRPr>
          </a:p>
        </p:txBody>
      </p:sp>
      <p:sp>
        <p:nvSpPr>
          <p:cNvPr id="3" name="Título 2">
            <a:extLst>
              <a:ext uri="{FF2B5EF4-FFF2-40B4-BE49-F238E27FC236}">
                <a16:creationId xmlns:a16="http://schemas.microsoft.com/office/drawing/2014/main" id="{14DD46FF-1037-4C98-AE55-45EFE8B57CF9}"/>
              </a:ext>
            </a:extLst>
          </p:cNvPr>
          <p:cNvSpPr>
            <a:spLocks noGrp="1"/>
          </p:cNvSpPr>
          <p:nvPr>
            <p:ph type="ctrTitle"/>
          </p:nvPr>
        </p:nvSpPr>
        <p:spPr>
          <a:xfrm>
            <a:off x="1600200" y="733014"/>
            <a:ext cx="7153836" cy="5606154"/>
          </a:xfrm>
        </p:spPr>
        <p:txBody>
          <a:bodyPr>
            <a:normAutofit/>
          </a:bodyPr>
          <a:lstStyle/>
          <a:p>
            <a:br>
              <a:rPr lang="es-ES" b="1" dirty="0">
                <a:solidFill>
                  <a:srgbClr val="00B050"/>
                </a:solidFill>
              </a:rPr>
            </a:br>
            <a:br>
              <a:rPr lang="es-ES" b="1" dirty="0">
                <a:solidFill>
                  <a:srgbClr val="00B050"/>
                </a:solidFill>
              </a:rPr>
            </a:br>
            <a:br>
              <a:rPr lang="es-ES" b="1" dirty="0">
                <a:solidFill>
                  <a:srgbClr val="00B050"/>
                </a:solidFill>
              </a:rPr>
            </a:br>
            <a:r>
              <a:rPr lang="es-ES" b="1" dirty="0">
                <a:solidFill>
                  <a:srgbClr val="00B050"/>
                </a:solidFill>
              </a:rPr>
              <a:t> </a:t>
            </a:r>
          </a:p>
        </p:txBody>
      </p:sp>
      <p:sp>
        <p:nvSpPr>
          <p:cNvPr id="11" name="CuadroTexto 10">
            <a:extLst>
              <a:ext uri="{FF2B5EF4-FFF2-40B4-BE49-F238E27FC236}">
                <a16:creationId xmlns:a16="http://schemas.microsoft.com/office/drawing/2014/main" id="{7FB26C85-C6D5-4DE9-AD64-9D789C314863}"/>
              </a:ext>
            </a:extLst>
          </p:cNvPr>
          <p:cNvSpPr txBox="1"/>
          <p:nvPr/>
        </p:nvSpPr>
        <p:spPr>
          <a:xfrm>
            <a:off x="1506069" y="1864677"/>
            <a:ext cx="6098240" cy="923330"/>
          </a:xfrm>
          <a:prstGeom prst="rect">
            <a:avLst/>
          </a:prstGeom>
          <a:noFill/>
        </p:spPr>
        <p:txBody>
          <a:bodyPr wrap="square">
            <a:spAutoFit/>
          </a:bodyPr>
          <a:lstStyle/>
          <a:p>
            <a:endParaRPr lang="es-ES" b="1" dirty="0">
              <a:solidFill>
                <a:srgbClr val="00B050"/>
              </a:solidFill>
            </a:endParaRPr>
          </a:p>
          <a:p>
            <a:br>
              <a:rPr lang="es-ES" b="1" dirty="0">
                <a:solidFill>
                  <a:srgbClr val="00B050"/>
                </a:solidFill>
              </a:rPr>
            </a:br>
            <a:endParaRPr lang="es-ES" dirty="0"/>
          </a:p>
        </p:txBody>
      </p:sp>
      <p:graphicFrame>
        <p:nvGraphicFramePr>
          <p:cNvPr id="2" name="Tabla 1">
            <a:extLst>
              <a:ext uri="{FF2B5EF4-FFF2-40B4-BE49-F238E27FC236}">
                <a16:creationId xmlns:a16="http://schemas.microsoft.com/office/drawing/2014/main" id="{D2D75328-F32A-46B3-A73C-2CD4FF588CF4}"/>
              </a:ext>
            </a:extLst>
          </p:cNvPr>
          <p:cNvGraphicFramePr>
            <a:graphicFrameLocks noGrp="1"/>
          </p:cNvGraphicFramePr>
          <p:nvPr>
            <p:extLst>
              <p:ext uri="{D42A27DB-BD31-4B8C-83A1-F6EECF244321}">
                <p14:modId xmlns:p14="http://schemas.microsoft.com/office/powerpoint/2010/main" val="4108879724"/>
              </p:ext>
            </p:extLst>
          </p:nvPr>
        </p:nvGraphicFramePr>
        <p:xfrm>
          <a:off x="1385047" y="891539"/>
          <a:ext cx="8942294" cy="4756225"/>
        </p:xfrm>
        <a:graphic>
          <a:graphicData uri="http://schemas.openxmlformats.org/drawingml/2006/table">
            <a:tbl>
              <a:tblPr firstRow="1" firstCol="1" bandRow="1">
                <a:tableStyleId>{5C22544A-7EE6-4342-B048-85BDC9FD1C3A}</a:tableStyleId>
              </a:tblPr>
              <a:tblGrid>
                <a:gridCol w="8942294">
                  <a:extLst>
                    <a:ext uri="{9D8B030D-6E8A-4147-A177-3AD203B41FA5}">
                      <a16:colId xmlns:a16="http://schemas.microsoft.com/office/drawing/2014/main" val="610439703"/>
                    </a:ext>
                  </a:extLst>
                </a:gridCol>
              </a:tblGrid>
              <a:tr h="4756225">
                <a:tc>
                  <a:txBody>
                    <a:bodyPr/>
                    <a:lstStyle/>
                    <a:p>
                      <a:pPr lvl="1">
                        <a:lnSpc>
                          <a:spcPct val="107000"/>
                        </a:lnSpc>
                        <a:spcAft>
                          <a:spcPts val="800"/>
                        </a:spcAft>
                      </a:pPr>
                      <a:endParaRPr lang="es-E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0863873"/>
                  </a:ext>
                </a:extLst>
              </a:tr>
            </a:tbl>
          </a:graphicData>
        </a:graphic>
      </p:graphicFrame>
      <p:pic>
        <p:nvPicPr>
          <p:cNvPr id="6" name="Imagen 5"/>
          <p:cNvPicPr>
            <a:picLocks noChangeAspect="1"/>
          </p:cNvPicPr>
          <p:nvPr/>
        </p:nvPicPr>
        <p:blipFill>
          <a:blip r:embed="rId2"/>
          <a:stretch>
            <a:fillRect/>
          </a:stretch>
        </p:blipFill>
        <p:spPr>
          <a:xfrm>
            <a:off x="693404" y="502375"/>
            <a:ext cx="10325579" cy="5849440"/>
          </a:xfrm>
          <a:prstGeom prst="rect">
            <a:avLst/>
          </a:prstGeom>
        </p:spPr>
      </p:pic>
    </p:spTree>
    <p:extLst>
      <p:ext uri="{BB962C8B-B14F-4D97-AF65-F5344CB8AC3E}">
        <p14:creationId xmlns:p14="http://schemas.microsoft.com/office/powerpoint/2010/main" val="314825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73">
            <a:extLst>
              <a:ext uri="{FF2B5EF4-FFF2-40B4-BE49-F238E27FC236}">
                <a16:creationId xmlns:a16="http://schemas.microsoft.com/office/drawing/2014/main" id="{F9985B70-9BE2-4290-838C-0A8906481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890287" y="169534"/>
            <a:ext cx="6642186" cy="6080513"/>
          </a:xfrm>
          <a:solidFill>
            <a:srgbClr val="00B050"/>
          </a:solidFill>
        </p:spPr>
        <p:txBody>
          <a:bodyPr vert="horz" lIns="91440" tIns="45720" rIns="91440" bIns="45720" rtlCol="0">
            <a:normAutofit fontScale="90000"/>
          </a:bodyPr>
          <a:lstStyle/>
          <a:p>
            <a:pPr algn="l">
              <a:lnSpc>
                <a:spcPct val="100000"/>
              </a:lnSpc>
            </a:pPr>
            <a:br>
              <a:rPr lang="en-US" sz="3400" b="1" u="sng" dirty="0">
                <a:latin typeface="Aharoni" panose="02010803020104030203" pitchFamily="2" charset="-79"/>
                <a:cs typeface="Aharoni" panose="02010803020104030203" pitchFamily="2" charset="-79"/>
              </a:rPr>
            </a:br>
            <a:br>
              <a:rPr lang="en-US" sz="3400" b="1" u="sng" dirty="0">
                <a:latin typeface="Aharoni" panose="02010803020104030203" pitchFamily="2" charset="-79"/>
                <a:cs typeface="Aharoni" panose="02010803020104030203" pitchFamily="2" charset="-79"/>
              </a:rPr>
            </a:br>
            <a:br>
              <a:rPr lang="en-US" sz="3400" b="1" u="sng" dirty="0">
                <a:latin typeface="Aharoni" panose="02010803020104030203" pitchFamily="2" charset="-79"/>
                <a:cs typeface="Aharoni" panose="02010803020104030203" pitchFamily="2" charset="-79"/>
              </a:rPr>
            </a:br>
            <a:br>
              <a:rPr lang="en-US" sz="3400" b="1" u="sng" dirty="0">
                <a:latin typeface="Aharoni" panose="02010803020104030203" pitchFamily="2" charset="-79"/>
                <a:cs typeface="Aharoni" panose="02010803020104030203" pitchFamily="2" charset="-79"/>
              </a:rPr>
            </a:br>
            <a:br>
              <a:rPr lang="en-US" sz="3400" b="1" u="sng" dirty="0">
                <a:latin typeface="Aharoni" panose="02010803020104030203" pitchFamily="2" charset="-79"/>
                <a:cs typeface="Aharoni" panose="02010803020104030203" pitchFamily="2" charset="-79"/>
              </a:rPr>
            </a:br>
            <a:r>
              <a:rPr lang="en-US" sz="3400" b="1" dirty="0">
                <a:latin typeface="Aharoni" panose="02010803020104030203" pitchFamily="2" charset="-79"/>
                <a:cs typeface="Aharoni" panose="02010803020104030203" pitchFamily="2" charset="-79"/>
              </a:rPr>
              <a:t>	</a:t>
            </a: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br>
              <a:rPr lang="en-US" sz="3400" b="1" dirty="0">
                <a:latin typeface="Aharoni" panose="02010803020104030203" pitchFamily="2" charset="-79"/>
                <a:cs typeface="Aharoni" panose="02010803020104030203" pitchFamily="2" charset="-79"/>
              </a:rPr>
            </a:br>
            <a:r>
              <a:rPr lang="en-US" sz="3400" b="1" dirty="0">
                <a:latin typeface="Aharoni" panose="02010803020104030203" pitchFamily="2" charset="-79"/>
                <a:cs typeface="Aharoni" panose="02010803020104030203" pitchFamily="2" charset="-79"/>
              </a:rPr>
              <a:t>         PLAN DE TRABAJO </a:t>
            </a:r>
            <a:br>
              <a:rPr lang="en-US" sz="3400" b="1" dirty="0">
                <a:latin typeface="Aharoni" panose="02010803020104030203" pitchFamily="2" charset="-79"/>
                <a:cs typeface="Aharoni" panose="02010803020104030203" pitchFamily="2" charset="-79"/>
              </a:rPr>
            </a:br>
            <a:r>
              <a:rPr lang="en-US" sz="3100" b="1" dirty="0">
                <a:latin typeface="Aharoni" panose="02010803020104030203" pitchFamily="2" charset="-79"/>
                <a:cs typeface="Aharoni" panose="02010803020104030203" pitchFamily="2" charset="-79"/>
              </a:rPr>
              <a:t>1 </a:t>
            </a:r>
            <a:r>
              <a:rPr lang="en-US" sz="3100" b="1" dirty="0" err="1">
                <a:latin typeface="Aharoni" panose="02010803020104030203" pitchFamily="2" charset="-79"/>
                <a:cs typeface="Aharoni" panose="02010803020104030203" pitchFamily="2" charset="-79"/>
              </a:rPr>
              <a:t>Objetivos</a:t>
            </a:r>
            <a:r>
              <a:rPr lang="en-US" sz="3100" b="1" dirty="0">
                <a:latin typeface="Aharoni" panose="02010803020104030203" pitchFamily="2" charset="-79"/>
                <a:cs typeface="Aharoni" panose="02010803020104030203" pitchFamily="2" charset="-79"/>
              </a:rPr>
              <a:t> </a:t>
            </a:r>
            <a:br>
              <a:rPr lang="en-US" sz="3100" b="1" dirty="0">
                <a:latin typeface="Aharoni" panose="02010803020104030203" pitchFamily="2" charset="-79"/>
                <a:cs typeface="Aharoni" panose="02010803020104030203" pitchFamily="2" charset="-79"/>
              </a:rPr>
            </a:br>
            <a:r>
              <a:rPr lang="en-US" sz="3100" b="1" dirty="0">
                <a:latin typeface="Aharoni" panose="02010803020104030203" pitchFamily="2" charset="-79"/>
                <a:cs typeface="Aharoni" panose="02010803020104030203" pitchFamily="2" charset="-79"/>
              </a:rPr>
              <a:t>2 </a:t>
            </a:r>
            <a:r>
              <a:rPr lang="en-US" sz="3100" b="1" dirty="0" err="1">
                <a:latin typeface="Aharoni" panose="02010803020104030203" pitchFamily="2" charset="-79"/>
                <a:cs typeface="Aharoni" panose="02010803020104030203" pitchFamily="2" charset="-79"/>
              </a:rPr>
              <a:t>Características</a:t>
            </a:r>
            <a:r>
              <a:rPr lang="en-US" sz="3100" b="1" dirty="0">
                <a:latin typeface="Aharoni" panose="02010803020104030203" pitchFamily="2" charset="-79"/>
                <a:cs typeface="Aharoni" panose="02010803020104030203" pitchFamily="2" charset="-79"/>
              </a:rPr>
              <a:t> del </a:t>
            </a:r>
            <a:r>
              <a:rPr lang="en-US" sz="3100" b="1" dirty="0" err="1">
                <a:latin typeface="Aharoni" panose="02010803020104030203" pitchFamily="2" charset="-79"/>
                <a:cs typeface="Aharoni" panose="02010803020104030203" pitchFamily="2" charset="-79"/>
              </a:rPr>
              <a:t>curso</a:t>
            </a:r>
            <a:br>
              <a:rPr lang="en-US" sz="3100" b="1" dirty="0">
                <a:latin typeface="Aharoni" panose="02010803020104030203" pitchFamily="2" charset="-79"/>
                <a:cs typeface="Aharoni" panose="02010803020104030203" pitchFamily="2" charset="-79"/>
              </a:rPr>
            </a:br>
            <a:r>
              <a:rPr lang="en-US" sz="3100" b="1" dirty="0">
                <a:latin typeface="Aharoni" panose="02010803020104030203" pitchFamily="2" charset="-79"/>
                <a:cs typeface="Aharoni" panose="02010803020104030203" pitchFamily="2" charset="-79"/>
              </a:rPr>
              <a:t>3/4 </a:t>
            </a:r>
            <a:r>
              <a:rPr lang="en-US" sz="3100" b="1" dirty="0" err="1">
                <a:latin typeface="Aharoni" panose="02010803020104030203" pitchFamily="2" charset="-79"/>
                <a:cs typeface="Aharoni" panose="02010803020104030203" pitchFamily="2" charset="-79"/>
              </a:rPr>
              <a:t>Trabajo</a:t>
            </a:r>
            <a:r>
              <a:rPr lang="en-US" sz="3100" b="1" dirty="0">
                <a:latin typeface="Aharoni" panose="02010803020104030203" pitchFamily="2" charset="-79"/>
                <a:cs typeface="Aharoni" panose="02010803020104030203" pitchFamily="2" charset="-79"/>
              </a:rPr>
              <a:t> y </a:t>
            </a:r>
            <a:r>
              <a:rPr lang="en-US" sz="3100" b="1" dirty="0" err="1">
                <a:latin typeface="Aharoni" panose="02010803020104030203" pitchFamily="2" charset="-79"/>
                <a:cs typeface="Aharoni" panose="02010803020104030203" pitchFamily="2" charset="-79"/>
              </a:rPr>
              <a:t>calendario</a:t>
            </a:r>
            <a:r>
              <a:rPr lang="en-US" sz="3100" b="1" dirty="0">
                <a:latin typeface="Aharoni" panose="02010803020104030203" pitchFamily="2" charset="-79"/>
                <a:cs typeface="Aharoni" panose="02010803020104030203" pitchFamily="2" charset="-79"/>
              </a:rPr>
              <a:t> del </a:t>
            </a:r>
            <a:r>
              <a:rPr lang="en-US" sz="3100" b="1" dirty="0" err="1">
                <a:latin typeface="Aharoni" panose="02010803020104030203" pitchFamily="2" charset="-79"/>
                <a:cs typeface="Aharoni" panose="02010803020104030203" pitchFamily="2" charset="-79"/>
              </a:rPr>
              <a:t>curso</a:t>
            </a:r>
            <a:r>
              <a:rPr lang="en-US" sz="3100" b="1" dirty="0">
                <a:latin typeface="Aharoni" panose="02010803020104030203" pitchFamily="2" charset="-79"/>
                <a:cs typeface="Aharoni" panose="02010803020104030203" pitchFamily="2" charset="-79"/>
              </a:rPr>
              <a:t> 	</a:t>
            </a:r>
            <a:br>
              <a:rPr lang="en-US" sz="3100" b="1" dirty="0">
                <a:latin typeface="Aharoni" panose="02010803020104030203" pitchFamily="2" charset="-79"/>
                <a:cs typeface="Aharoni" panose="02010803020104030203" pitchFamily="2" charset="-79"/>
              </a:rPr>
            </a:br>
            <a:r>
              <a:rPr lang="en-US" sz="3100" b="1" dirty="0">
                <a:latin typeface="Aharoni" panose="02010803020104030203" pitchFamily="2" charset="-79"/>
                <a:cs typeface="Aharoni" panose="02010803020104030203" pitchFamily="2" charset="-79"/>
              </a:rPr>
              <a:t>4 </a:t>
            </a:r>
            <a:r>
              <a:rPr lang="en-US" sz="3100" b="1" dirty="0" err="1">
                <a:latin typeface="Aharoni" panose="02010803020104030203" pitchFamily="2" charset="-79"/>
                <a:cs typeface="Aharoni" panose="02010803020104030203" pitchFamily="2" charset="-79"/>
              </a:rPr>
              <a:t>Familiarización</a:t>
            </a:r>
            <a:r>
              <a:rPr lang="en-US" sz="3100" b="1" dirty="0">
                <a:latin typeface="Aharoni" panose="02010803020104030203" pitchFamily="2" charset="-79"/>
                <a:cs typeface="Aharoni" panose="02010803020104030203" pitchFamily="2" charset="-79"/>
              </a:rPr>
              <a:t> </a:t>
            </a:r>
            <a:r>
              <a:rPr lang="en-US" sz="3100" b="1" dirty="0" err="1">
                <a:latin typeface="Aharoni" panose="02010803020104030203" pitchFamily="2" charset="-79"/>
                <a:cs typeface="Aharoni" panose="02010803020104030203" pitchFamily="2" charset="-79"/>
              </a:rPr>
              <a:t>nivel</a:t>
            </a:r>
            <a:r>
              <a:rPr lang="en-US" sz="3100" b="1" dirty="0">
                <a:latin typeface="Aharoni" panose="02010803020104030203" pitchFamily="2" charset="-79"/>
                <a:cs typeface="Aharoni" panose="02010803020104030203" pitchFamily="2" charset="-79"/>
              </a:rPr>
              <a:t> B2 (MCER)</a:t>
            </a:r>
            <a:br>
              <a:rPr lang="en-US" sz="3100" b="1" dirty="0">
                <a:latin typeface="Aharoni" panose="02010803020104030203" pitchFamily="2" charset="-79"/>
                <a:cs typeface="Aharoni" panose="02010803020104030203" pitchFamily="2" charset="-79"/>
              </a:rPr>
            </a:br>
            <a:r>
              <a:rPr lang="en-US" sz="3100" b="1" dirty="0">
                <a:latin typeface="Aharoni" panose="02010803020104030203" pitchFamily="2" charset="-79"/>
                <a:cs typeface="Aharoni" panose="02010803020104030203" pitchFamily="2" charset="-79"/>
              </a:rPr>
              <a:t>5 </a:t>
            </a:r>
            <a:r>
              <a:rPr lang="en-US" sz="3100" b="1" dirty="0" err="1">
                <a:latin typeface="Aharoni" panose="02010803020104030203" pitchFamily="2" charset="-79"/>
                <a:cs typeface="Aharoni" panose="02010803020104030203" pitchFamily="2" charset="-79"/>
              </a:rPr>
              <a:t>Familiarización</a:t>
            </a:r>
            <a:r>
              <a:rPr lang="en-US" sz="3100" b="1" dirty="0">
                <a:latin typeface="Aharoni" panose="02010803020104030203" pitchFamily="2" charset="-79"/>
                <a:cs typeface="Aharoni" panose="02010803020104030203" pitchFamily="2" charset="-79"/>
              </a:rPr>
              <a:t> </a:t>
            </a:r>
            <a:r>
              <a:rPr lang="en-US" sz="3100" b="1" dirty="0" err="1">
                <a:latin typeface="Aharoni" panose="02010803020104030203" pitchFamily="2" charset="-79"/>
                <a:cs typeface="Aharoni" panose="02010803020104030203" pitchFamily="2" charset="-79"/>
              </a:rPr>
              <a:t>criterios</a:t>
            </a:r>
            <a:r>
              <a:rPr lang="en-US" sz="3100" b="1" dirty="0">
                <a:latin typeface="Aharoni" panose="02010803020104030203" pitchFamily="2" charset="-79"/>
                <a:cs typeface="Aharoni" panose="02010803020104030203" pitchFamily="2" charset="-79"/>
              </a:rPr>
              <a:t> de </a:t>
            </a:r>
            <a:r>
              <a:rPr lang="en-US" sz="3100" b="1" dirty="0" err="1">
                <a:latin typeface="Aharoni" panose="02010803020104030203" pitchFamily="2" charset="-79"/>
                <a:cs typeface="Aharoni" panose="02010803020104030203" pitchFamily="2" charset="-79"/>
              </a:rPr>
              <a:t>calificación</a:t>
            </a:r>
            <a:br>
              <a:rPr lang="en-US" sz="3100" b="1" dirty="0">
                <a:latin typeface="Aharoni" panose="02010803020104030203" pitchFamily="2" charset="-79"/>
                <a:cs typeface="Aharoni" panose="02010803020104030203" pitchFamily="2" charset="-79"/>
              </a:rPr>
            </a:br>
            <a:r>
              <a:rPr lang="en-US" sz="3100" b="1" dirty="0">
                <a:latin typeface="Aharoni" panose="02010803020104030203" pitchFamily="2" charset="-79"/>
                <a:cs typeface="Aharoni" panose="02010803020104030203" pitchFamily="2" charset="-79"/>
              </a:rPr>
              <a:t>6 </a:t>
            </a:r>
            <a:r>
              <a:rPr lang="en-US" sz="3100" b="1" dirty="0" err="1">
                <a:latin typeface="Aharoni" panose="02010803020104030203" pitchFamily="2" charset="-79"/>
                <a:cs typeface="Aharoni" panose="02010803020104030203" pitchFamily="2" charset="-79"/>
              </a:rPr>
              <a:t>Análisis</a:t>
            </a:r>
            <a:r>
              <a:rPr lang="en-US" sz="3100" b="1" dirty="0">
                <a:latin typeface="Aharoni" panose="02010803020104030203" pitchFamily="2" charset="-79"/>
                <a:cs typeface="Aharoni" panose="02010803020104030203" pitchFamily="2" charset="-79"/>
              </a:rPr>
              <a:t> de </a:t>
            </a:r>
            <a:r>
              <a:rPr lang="en-US" sz="3100" b="1" dirty="0" err="1">
                <a:latin typeface="Aharoni" panose="02010803020104030203" pitchFamily="2" charset="-79"/>
                <a:cs typeface="Aharoni" panose="02010803020104030203" pitchFamily="2" charset="-79"/>
              </a:rPr>
              <a:t>muestras</a:t>
            </a:r>
            <a:r>
              <a:rPr lang="en-US" sz="3100" b="1" dirty="0">
                <a:latin typeface="Aharoni" panose="02010803020104030203" pitchFamily="2" charset="-79"/>
                <a:cs typeface="Aharoni" panose="02010803020104030203" pitchFamily="2" charset="-79"/>
              </a:rPr>
              <a:t> de </a:t>
            </a:r>
            <a:r>
              <a:rPr lang="en-US" sz="3100" b="1" dirty="0" err="1">
                <a:latin typeface="Aharoni" panose="02010803020104030203" pitchFamily="2" charset="-79"/>
                <a:cs typeface="Aharoni" panose="02010803020104030203" pitchFamily="2" charset="-79"/>
              </a:rPr>
              <a:t>producción</a:t>
            </a:r>
            <a:r>
              <a:rPr lang="en-US" sz="3100" b="1" dirty="0">
                <a:latin typeface="Aharoni" panose="02010803020104030203" pitchFamily="2" charset="-79"/>
                <a:cs typeface="Aharoni" panose="02010803020104030203" pitchFamily="2" charset="-79"/>
              </a:rPr>
              <a:t> </a:t>
            </a:r>
            <a:r>
              <a:rPr lang="en-US" sz="3100" b="1" dirty="0" err="1">
                <a:latin typeface="Aharoni" panose="02010803020104030203" pitchFamily="2" charset="-79"/>
                <a:cs typeface="Aharoni" panose="02010803020104030203" pitchFamily="2" charset="-79"/>
              </a:rPr>
              <a:t>escrita</a:t>
            </a:r>
            <a:r>
              <a:rPr lang="en-US" sz="3100" b="1" dirty="0">
                <a:latin typeface="Aharoni" panose="02010803020104030203" pitchFamily="2" charset="-79"/>
                <a:cs typeface="Aharoni" panose="02010803020104030203" pitchFamily="2" charset="-79"/>
              </a:rPr>
              <a:t>  </a:t>
            </a:r>
            <a:br>
              <a:rPr lang="en-US" sz="3100" b="1" dirty="0">
                <a:latin typeface="Aharoni" panose="02010803020104030203" pitchFamily="2" charset="-79"/>
                <a:cs typeface="Aharoni" panose="02010803020104030203" pitchFamily="2" charset="-79"/>
              </a:rPr>
            </a:br>
            <a:r>
              <a:rPr lang="en-US" sz="3100" b="1" dirty="0">
                <a:latin typeface="Aharoni" panose="02010803020104030203" pitchFamily="2" charset="-79"/>
                <a:cs typeface="Aharoni" panose="02010803020104030203" pitchFamily="2" charset="-79"/>
              </a:rPr>
              <a:t>7 </a:t>
            </a:r>
            <a:r>
              <a:rPr lang="en-US" sz="3100" b="1" dirty="0" err="1">
                <a:latin typeface="Aharoni" panose="02010803020104030203" pitchFamily="2" charset="-79"/>
                <a:cs typeface="Aharoni" panose="02010803020104030203" pitchFamily="2" charset="-79"/>
              </a:rPr>
              <a:t>Corrección</a:t>
            </a:r>
            <a:r>
              <a:rPr lang="en-US" sz="3100" b="1" dirty="0">
                <a:latin typeface="Aharoni" panose="02010803020104030203" pitchFamily="2" charset="-79"/>
                <a:cs typeface="Aharoni" panose="02010803020104030203" pitchFamily="2" charset="-79"/>
              </a:rPr>
              <a:t> </a:t>
            </a:r>
            <a:r>
              <a:rPr lang="en-US" sz="3100" b="1" dirty="0" err="1">
                <a:latin typeface="Aharoni" panose="02010803020104030203" pitchFamily="2" charset="-79"/>
                <a:cs typeface="Aharoni" panose="02010803020104030203" pitchFamily="2" charset="-79"/>
              </a:rPr>
              <a:t>conjunta</a:t>
            </a:r>
            <a:r>
              <a:rPr lang="en-US" sz="3100" b="1" dirty="0">
                <a:latin typeface="Aharoni" panose="02010803020104030203" pitchFamily="2" charset="-79"/>
                <a:cs typeface="Aharoni" panose="02010803020104030203" pitchFamily="2" charset="-79"/>
              </a:rPr>
              <a:t> </a:t>
            </a:r>
            <a:r>
              <a:rPr lang="en-US" sz="3100" b="1" dirty="0" err="1">
                <a:latin typeface="Aharoni" panose="02010803020104030203" pitchFamily="2" charset="-79"/>
                <a:cs typeface="Aharoni" panose="02010803020104030203" pitchFamily="2" charset="-79"/>
              </a:rPr>
              <a:t>muestras</a:t>
            </a:r>
            <a:r>
              <a:rPr lang="en-US" sz="3100" b="1" dirty="0">
                <a:latin typeface="Aharoni" panose="02010803020104030203" pitchFamily="2" charset="-79"/>
                <a:cs typeface="Aharoni" panose="02010803020104030203" pitchFamily="2" charset="-79"/>
              </a:rPr>
              <a:t> </a:t>
            </a:r>
            <a:r>
              <a:rPr lang="en-US" sz="3100" b="1" dirty="0" err="1">
                <a:latin typeface="Aharoni" panose="02010803020104030203" pitchFamily="2" charset="-79"/>
                <a:cs typeface="Aharoni" panose="02010803020104030203" pitchFamily="2" charset="-79"/>
              </a:rPr>
              <a:t>español</a:t>
            </a:r>
            <a:r>
              <a:rPr lang="en-US" sz="3100" b="1" dirty="0">
                <a:latin typeface="Aharoni" panose="02010803020104030203" pitchFamily="2" charset="-79"/>
                <a:cs typeface="Aharoni" panose="02010803020104030203" pitchFamily="2" charset="-79"/>
              </a:rPr>
              <a:t> </a:t>
            </a:r>
            <a:br>
              <a:rPr lang="en-US" sz="3400" b="1" dirty="0">
                <a:latin typeface="Aharoni" panose="02010803020104030203" pitchFamily="2" charset="-79"/>
                <a:cs typeface="Aharoni" panose="02010803020104030203" pitchFamily="2" charset="-79"/>
              </a:rPr>
            </a:br>
            <a:endParaRPr lang="en-US" sz="3400" kern="1200" dirty="0">
              <a:latin typeface="+mj-lt"/>
              <a:ea typeface="+mj-ea"/>
              <a:cs typeface="+mj-cs"/>
            </a:endParaRPr>
          </a:p>
        </p:txBody>
      </p:sp>
      <p:sp>
        <p:nvSpPr>
          <p:cNvPr id="2056" name="Rectangle 75">
            <a:extLst>
              <a:ext uri="{FF2B5EF4-FFF2-40B4-BE49-F238E27FC236}">
                <a16:creationId xmlns:a16="http://schemas.microsoft.com/office/drawing/2014/main" id="{A492E1F8-7144-4F33-B540-681FCFDB7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a:xfrm>
            <a:off x="0" y="996696"/>
            <a:ext cx="722376" cy="603504"/>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sz="2200" kern="1200" smtClean="0">
                <a:solidFill>
                  <a:srgbClr val="FFFFFF"/>
                </a:solidFill>
                <a:latin typeface="+mn-lt"/>
                <a:ea typeface="+mn-ea"/>
                <a:cs typeface="+mn-cs"/>
              </a:rPr>
              <a:pPr>
                <a:lnSpc>
                  <a:spcPct val="90000"/>
                </a:lnSpc>
                <a:spcAft>
                  <a:spcPts val="600"/>
                </a:spcAft>
              </a:pPr>
              <a:t>2</a:t>
            </a:fld>
            <a:endParaRPr lang="en-US" sz="2200" kern="1200">
              <a:solidFill>
                <a:srgbClr val="FFFFFF"/>
              </a:solidFill>
              <a:latin typeface="+mn-lt"/>
              <a:ea typeface="+mn-ea"/>
              <a:cs typeface="+mn-cs"/>
            </a:endParaRPr>
          </a:p>
        </p:txBody>
      </p:sp>
      <p:pic>
        <p:nvPicPr>
          <p:cNvPr id="7" name="Imagen 6">
            <a:extLst>
              <a:ext uri="{FF2B5EF4-FFF2-40B4-BE49-F238E27FC236}">
                <a16:creationId xmlns:a16="http://schemas.microsoft.com/office/drawing/2014/main" id="{A4E413BE-7F0B-4799-9F01-231CD096C22B}"/>
              </a:ext>
            </a:extLst>
          </p:cNvPr>
          <p:cNvPicPr>
            <a:picLocks noChangeAspect="1"/>
          </p:cNvPicPr>
          <p:nvPr/>
        </p:nvPicPr>
        <p:blipFill>
          <a:blip r:embed="rId2"/>
          <a:stretch>
            <a:fillRect/>
          </a:stretch>
        </p:blipFill>
        <p:spPr>
          <a:xfrm>
            <a:off x="8453384" y="740951"/>
            <a:ext cx="2247410" cy="1114994"/>
          </a:xfrm>
          <a:prstGeom prst="rect">
            <a:avLst/>
          </a:prstGeom>
          <a:effectLst>
            <a:outerShdw blurRad="406400" dist="317500" dir="5400000" sx="89000" sy="89000" rotWithShape="0">
              <a:prstClr val="black">
                <a:alpha val="15000"/>
              </a:prstClr>
            </a:outerShdw>
          </a:effectLst>
        </p:spPr>
      </p:pic>
      <p:pic>
        <p:nvPicPr>
          <p:cNvPr id="13" name="Picture 2">
            <a:extLst>
              <a:ext uri="{FF2B5EF4-FFF2-40B4-BE49-F238E27FC236}">
                <a16:creationId xmlns:a16="http://schemas.microsoft.com/office/drawing/2014/main" id="{62CE1AEB-4615-49C0-AB63-5218EFCA79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0384" y="4643515"/>
            <a:ext cx="4397118" cy="1319135"/>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2050" name="Picture 2" descr="Plataforma Aeducar del Centro de Innovación para la FP de Aragón">
            <a:extLst>
              <a:ext uri="{FF2B5EF4-FFF2-40B4-BE49-F238E27FC236}">
                <a16:creationId xmlns:a16="http://schemas.microsoft.com/office/drawing/2014/main" id="{654C316E-E951-4C69-B2CF-2E0E357C6AE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17522" y="2550223"/>
            <a:ext cx="1319134" cy="131913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556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20</a:t>
            </a:fld>
            <a:endParaRPr lang="es-ES"/>
          </a:p>
        </p:txBody>
      </p:sp>
      <p:pic>
        <p:nvPicPr>
          <p:cNvPr id="5" name="Imagen 4"/>
          <p:cNvPicPr>
            <a:picLocks noChangeAspect="1"/>
          </p:cNvPicPr>
          <p:nvPr/>
        </p:nvPicPr>
        <p:blipFill>
          <a:blip r:embed="rId2"/>
          <a:stretch>
            <a:fillRect/>
          </a:stretch>
        </p:blipFill>
        <p:spPr>
          <a:xfrm>
            <a:off x="1297578" y="239560"/>
            <a:ext cx="8543109" cy="5824402"/>
          </a:xfrm>
          <a:prstGeom prst="rect">
            <a:avLst/>
          </a:prstGeom>
        </p:spPr>
      </p:pic>
      <p:sp>
        <p:nvSpPr>
          <p:cNvPr id="6" name="Rectángulo 5"/>
          <p:cNvSpPr/>
          <p:nvPr/>
        </p:nvSpPr>
        <p:spPr>
          <a:xfrm>
            <a:off x="5939246" y="6063962"/>
            <a:ext cx="6096000" cy="461665"/>
          </a:xfrm>
          <a:prstGeom prst="rect">
            <a:avLst/>
          </a:prstGeom>
        </p:spPr>
        <p:txBody>
          <a:bodyPr>
            <a:spAutoFit/>
          </a:bodyPr>
          <a:lstStyle/>
          <a:p>
            <a:r>
              <a:rPr lang="es-ES" sz="800" i="1" dirty="0">
                <a:solidFill>
                  <a:srgbClr val="2B2A2A"/>
                </a:solidFill>
                <a:latin typeface="Open Sans"/>
              </a:rPr>
              <a:t>Marco Común Europeo de Referencia para el Aprendizaje, Enseñanza y Evaluación de las Lenguas. J. L. M. </a:t>
            </a:r>
            <a:r>
              <a:rPr lang="es-ES" sz="800" i="1" dirty="0" err="1">
                <a:solidFill>
                  <a:srgbClr val="2B2A2A"/>
                </a:solidFill>
                <a:latin typeface="Open Sans"/>
              </a:rPr>
              <a:t>Trim</a:t>
            </a:r>
            <a:r>
              <a:rPr lang="es-ES" sz="800" i="1" dirty="0">
                <a:solidFill>
                  <a:srgbClr val="2B2A2A"/>
                </a:solidFill>
                <a:latin typeface="Open Sans"/>
              </a:rPr>
              <a:t>, D. Costa, B. North. Consejo de Europa, Estrasburgo, 2001. presentado por </a:t>
            </a:r>
            <a:r>
              <a:rPr lang="es-ES" sz="800" i="1" dirty="0" err="1">
                <a:solidFill>
                  <a:srgbClr val="2B2A2A"/>
                </a:solidFill>
                <a:latin typeface="Open Sans"/>
              </a:rPr>
              <a:t>Dr</a:t>
            </a:r>
            <a:r>
              <a:rPr lang="es-ES" sz="800" i="1" dirty="0">
                <a:solidFill>
                  <a:srgbClr val="2B2A2A"/>
                </a:solidFill>
                <a:latin typeface="Open Sans"/>
              </a:rPr>
              <a:t> Pedro P. Sánchez Villalón, Catedrático de la EOI de Ciudad Real, </a:t>
            </a:r>
            <a:r>
              <a:rPr lang="es-ES" sz="800" i="1" dirty="0" err="1">
                <a:solidFill>
                  <a:srgbClr val="2B2A2A"/>
                </a:solidFill>
                <a:latin typeface="Open Sans"/>
              </a:rPr>
              <a:t>Uploaded</a:t>
            </a:r>
            <a:r>
              <a:rPr lang="es-ES" sz="800" i="1" dirty="0">
                <a:solidFill>
                  <a:srgbClr val="2B2A2A"/>
                </a:solidFill>
                <a:latin typeface="Open Sans"/>
              </a:rPr>
              <a:t> </a:t>
            </a:r>
            <a:r>
              <a:rPr lang="es-ES" sz="800" i="1" dirty="0" err="1">
                <a:solidFill>
                  <a:srgbClr val="2B2A2A"/>
                </a:solidFill>
                <a:latin typeface="Open Sans"/>
              </a:rPr>
              <a:t>on</a:t>
            </a:r>
            <a:r>
              <a:rPr lang="es-ES" sz="800" i="1" dirty="0">
                <a:solidFill>
                  <a:srgbClr val="2B2A2A"/>
                </a:solidFill>
                <a:latin typeface="Open Sans"/>
              </a:rPr>
              <a:t> </a:t>
            </a:r>
            <a:r>
              <a:rPr lang="es-ES" sz="800" i="1" dirty="0" err="1">
                <a:solidFill>
                  <a:srgbClr val="2B2A2A"/>
                </a:solidFill>
                <a:latin typeface="Open Sans"/>
              </a:rPr>
              <a:t>Jan</a:t>
            </a:r>
            <a:r>
              <a:rPr lang="es-ES" sz="800" i="1" dirty="0">
                <a:solidFill>
                  <a:srgbClr val="2B2A2A"/>
                </a:solidFill>
                <a:latin typeface="Open Sans"/>
              </a:rPr>
              <a:t> 23, 2012</a:t>
            </a:r>
            <a:endParaRPr lang="es-ES" sz="800" b="0" i="1" dirty="0">
              <a:solidFill>
                <a:srgbClr val="2B2A2A"/>
              </a:solidFill>
              <a:effectLst/>
              <a:latin typeface="Open Sans"/>
            </a:endParaRPr>
          </a:p>
        </p:txBody>
      </p:sp>
    </p:spTree>
    <p:extLst>
      <p:ext uri="{BB962C8B-B14F-4D97-AF65-F5344CB8AC3E}">
        <p14:creationId xmlns:p14="http://schemas.microsoft.com/office/powerpoint/2010/main" val="404565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21</a:t>
            </a:fld>
            <a:endParaRPr lang="es-E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68" y="481364"/>
            <a:ext cx="5048250" cy="5048250"/>
          </a:xfrm>
          <a:prstGeom prst="rect">
            <a:avLst/>
          </a:prstGeom>
        </p:spPr>
      </p:pic>
      <p:sp>
        <p:nvSpPr>
          <p:cNvPr id="3" name="Rectángulo 2"/>
          <p:cNvSpPr/>
          <p:nvPr/>
        </p:nvSpPr>
        <p:spPr>
          <a:xfrm>
            <a:off x="5822380" y="2682323"/>
            <a:ext cx="6096000" cy="646331"/>
          </a:xfrm>
          <a:prstGeom prst="rect">
            <a:avLst/>
          </a:prstGeom>
          <a:solidFill>
            <a:srgbClr val="FFFF00"/>
          </a:solidFill>
        </p:spPr>
        <p:txBody>
          <a:bodyPr>
            <a:spAutoFit/>
          </a:bodyPr>
          <a:lstStyle/>
          <a:p>
            <a:r>
              <a:rPr lang="es-ES" b="1" dirty="0"/>
              <a:t>https://docs.google.com/forms/d/e/1FAIpQLSfuyvW1EeHYGxumVcFp5Pg5O0F5ayqa83zC5hCgrp-df1n2Uw/viewform</a:t>
            </a:r>
          </a:p>
        </p:txBody>
      </p:sp>
      <p:sp>
        <p:nvSpPr>
          <p:cNvPr id="7" name="CuadroTexto 6"/>
          <p:cNvSpPr txBox="1"/>
          <p:nvPr/>
        </p:nvSpPr>
        <p:spPr>
          <a:xfrm>
            <a:off x="5929162" y="847023"/>
            <a:ext cx="4947385" cy="1569660"/>
          </a:xfrm>
          <a:prstGeom prst="rect">
            <a:avLst/>
          </a:prstGeom>
          <a:solidFill>
            <a:srgbClr val="00B050"/>
          </a:solidFill>
        </p:spPr>
        <p:txBody>
          <a:bodyPr wrap="square" rtlCol="0">
            <a:spAutoFit/>
          </a:bodyPr>
          <a:lstStyle/>
          <a:p>
            <a:pPr algn="ctr"/>
            <a:r>
              <a:rPr lang="es-ES" sz="2400" b="1" dirty="0"/>
              <a:t>CUESTIONARIO GOOGLE: </a:t>
            </a:r>
          </a:p>
          <a:p>
            <a:pPr algn="ctr"/>
            <a:endParaRPr lang="es-ES" sz="2400" b="1" dirty="0"/>
          </a:p>
          <a:p>
            <a:pPr algn="ctr"/>
            <a:r>
              <a:rPr lang="es-ES" sz="2400" b="1" dirty="0"/>
              <a:t>ESCALAS Y DESCRIPTORES DEL MCER</a:t>
            </a:r>
          </a:p>
          <a:p>
            <a:pPr algn="ctr"/>
            <a:r>
              <a:rPr lang="es-ES" sz="2400" b="1" dirty="0"/>
              <a:t>(Asociar descriptores al nivel )  </a:t>
            </a:r>
          </a:p>
        </p:txBody>
      </p:sp>
    </p:spTree>
    <p:extLst>
      <p:ext uri="{BB962C8B-B14F-4D97-AF65-F5344CB8AC3E}">
        <p14:creationId xmlns:p14="http://schemas.microsoft.com/office/powerpoint/2010/main" val="372081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2EB7817-E168-4C54-A112-A79DDCDB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a:xfrm>
            <a:off x="0" y="996696"/>
            <a:ext cx="722376" cy="603504"/>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sz="2200" kern="1200">
                <a:solidFill>
                  <a:srgbClr val="FFFFFF"/>
                </a:solidFill>
                <a:latin typeface="+mn-lt"/>
                <a:ea typeface="+mn-ea"/>
                <a:cs typeface="+mn-cs"/>
              </a:rPr>
              <a:pPr>
                <a:lnSpc>
                  <a:spcPct val="90000"/>
                </a:lnSpc>
                <a:spcAft>
                  <a:spcPts val="600"/>
                </a:spcAft>
              </a:pPr>
              <a:t>22</a:t>
            </a:fld>
            <a:endParaRPr lang="en-US" sz="2200" kern="1200">
              <a:solidFill>
                <a:srgbClr val="FFFFFF"/>
              </a:solidFill>
              <a:latin typeface="+mn-lt"/>
              <a:ea typeface="+mn-ea"/>
              <a:cs typeface="+mn-cs"/>
            </a:endParaRPr>
          </a:p>
        </p:txBody>
      </p:sp>
      <p:sp>
        <p:nvSpPr>
          <p:cNvPr id="3" name="Título 2">
            <a:extLst>
              <a:ext uri="{FF2B5EF4-FFF2-40B4-BE49-F238E27FC236}">
                <a16:creationId xmlns:a16="http://schemas.microsoft.com/office/drawing/2014/main" id="{14DD46FF-1037-4C98-AE55-45EFE8B57CF9}"/>
              </a:ext>
            </a:extLst>
          </p:cNvPr>
          <p:cNvSpPr>
            <a:spLocks noGrp="1"/>
          </p:cNvSpPr>
          <p:nvPr>
            <p:ph type="ctrTitle"/>
          </p:nvPr>
        </p:nvSpPr>
        <p:spPr>
          <a:xfrm>
            <a:off x="1600200" y="733014"/>
            <a:ext cx="7153836" cy="5606154"/>
          </a:xfrm>
        </p:spPr>
        <p:txBody>
          <a:bodyPr>
            <a:normAutofit/>
          </a:bodyPr>
          <a:lstStyle/>
          <a:p>
            <a:br>
              <a:rPr lang="es-ES" b="1" dirty="0">
                <a:solidFill>
                  <a:srgbClr val="00B050"/>
                </a:solidFill>
              </a:rPr>
            </a:br>
            <a:br>
              <a:rPr lang="es-ES" b="1" dirty="0">
                <a:solidFill>
                  <a:srgbClr val="00B050"/>
                </a:solidFill>
              </a:rPr>
            </a:br>
            <a:br>
              <a:rPr lang="es-ES" b="1" dirty="0">
                <a:solidFill>
                  <a:srgbClr val="00B050"/>
                </a:solidFill>
              </a:rPr>
            </a:br>
            <a:r>
              <a:rPr lang="es-ES" b="1" dirty="0">
                <a:solidFill>
                  <a:srgbClr val="00B050"/>
                </a:solidFill>
              </a:rPr>
              <a:t> </a:t>
            </a:r>
          </a:p>
        </p:txBody>
      </p:sp>
      <p:sp>
        <p:nvSpPr>
          <p:cNvPr id="11" name="CuadroTexto 10">
            <a:extLst>
              <a:ext uri="{FF2B5EF4-FFF2-40B4-BE49-F238E27FC236}">
                <a16:creationId xmlns:a16="http://schemas.microsoft.com/office/drawing/2014/main" id="{7FB26C85-C6D5-4DE9-AD64-9D789C314863}"/>
              </a:ext>
            </a:extLst>
          </p:cNvPr>
          <p:cNvSpPr txBox="1"/>
          <p:nvPr/>
        </p:nvSpPr>
        <p:spPr>
          <a:xfrm>
            <a:off x="1506069" y="1864677"/>
            <a:ext cx="6098240" cy="923330"/>
          </a:xfrm>
          <a:prstGeom prst="rect">
            <a:avLst/>
          </a:prstGeom>
          <a:noFill/>
        </p:spPr>
        <p:txBody>
          <a:bodyPr wrap="square">
            <a:spAutoFit/>
          </a:bodyPr>
          <a:lstStyle/>
          <a:p>
            <a:endParaRPr lang="es-ES" b="1" dirty="0">
              <a:solidFill>
                <a:srgbClr val="00B050"/>
              </a:solidFill>
            </a:endParaRPr>
          </a:p>
          <a:p>
            <a:br>
              <a:rPr lang="es-ES" b="1" dirty="0">
                <a:solidFill>
                  <a:srgbClr val="00B050"/>
                </a:solidFill>
              </a:rPr>
            </a:br>
            <a:endParaRPr lang="es-ES" dirty="0"/>
          </a:p>
        </p:txBody>
      </p:sp>
      <p:graphicFrame>
        <p:nvGraphicFramePr>
          <p:cNvPr id="2" name="Tabla 1">
            <a:extLst>
              <a:ext uri="{FF2B5EF4-FFF2-40B4-BE49-F238E27FC236}">
                <a16:creationId xmlns:a16="http://schemas.microsoft.com/office/drawing/2014/main" id="{D2D75328-F32A-46B3-A73C-2CD4FF588CF4}"/>
              </a:ext>
            </a:extLst>
          </p:cNvPr>
          <p:cNvGraphicFramePr>
            <a:graphicFrameLocks noGrp="1"/>
          </p:cNvGraphicFramePr>
          <p:nvPr>
            <p:extLst>
              <p:ext uri="{D42A27DB-BD31-4B8C-83A1-F6EECF244321}">
                <p14:modId xmlns:p14="http://schemas.microsoft.com/office/powerpoint/2010/main" val="4012326344"/>
              </p:ext>
            </p:extLst>
          </p:nvPr>
        </p:nvGraphicFramePr>
        <p:xfrm>
          <a:off x="1506069" y="891540"/>
          <a:ext cx="8942294" cy="4756225"/>
        </p:xfrm>
        <a:graphic>
          <a:graphicData uri="http://schemas.openxmlformats.org/drawingml/2006/table">
            <a:tbl>
              <a:tblPr firstRow="1" firstCol="1" bandRow="1">
                <a:tableStyleId>{5C22544A-7EE6-4342-B048-85BDC9FD1C3A}</a:tableStyleId>
              </a:tblPr>
              <a:tblGrid>
                <a:gridCol w="8942294">
                  <a:extLst>
                    <a:ext uri="{9D8B030D-6E8A-4147-A177-3AD203B41FA5}">
                      <a16:colId xmlns:a16="http://schemas.microsoft.com/office/drawing/2014/main" val="610439703"/>
                    </a:ext>
                  </a:extLst>
                </a:gridCol>
              </a:tblGrid>
              <a:tr h="4756225">
                <a:tc>
                  <a:txBody>
                    <a:bodyPr/>
                    <a:lstStyle/>
                    <a:p>
                      <a:pPr lvl="1" algn="ctr">
                        <a:lnSpc>
                          <a:spcPct val="107000"/>
                        </a:lnSpc>
                        <a:spcAft>
                          <a:spcPts val="800"/>
                        </a:spcAft>
                      </a:pPr>
                      <a:r>
                        <a:rPr lang="es-ES" sz="20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ESCALAS</a:t>
                      </a:r>
                      <a:r>
                        <a:rPr lang="es-ES" sz="2000" baseline="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QUE ESTABLECEN NIVELES COMUNES DE REFERENCIA: </a:t>
                      </a:r>
                    </a:p>
                    <a:p>
                      <a:pPr marL="800100" lvl="1" indent="-342900">
                        <a:lnSpc>
                          <a:spcPct val="107000"/>
                        </a:lnSpc>
                        <a:spcAft>
                          <a:spcPts val="800"/>
                        </a:spcAft>
                        <a:buFontTx/>
                        <a:buChar char="-"/>
                      </a:pPr>
                      <a:r>
                        <a:rPr lang="es-E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Escala global </a:t>
                      </a:r>
                    </a:p>
                    <a:p>
                      <a:pPr marL="800100" lvl="1" indent="-342900">
                        <a:lnSpc>
                          <a:spcPct val="107000"/>
                        </a:lnSpc>
                        <a:spcAft>
                          <a:spcPts val="800"/>
                        </a:spcAft>
                        <a:buFontTx/>
                        <a:buChar char="-"/>
                      </a:pPr>
                      <a:r>
                        <a:rPr lang="es-E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Escala de autoevaluación (comprensión oral y escrita, expresión e interacción oral, expresión escrita)</a:t>
                      </a:r>
                    </a:p>
                    <a:p>
                      <a:pPr marL="800100" lvl="1" indent="-342900">
                        <a:lnSpc>
                          <a:spcPct val="107000"/>
                        </a:lnSpc>
                        <a:spcAft>
                          <a:spcPts val="800"/>
                        </a:spcAft>
                        <a:buFontTx/>
                        <a:buChar char="-"/>
                      </a:pPr>
                      <a:r>
                        <a:rPr lang="es-E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Aspectos cualitativos del uso de la lengua hablada </a:t>
                      </a:r>
                    </a:p>
                    <a:p>
                      <a:pPr marL="800100" lvl="1" indent="-342900">
                        <a:lnSpc>
                          <a:spcPct val="107000"/>
                        </a:lnSpc>
                        <a:spcAft>
                          <a:spcPts val="800"/>
                        </a:spcAft>
                        <a:buFontTx/>
                        <a:buChar char="-"/>
                      </a:pPr>
                      <a:r>
                        <a:rPr lang="es-E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Escalas referidas a: Actividades comunicativas, estrategias de aprendizaje y  competencias comunicativas. </a:t>
                      </a:r>
                    </a:p>
                    <a:p>
                      <a:pPr marL="800100" lvl="1" indent="-342900">
                        <a:lnSpc>
                          <a:spcPct val="107000"/>
                        </a:lnSpc>
                        <a:spcAft>
                          <a:spcPts val="800"/>
                        </a:spcAft>
                        <a:buFontTx/>
                        <a:buChar char="-"/>
                      </a:pPr>
                      <a:endParaRPr lang="es-E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FontTx/>
                        <a:buNone/>
                      </a:pPr>
                      <a:endParaRPr lang="es-ES" sz="20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0863873"/>
                  </a:ext>
                </a:extLst>
              </a:tr>
            </a:tbl>
          </a:graphicData>
        </a:graphic>
      </p:graphicFrame>
    </p:spTree>
    <p:extLst>
      <p:ext uri="{BB962C8B-B14F-4D97-AF65-F5344CB8AC3E}">
        <p14:creationId xmlns:p14="http://schemas.microsoft.com/office/powerpoint/2010/main" val="3412233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23</a:t>
            </a:fld>
            <a:endParaRPr lang="es-ES"/>
          </a:p>
        </p:txBody>
      </p:sp>
      <p:pic>
        <p:nvPicPr>
          <p:cNvPr id="18" name="Imagen 17"/>
          <p:cNvPicPr>
            <a:picLocks noChangeAspect="1"/>
          </p:cNvPicPr>
          <p:nvPr/>
        </p:nvPicPr>
        <p:blipFill>
          <a:blip r:embed="rId2"/>
          <a:stretch>
            <a:fillRect/>
          </a:stretch>
        </p:blipFill>
        <p:spPr>
          <a:xfrm>
            <a:off x="1206068" y="462050"/>
            <a:ext cx="9779863" cy="5933899"/>
          </a:xfrm>
          <a:prstGeom prst="rect">
            <a:avLst/>
          </a:prstGeom>
        </p:spPr>
      </p:pic>
    </p:spTree>
    <p:extLst>
      <p:ext uri="{BB962C8B-B14F-4D97-AF65-F5344CB8AC3E}">
        <p14:creationId xmlns:p14="http://schemas.microsoft.com/office/powerpoint/2010/main" val="27861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24</a:t>
            </a:fld>
            <a:endParaRPr lang="es-ES"/>
          </a:p>
        </p:txBody>
      </p:sp>
      <p:graphicFrame>
        <p:nvGraphicFramePr>
          <p:cNvPr id="7" name="Tabla 6"/>
          <p:cNvGraphicFramePr>
            <a:graphicFrameLocks noGrp="1"/>
          </p:cNvGraphicFramePr>
          <p:nvPr>
            <p:extLst>
              <p:ext uri="{D42A27DB-BD31-4B8C-83A1-F6EECF244321}">
                <p14:modId xmlns:p14="http://schemas.microsoft.com/office/powerpoint/2010/main" val="2513884480"/>
              </p:ext>
            </p:extLst>
          </p:nvPr>
        </p:nvGraphicFramePr>
        <p:xfrm>
          <a:off x="597110" y="185789"/>
          <a:ext cx="10515600" cy="6440489"/>
        </p:xfrm>
        <a:graphic>
          <a:graphicData uri="http://schemas.openxmlformats.org/drawingml/2006/table">
            <a:tbl>
              <a:tblPr firstRow="1" firstCol="1" bandRow="1"/>
              <a:tblGrid>
                <a:gridCol w="2103120">
                  <a:extLst>
                    <a:ext uri="{9D8B030D-6E8A-4147-A177-3AD203B41FA5}">
                      <a16:colId xmlns:a16="http://schemas.microsoft.com/office/drawing/2014/main" val="838621490"/>
                    </a:ext>
                  </a:extLst>
                </a:gridCol>
                <a:gridCol w="4206240">
                  <a:extLst>
                    <a:ext uri="{9D8B030D-6E8A-4147-A177-3AD203B41FA5}">
                      <a16:colId xmlns:a16="http://schemas.microsoft.com/office/drawing/2014/main" val="3195234396"/>
                    </a:ext>
                  </a:extLst>
                </a:gridCol>
                <a:gridCol w="4206240">
                  <a:extLst>
                    <a:ext uri="{9D8B030D-6E8A-4147-A177-3AD203B41FA5}">
                      <a16:colId xmlns:a16="http://schemas.microsoft.com/office/drawing/2014/main" val="2148486798"/>
                    </a:ext>
                  </a:extLst>
                </a:gridCol>
              </a:tblGrid>
              <a:tr h="0">
                <a:tc>
                  <a:txBody>
                    <a:bodyPr/>
                    <a:lstStyle/>
                    <a:p>
                      <a:pPr algn="ctr">
                        <a:lnSpc>
                          <a:spcPct val="107000"/>
                        </a:lnSpc>
                        <a:spcAft>
                          <a:spcPts val="0"/>
                        </a:spcAft>
                      </a:pPr>
                      <a:r>
                        <a:rPr lang="es-ES" sz="1600" b="1" dirty="0">
                          <a:solidFill>
                            <a:srgbClr val="333333"/>
                          </a:solidFill>
                          <a:effectLst/>
                          <a:latin typeface="Helvetica Neue"/>
                          <a:ea typeface="Times New Roman" panose="02020603050405020304" pitchFamily="18" charset="0"/>
                          <a:cs typeface="Times New Roman" panose="02020603050405020304" pitchFamily="18" charset="0"/>
                        </a:rPr>
                        <a:t>NIVELES</a:t>
                      </a:r>
                      <a:r>
                        <a:rPr lang="es-ES" sz="1600" b="1" baseline="0" dirty="0">
                          <a:solidFill>
                            <a:srgbClr val="333333"/>
                          </a:solidFill>
                          <a:effectLst/>
                          <a:latin typeface="Helvetica Neue"/>
                          <a:ea typeface="Times New Roman" panose="02020603050405020304" pitchFamily="18" charset="0"/>
                          <a:cs typeface="Times New Roman" panose="02020603050405020304" pitchFamily="18" charset="0"/>
                        </a:rPr>
                        <a:t> MCER</a:t>
                      </a:r>
                    </a:p>
                    <a:p>
                      <a:pPr algn="ctr">
                        <a:lnSpc>
                          <a:spcPct val="107000"/>
                        </a:lnSpc>
                        <a:spcAft>
                          <a:spcPts val="0"/>
                        </a:spcAft>
                      </a:pPr>
                      <a:r>
                        <a:rPr lang="es-ES" sz="1600" b="1" baseline="0" dirty="0">
                          <a:solidFill>
                            <a:srgbClr val="333333"/>
                          </a:solidFill>
                          <a:effectLst/>
                          <a:latin typeface="Helvetica Neue"/>
                          <a:ea typeface="Times New Roman" panose="02020603050405020304" pitchFamily="18" charset="0"/>
                          <a:cs typeface="Times New Roman" panose="02020603050405020304" pitchFamily="18" charset="0"/>
                        </a:rPr>
                        <a:t>CUADRO AUTOEVALUACIÓN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E6D36"/>
                    </a:solidFill>
                  </a:tcPr>
                </a:tc>
                <a:tc>
                  <a:txBody>
                    <a:bodyPr/>
                    <a:lstStyle/>
                    <a:p>
                      <a:pPr algn="ctr">
                        <a:lnSpc>
                          <a:spcPct val="107000"/>
                        </a:lnSpc>
                        <a:spcAft>
                          <a:spcPts val="0"/>
                        </a:spcAft>
                      </a:pPr>
                      <a:r>
                        <a:rPr lang="es-ES" sz="1400" b="1" dirty="0">
                          <a:solidFill>
                            <a:srgbClr val="333333"/>
                          </a:solidFill>
                          <a:effectLst/>
                          <a:latin typeface="Helvetica Neue"/>
                          <a:ea typeface="Times New Roman" panose="02020603050405020304" pitchFamily="18" charset="0"/>
                          <a:cs typeface="Times New Roman" panose="02020603050405020304" pitchFamily="18" charset="0"/>
                        </a:rPr>
                        <a:t>A1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8CD"/>
                    </a:solidFill>
                  </a:tcPr>
                </a:tc>
                <a:tc>
                  <a:txBody>
                    <a:bodyPr/>
                    <a:lstStyle/>
                    <a:p>
                      <a:pPr algn="ctr">
                        <a:lnSpc>
                          <a:spcPct val="107000"/>
                        </a:lnSpc>
                        <a:spcAft>
                          <a:spcPts val="0"/>
                        </a:spcAft>
                      </a:pPr>
                      <a:r>
                        <a:rPr lang="es-ES" sz="1400" b="1">
                          <a:solidFill>
                            <a:srgbClr val="333333"/>
                          </a:solidFill>
                          <a:effectLst/>
                          <a:latin typeface="Helvetica Neue"/>
                          <a:ea typeface="Times New Roman" panose="02020603050405020304" pitchFamily="18" charset="0"/>
                          <a:cs typeface="Times New Roman" panose="02020603050405020304" pitchFamily="18" charset="0"/>
                        </a:rPr>
                        <a:t>A2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8DC"/>
                    </a:solidFill>
                  </a:tcPr>
                </a:tc>
                <a:extLst>
                  <a:ext uri="{0D108BD9-81ED-4DB2-BD59-A6C34878D82A}">
                    <a16:rowId xmlns:a16="http://schemas.microsoft.com/office/drawing/2014/main" val="4084640594"/>
                  </a:ext>
                </a:extLst>
              </a:tr>
              <a:tr h="0">
                <a:tc>
                  <a:txBody>
                    <a:bodyPr/>
                    <a:lstStyle/>
                    <a:p>
                      <a:pPr algn="ctr">
                        <a:lnSpc>
                          <a:spcPct val="107000"/>
                        </a:lnSpc>
                        <a:spcAft>
                          <a:spcPts val="750"/>
                        </a:spcAft>
                      </a:pPr>
                      <a:r>
                        <a:rPr lang="es-ES" sz="1400" b="1" dirty="0">
                          <a:solidFill>
                            <a:srgbClr val="333333"/>
                          </a:solidFill>
                          <a:effectLst/>
                          <a:latin typeface="Helvetica Neue"/>
                          <a:ea typeface="Times New Roman" panose="02020603050405020304" pitchFamily="18" charset="0"/>
                          <a:cs typeface="Times New Roman" panose="02020603050405020304" pitchFamily="18" charset="0"/>
                        </a:rPr>
                        <a:t>Expresión escrita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6E2FF"/>
                    </a:solidFill>
                  </a:tcPr>
                </a:tc>
                <a:tc>
                  <a:txBody>
                    <a:bodyPr/>
                    <a:lstStyle/>
                    <a:p>
                      <a:pPr>
                        <a:lnSpc>
                          <a:spcPct val="107000"/>
                        </a:lnSpc>
                        <a:spcAft>
                          <a:spcPts val="0"/>
                        </a:spcAft>
                      </a:pPr>
                      <a:r>
                        <a:rPr lang="es-ES" sz="1400" dirty="0">
                          <a:solidFill>
                            <a:srgbClr val="333333"/>
                          </a:solidFill>
                          <a:effectLst/>
                          <a:latin typeface="Helvetica Neue"/>
                          <a:ea typeface="Times New Roman" panose="02020603050405020304" pitchFamily="18" charset="0"/>
                          <a:cs typeface="Times New Roman" panose="02020603050405020304" pitchFamily="18" charset="0"/>
                        </a:rPr>
                        <a:t>Soy capaz de escribir postales cortas y sencillas, por ejemplo para enviar felicitaciones.</a:t>
                      </a:r>
                      <a:br>
                        <a:rPr lang="es-ES" sz="1400" dirty="0">
                          <a:solidFill>
                            <a:srgbClr val="333333"/>
                          </a:solidFill>
                          <a:effectLst/>
                          <a:latin typeface="Helvetica Neue"/>
                          <a:ea typeface="Times New Roman" panose="02020603050405020304" pitchFamily="18" charset="0"/>
                          <a:cs typeface="Times New Roman" panose="02020603050405020304" pitchFamily="18" charset="0"/>
                        </a:rPr>
                      </a:br>
                      <a:r>
                        <a:rPr lang="es-ES" sz="1400" dirty="0">
                          <a:solidFill>
                            <a:srgbClr val="333333"/>
                          </a:solidFill>
                          <a:effectLst/>
                          <a:latin typeface="Helvetica Neue"/>
                          <a:ea typeface="Times New Roman" panose="02020603050405020304" pitchFamily="18" charset="0"/>
                          <a:cs typeface="Times New Roman" panose="02020603050405020304" pitchFamily="18" charset="0"/>
                        </a:rPr>
                        <a:t>Sé rellenar formularios con datos personales, por ejemplo mi nombre, mi nacionalidad y mi dirección en el formulario del registro de un hotel.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07000"/>
                        </a:lnSpc>
                        <a:spcAft>
                          <a:spcPts val="0"/>
                        </a:spcAft>
                      </a:pPr>
                      <a:r>
                        <a:rPr lang="es-ES" sz="1400" dirty="0">
                          <a:solidFill>
                            <a:srgbClr val="333333"/>
                          </a:solidFill>
                          <a:effectLst/>
                          <a:latin typeface="Helvetica Neue"/>
                          <a:ea typeface="Times New Roman" panose="02020603050405020304" pitchFamily="18" charset="0"/>
                          <a:cs typeface="Times New Roman" panose="02020603050405020304" pitchFamily="18" charset="0"/>
                        </a:rPr>
                        <a:t>Soy capaz de escribir notas y mensajes breves y sencillos relativos a mis necesidades inmediatas.</a:t>
                      </a:r>
                      <a:br>
                        <a:rPr lang="es-ES" sz="1400" dirty="0">
                          <a:solidFill>
                            <a:srgbClr val="333333"/>
                          </a:solidFill>
                          <a:effectLst/>
                          <a:latin typeface="Helvetica Neue"/>
                          <a:ea typeface="Times New Roman" panose="02020603050405020304" pitchFamily="18" charset="0"/>
                          <a:cs typeface="Times New Roman" panose="02020603050405020304" pitchFamily="18" charset="0"/>
                        </a:rPr>
                      </a:br>
                      <a:r>
                        <a:rPr lang="es-ES" sz="1400" dirty="0">
                          <a:solidFill>
                            <a:srgbClr val="333333"/>
                          </a:solidFill>
                          <a:effectLst/>
                          <a:latin typeface="Helvetica Neue"/>
                          <a:ea typeface="Times New Roman" panose="02020603050405020304" pitchFamily="18" charset="0"/>
                          <a:cs typeface="Times New Roman" panose="02020603050405020304" pitchFamily="18" charset="0"/>
                        </a:rPr>
                        <a:t>Puedo escribir cartas personales muy sencillas, por ejemplo agradeciendo algo a alguien.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51042410"/>
                  </a:ext>
                </a:extLst>
              </a:tr>
              <a:tr h="186690">
                <a:tc>
                  <a:txBody>
                    <a:bodyPr/>
                    <a:lstStyle/>
                    <a:p>
                      <a:pPr algn="ctr">
                        <a:lnSpc>
                          <a:spcPct val="107000"/>
                        </a:lnSpc>
                        <a:spcAft>
                          <a:spcPts val="0"/>
                        </a:spcAft>
                      </a:pPr>
                      <a:r>
                        <a:rPr lang="es-ES" sz="1400" dirty="0">
                          <a:solidFill>
                            <a:srgbClr val="333333"/>
                          </a:solidFill>
                          <a:effectLst/>
                          <a:latin typeface="Helvetica Neue"/>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400" b="1">
                          <a:solidFill>
                            <a:srgbClr val="333333"/>
                          </a:solidFill>
                          <a:effectLst/>
                          <a:latin typeface="Helvetica Neue"/>
                          <a:ea typeface="Times New Roman" panose="02020603050405020304" pitchFamily="18" charset="0"/>
                          <a:cs typeface="Times New Roman" panose="02020603050405020304" pitchFamily="18" charset="0"/>
                        </a:rPr>
                        <a:t>B1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8CD"/>
                    </a:solidFill>
                  </a:tcPr>
                </a:tc>
                <a:tc>
                  <a:txBody>
                    <a:bodyPr/>
                    <a:lstStyle/>
                    <a:p>
                      <a:pPr algn="ctr">
                        <a:lnSpc>
                          <a:spcPct val="107000"/>
                        </a:lnSpc>
                        <a:spcAft>
                          <a:spcPts val="0"/>
                        </a:spcAft>
                      </a:pPr>
                      <a:r>
                        <a:rPr lang="es-ES" sz="1400" b="1" dirty="0">
                          <a:solidFill>
                            <a:srgbClr val="333333"/>
                          </a:solidFill>
                          <a:effectLst/>
                          <a:latin typeface="Helvetica Neue"/>
                          <a:ea typeface="Times New Roman" panose="02020603050405020304" pitchFamily="18" charset="0"/>
                          <a:cs typeface="Times New Roman" panose="02020603050405020304" pitchFamily="18" charset="0"/>
                        </a:rPr>
                        <a:t>B2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8DC"/>
                    </a:solidFill>
                  </a:tcPr>
                </a:tc>
                <a:extLst>
                  <a:ext uri="{0D108BD9-81ED-4DB2-BD59-A6C34878D82A}">
                    <a16:rowId xmlns:a16="http://schemas.microsoft.com/office/drawing/2014/main" val="3042695049"/>
                  </a:ext>
                </a:extLst>
              </a:tr>
              <a:tr h="0">
                <a:tc>
                  <a:txBody>
                    <a:bodyPr/>
                    <a:lstStyle/>
                    <a:p>
                      <a:pPr algn="ctr">
                        <a:lnSpc>
                          <a:spcPct val="107000"/>
                        </a:lnSpc>
                        <a:spcAft>
                          <a:spcPts val="750"/>
                        </a:spcAft>
                      </a:pPr>
                      <a:r>
                        <a:rPr lang="es-ES" sz="1400" b="1" dirty="0">
                          <a:solidFill>
                            <a:srgbClr val="333333"/>
                          </a:solidFill>
                          <a:effectLst/>
                          <a:latin typeface="Helvetica Neue"/>
                          <a:ea typeface="Times New Roman" panose="02020603050405020304" pitchFamily="18" charset="0"/>
                          <a:cs typeface="Times New Roman" panose="02020603050405020304" pitchFamily="18" charset="0"/>
                        </a:rPr>
                        <a:t>Expresión escrita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6E2FF"/>
                    </a:solidFill>
                  </a:tcPr>
                </a:tc>
                <a:tc>
                  <a:txBody>
                    <a:bodyPr/>
                    <a:lstStyle/>
                    <a:p>
                      <a:pPr>
                        <a:lnSpc>
                          <a:spcPct val="107000"/>
                        </a:lnSpc>
                        <a:spcAft>
                          <a:spcPts val="0"/>
                        </a:spcAft>
                      </a:pPr>
                      <a:r>
                        <a:rPr lang="es-ES" sz="1400" dirty="0">
                          <a:solidFill>
                            <a:srgbClr val="333333"/>
                          </a:solidFill>
                          <a:effectLst/>
                          <a:latin typeface="Helvetica Neue"/>
                          <a:ea typeface="Times New Roman" panose="02020603050405020304" pitchFamily="18" charset="0"/>
                          <a:cs typeface="Times New Roman" panose="02020603050405020304" pitchFamily="18" charset="0"/>
                        </a:rPr>
                        <a:t>Soy capaz de escribir textos sencillos y bien enlazados sobre temas que me son conocidos o de interés personal.</a:t>
                      </a:r>
                      <a:br>
                        <a:rPr lang="es-ES" sz="1400" dirty="0">
                          <a:solidFill>
                            <a:srgbClr val="333333"/>
                          </a:solidFill>
                          <a:effectLst/>
                          <a:latin typeface="Helvetica Neue"/>
                          <a:ea typeface="Times New Roman" panose="02020603050405020304" pitchFamily="18" charset="0"/>
                          <a:cs typeface="Times New Roman" panose="02020603050405020304" pitchFamily="18" charset="0"/>
                        </a:rPr>
                      </a:br>
                      <a:r>
                        <a:rPr lang="es-ES" sz="1400" dirty="0">
                          <a:solidFill>
                            <a:srgbClr val="333333"/>
                          </a:solidFill>
                          <a:effectLst/>
                          <a:latin typeface="Helvetica Neue"/>
                          <a:ea typeface="Times New Roman" panose="02020603050405020304" pitchFamily="18" charset="0"/>
                          <a:cs typeface="Times New Roman" panose="02020603050405020304" pitchFamily="18" charset="0"/>
                        </a:rPr>
                        <a:t>Puedo escribir cartas personales que describen experiencias e impresiones.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07000"/>
                        </a:lnSpc>
                        <a:spcAft>
                          <a:spcPts val="0"/>
                        </a:spcAft>
                      </a:pPr>
                      <a: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Soy capaz de escribir </a:t>
                      </a:r>
                      <a:r>
                        <a:rPr lang="es-ES" sz="1400" b="1" u="sng"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textos claros y detallados </a:t>
                      </a:r>
                      <a: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sobre una </a:t>
                      </a:r>
                      <a:r>
                        <a:rPr lang="es-ES" sz="1400" b="1" u="sng"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amplia serie de temas relacionados con mis intereses</a:t>
                      </a:r>
                      <a: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a:t>
                      </a:r>
                      <a:b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br>
                      <a: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Puedo escribir </a:t>
                      </a:r>
                      <a:r>
                        <a:rPr lang="es-ES" sz="1400" b="1" u="sng"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redacciones o informes transmitiendo información o proponiendo motivos que apoyen o refuten un punto de vista concreto</a:t>
                      </a:r>
                      <a: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a:t>
                      </a:r>
                      <a:b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br>
                      <a: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Sé </a:t>
                      </a:r>
                      <a:r>
                        <a:rPr lang="es-ES" sz="1400" b="1" u="sng"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escribir cartas </a:t>
                      </a:r>
                      <a: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que </a:t>
                      </a:r>
                      <a:r>
                        <a:rPr lang="es-ES" sz="1400" b="1" u="sng"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destacan la importancia que le doy a determinados hechos y experiencias</a:t>
                      </a:r>
                      <a:r>
                        <a:rPr lang="es-ES" sz="1400" dirty="0">
                          <a:solidFill>
                            <a:srgbClr val="333333"/>
                          </a:solidFill>
                          <a:effectLst/>
                          <a:highlight>
                            <a:srgbClr val="00FF00"/>
                          </a:highlight>
                          <a:latin typeface="Helvetica Neue"/>
                          <a:ea typeface="Times New Roman" panose="02020603050405020304" pitchFamily="18"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32087540"/>
                  </a:ext>
                </a:extLst>
              </a:tr>
              <a:tr h="238125">
                <a:tc>
                  <a:txBody>
                    <a:bodyPr/>
                    <a:lstStyle/>
                    <a:p>
                      <a:pPr algn="ctr">
                        <a:lnSpc>
                          <a:spcPct val="107000"/>
                        </a:lnSpc>
                        <a:spcAft>
                          <a:spcPts val="0"/>
                        </a:spcAft>
                      </a:pPr>
                      <a:r>
                        <a:rPr lang="es-ES" sz="1400" dirty="0">
                          <a:solidFill>
                            <a:srgbClr val="333333"/>
                          </a:solidFill>
                          <a:effectLst/>
                          <a:latin typeface="Helvetica Neue"/>
                          <a:ea typeface="Times New Roman" panose="02020603050405020304" pitchFamily="18"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ES" sz="1400" b="1">
                          <a:solidFill>
                            <a:srgbClr val="333333"/>
                          </a:solidFill>
                          <a:effectLst/>
                          <a:latin typeface="Helvetica Neue"/>
                          <a:ea typeface="Times New Roman" panose="02020603050405020304" pitchFamily="18" charset="0"/>
                          <a:cs typeface="Times New Roman" panose="02020603050405020304" pitchFamily="18" charset="0"/>
                        </a:rPr>
                        <a:t>C1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8CD"/>
                    </a:solidFill>
                  </a:tcPr>
                </a:tc>
                <a:tc>
                  <a:txBody>
                    <a:bodyPr/>
                    <a:lstStyle/>
                    <a:p>
                      <a:pPr algn="ctr">
                        <a:lnSpc>
                          <a:spcPct val="107000"/>
                        </a:lnSpc>
                        <a:spcAft>
                          <a:spcPts val="0"/>
                        </a:spcAft>
                      </a:pPr>
                      <a:r>
                        <a:rPr lang="es-ES" sz="1400" b="1" dirty="0">
                          <a:solidFill>
                            <a:srgbClr val="333333"/>
                          </a:solidFill>
                          <a:effectLst/>
                          <a:latin typeface="Helvetica Neue"/>
                          <a:ea typeface="Times New Roman" panose="02020603050405020304" pitchFamily="18" charset="0"/>
                          <a:cs typeface="Times New Roman" panose="02020603050405020304" pitchFamily="18" charset="0"/>
                        </a:rPr>
                        <a:t>C2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8DC"/>
                    </a:solidFill>
                  </a:tcPr>
                </a:tc>
                <a:extLst>
                  <a:ext uri="{0D108BD9-81ED-4DB2-BD59-A6C34878D82A}">
                    <a16:rowId xmlns:a16="http://schemas.microsoft.com/office/drawing/2014/main" val="1656073503"/>
                  </a:ext>
                </a:extLst>
              </a:tr>
              <a:tr h="0">
                <a:tc>
                  <a:txBody>
                    <a:bodyPr/>
                    <a:lstStyle/>
                    <a:p>
                      <a:pPr algn="ctr">
                        <a:lnSpc>
                          <a:spcPct val="107000"/>
                        </a:lnSpc>
                        <a:spcAft>
                          <a:spcPts val="750"/>
                        </a:spcAft>
                      </a:pPr>
                      <a:r>
                        <a:rPr lang="es-ES" sz="1400" b="1" dirty="0">
                          <a:solidFill>
                            <a:srgbClr val="333333"/>
                          </a:solidFill>
                          <a:effectLst/>
                          <a:latin typeface="Helvetica Neue"/>
                          <a:ea typeface="Times New Roman" panose="02020603050405020304" pitchFamily="18" charset="0"/>
                          <a:cs typeface="Times New Roman" panose="02020603050405020304" pitchFamily="18" charset="0"/>
                        </a:rPr>
                        <a:t>Expresión escrita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C6E2FF"/>
                    </a:solidFill>
                  </a:tcPr>
                </a:tc>
                <a:tc>
                  <a:txBody>
                    <a:bodyPr/>
                    <a:lstStyle/>
                    <a:p>
                      <a:pPr>
                        <a:lnSpc>
                          <a:spcPct val="107000"/>
                        </a:lnSpc>
                        <a:spcAft>
                          <a:spcPts val="0"/>
                        </a:spcAft>
                      </a:pPr>
                      <a:r>
                        <a:rPr lang="es-ES" sz="1400">
                          <a:solidFill>
                            <a:srgbClr val="333333"/>
                          </a:solidFill>
                          <a:effectLst/>
                          <a:latin typeface="Helvetica Neue"/>
                          <a:ea typeface="Times New Roman" panose="02020603050405020304" pitchFamily="18" charset="0"/>
                          <a:cs typeface="Times New Roman" panose="02020603050405020304" pitchFamily="18" charset="0"/>
                        </a:rPr>
                        <a:t>Soy capaz de expresarme en textos claros y bien estructurados exponiendo puntos de vista con cierta extensión.</a:t>
                      </a:r>
                      <a:br>
                        <a:rPr lang="es-ES" sz="1400">
                          <a:solidFill>
                            <a:srgbClr val="333333"/>
                          </a:solidFill>
                          <a:effectLst/>
                          <a:latin typeface="Helvetica Neue"/>
                          <a:ea typeface="Times New Roman" panose="02020603050405020304" pitchFamily="18" charset="0"/>
                          <a:cs typeface="Times New Roman" panose="02020603050405020304" pitchFamily="18" charset="0"/>
                        </a:rPr>
                      </a:br>
                      <a:r>
                        <a:rPr lang="es-ES" sz="1400">
                          <a:solidFill>
                            <a:srgbClr val="333333"/>
                          </a:solidFill>
                          <a:effectLst/>
                          <a:latin typeface="Helvetica Neue"/>
                          <a:ea typeface="Times New Roman" panose="02020603050405020304" pitchFamily="18" charset="0"/>
                          <a:cs typeface="Times New Roman" panose="02020603050405020304" pitchFamily="18" charset="0"/>
                        </a:rPr>
                        <a:t>Puedo escribir sobre temas complejos en cartas, redacciones o informes resaltando lo que considero que son aspectos importantes.</a:t>
                      </a:r>
                      <a:br>
                        <a:rPr lang="es-ES" sz="1400">
                          <a:solidFill>
                            <a:srgbClr val="333333"/>
                          </a:solidFill>
                          <a:effectLst/>
                          <a:latin typeface="Helvetica Neue"/>
                          <a:ea typeface="Times New Roman" panose="02020603050405020304" pitchFamily="18" charset="0"/>
                          <a:cs typeface="Times New Roman" panose="02020603050405020304" pitchFamily="18" charset="0"/>
                        </a:rPr>
                      </a:br>
                      <a:r>
                        <a:rPr lang="es-ES" sz="1400">
                          <a:solidFill>
                            <a:srgbClr val="333333"/>
                          </a:solidFill>
                          <a:effectLst/>
                          <a:latin typeface="Helvetica Neue"/>
                          <a:ea typeface="Times New Roman" panose="02020603050405020304" pitchFamily="18" charset="0"/>
                          <a:cs typeface="Times New Roman" panose="02020603050405020304" pitchFamily="18" charset="0"/>
                        </a:rPr>
                        <a:t>Selecciono el estilo apropiado para los lectores a los que van dirigidos mis escritos.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tc>
                  <a:txBody>
                    <a:bodyPr/>
                    <a:lstStyle/>
                    <a:p>
                      <a:pPr>
                        <a:lnSpc>
                          <a:spcPct val="107000"/>
                        </a:lnSpc>
                        <a:spcAft>
                          <a:spcPts val="0"/>
                        </a:spcAft>
                      </a:pPr>
                      <a:r>
                        <a:rPr lang="es-ES" sz="1400" dirty="0">
                          <a:solidFill>
                            <a:srgbClr val="333333"/>
                          </a:solidFill>
                          <a:effectLst/>
                          <a:latin typeface="Helvetica Neue"/>
                          <a:ea typeface="Times New Roman" panose="02020603050405020304" pitchFamily="18" charset="0"/>
                          <a:cs typeface="Times New Roman" panose="02020603050405020304" pitchFamily="18" charset="0"/>
                        </a:rPr>
                        <a:t>Soy capaz de escribir textos claros y fluidos en un estilo apropiado.</a:t>
                      </a:r>
                      <a:br>
                        <a:rPr lang="es-ES" sz="1400" dirty="0">
                          <a:solidFill>
                            <a:srgbClr val="333333"/>
                          </a:solidFill>
                          <a:effectLst/>
                          <a:latin typeface="Helvetica Neue"/>
                          <a:ea typeface="Times New Roman" panose="02020603050405020304" pitchFamily="18" charset="0"/>
                          <a:cs typeface="Times New Roman" panose="02020603050405020304" pitchFamily="18" charset="0"/>
                        </a:rPr>
                      </a:br>
                      <a:r>
                        <a:rPr lang="es-ES" sz="1400" dirty="0">
                          <a:solidFill>
                            <a:srgbClr val="333333"/>
                          </a:solidFill>
                          <a:effectLst/>
                          <a:latin typeface="Helvetica Neue"/>
                          <a:ea typeface="Times New Roman" panose="02020603050405020304" pitchFamily="18" charset="0"/>
                          <a:cs typeface="Times New Roman" panose="02020603050405020304" pitchFamily="18" charset="0"/>
                        </a:rPr>
                        <a:t>Puedo escribir cartas, informes o artículos complejos que presentan argumentos con una estructura lógica y eficaz que ayuda al oyente a fijarse en las ideas importantes y a recordarlas.</a:t>
                      </a:r>
                      <a:br>
                        <a:rPr lang="es-ES" sz="1400" dirty="0">
                          <a:solidFill>
                            <a:srgbClr val="333333"/>
                          </a:solidFill>
                          <a:effectLst/>
                          <a:latin typeface="Helvetica Neue"/>
                          <a:ea typeface="Times New Roman" panose="02020603050405020304" pitchFamily="18" charset="0"/>
                          <a:cs typeface="Times New Roman" panose="02020603050405020304" pitchFamily="18" charset="0"/>
                        </a:rPr>
                      </a:br>
                      <a:r>
                        <a:rPr lang="es-ES" sz="1400" dirty="0">
                          <a:solidFill>
                            <a:srgbClr val="333333"/>
                          </a:solidFill>
                          <a:effectLst/>
                          <a:latin typeface="Helvetica Neue"/>
                          <a:ea typeface="Times New Roman" panose="02020603050405020304" pitchFamily="18" charset="0"/>
                          <a:cs typeface="Times New Roman" panose="02020603050405020304" pitchFamily="18" charset="0"/>
                        </a:rPr>
                        <a:t>Escribo resúmenes y reseñas de obras profesionales o literarias.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301987293"/>
                  </a:ext>
                </a:extLst>
              </a:tr>
            </a:tbl>
          </a:graphicData>
        </a:graphic>
      </p:graphicFrame>
    </p:spTree>
    <p:extLst>
      <p:ext uri="{BB962C8B-B14F-4D97-AF65-F5344CB8AC3E}">
        <p14:creationId xmlns:p14="http://schemas.microsoft.com/office/powerpoint/2010/main" val="2044415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25</a:t>
            </a:fld>
            <a:endParaRPr lang="es-ES"/>
          </a:p>
        </p:txBody>
      </p:sp>
      <p:graphicFrame>
        <p:nvGraphicFramePr>
          <p:cNvPr id="11" name="Tabla 10"/>
          <p:cNvGraphicFramePr>
            <a:graphicFrameLocks noGrp="1"/>
          </p:cNvGraphicFramePr>
          <p:nvPr>
            <p:extLst>
              <p:ext uri="{D42A27DB-BD31-4B8C-83A1-F6EECF244321}">
                <p14:modId xmlns:p14="http://schemas.microsoft.com/office/powerpoint/2010/main" val="1958486232"/>
              </p:ext>
            </p:extLst>
          </p:nvPr>
        </p:nvGraphicFramePr>
        <p:xfrm>
          <a:off x="1491916" y="673769"/>
          <a:ext cx="8978244" cy="5585064"/>
        </p:xfrm>
        <a:graphic>
          <a:graphicData uri="http://schemas.openxmlformats.org/drawingml/2006/table">
            <a:tbl>
              <a:tblPr firstRow="1" firstCol="1" bandRow="1"/>
              <a:tblGrid>
                <a:gridCol w="1353921">
                  <a:extLst>
                    <a:ext uri="{9D8B030D-6E8A-4147-A177-3AD203B41FA5}">
                      <a16:colId xmlns:a16="http://schemas.microsoft.com/office/drawing/2014/main" val="1306889777"/>
                    </a:ext>
                  </a:extLst>
                </a:gridCol>
                <a:gridCol w="7624323">
                  <a:extLst>
                    <a:ext uri="{9D8B030D-6E8A-4147-A177-3AD203B41FA5}">
                      <a16:colId xmlns:a16="http://schemas.microsoft.com/office/drawing/2014/main" val="2378469269"/>
                    </a:ext>
                  </a:extLst>
                </a:gridCol>
              </a:tblGrid>
              <a:tr h="391674">
                <a:tc gridSpan="2">
                  <a:txBody>
                    <a:bodyPr/>
                    <a:lstStyle/>
                    <a:p>
                      <a:pPr algn="ctr">
                        <a:lnSpc>
                          <a:spcPct val="107000"/>
                        </a:lnSpc>
                        <a:spcBef>
                          <a:spcPts val="240"/>
                        </a:spcBef>
                        <a:spcAft>
                          <a:spcPts val="240"/>
                        </a:spcAft>
                      </a:pPr>
                      <a:r>
                        <a:rPr lang="es-E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Mediación de textos (Niveles B y C)</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F9308"/>
                    </a:solidFill>
                  </a:tcPr>
                </a:tc>
                <a:tc hMerge="1">
                  <a:txBody>
                    <a:bodyPr/>
                    <a:lstStyle/>
                    <a:p>
                      <a:endParaRPr lang="es-ES"/>
                    </a:p>
                  </a:txBody>
                  <a:tcPr/>
                </a:tc>
                <a:extLst>
                  <a:ext uri="{0D108BD9-81ED-4DB2-BD59-A6C34878D82A}">
                    <a16:rowId xmlns:a16="http://schemas.microsoft.com/office/drawing/2014/main" val="2652321363"/>
                  </a:ext>
                </a:extLst>
              </a:tr>
              <a:tr h="1104708">
                <a:tc>
                  <a:txBody>
                    <a:bodyPr/>
                    <a:lstStyle/>
                    <a:p>
                      <a:pPr algn="ctr">
                        <a:lnSpc>
                          <a:spcPct val="107000"/>
                        </a:lnSpc>
                        <a:spcBef>
                          <a:spcPts val="240"/>
                        </a:spcBef>
                        <a:spcAft>
                          <a:spcPts val="240"/>
                        </a:spcAft>
                      </a:pPr>
                      <a:r>
                        <a:rPr lang="es-E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F9308"/>
                    </a:solidFill>
                  </a:tcPr>
                </a:tc>
                <a:tc>
                  <a:txBody>
                    <a:bodyPr/>
                    <a:lstStyle/>
                    <a:p>
                      <a:pPr>
                        <a:lnSpc>
                          <a:spcPct val="107000"/>
                        </a:lnSpc>
                        <a:spcBef>
                          <a:spcPts val="240"/>
                        </a:spcBef>
                        <a:spcAft>
                          <a:spcPts val="240"/>
                        </a:spcAft>
                      </a:pPr>
                      <a:r>
                        <a:rPr lang="es-ES" sz="100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Explica con una lengua bien estructurada, clara y fluida la forma en que se presentan hechos y argumentos, transmitiendo aspectos valorativos y la mayor parte de los matices con precisión, y señalando las implicaciones socioculturales (por ejemplo, el uso del registro, la sutileza, la ironía y el sarcasmo).</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CEBD5"/>
                    </a:solidFill>
                  </a:tcPr>
                </a:tc>
                <a:extLst>
                  <a:ext uri="{0D108BD9-81ED-4DB2-BD59-A6C34878D82A}">
                    <a16:rowId xmlns:a16="http://schemas.microsoft.com/office/drawing/2014/main" val="2930636089"/>
                  </a:ext>
                </a:extLst>
              </a:tr>
              <a:tr h="899728">
                <a:tc>
                  <a:txBody>
                    <a:bodyPr/>
                    <a:lstStyle/>
                    <a:p>
                      <a:pPr algn="ctr">
                        <a:lnSpc>
                          <a:spcPct val="107000"/>
                        </a:lnSpc>
                        <a:spcBef>
                          <a:spcPts val="240"/>
                        </a:spcBef>
                        <a:spcAft>
                          <a:spcPts val="240"/>
                        </a:spcAft>
                      </a:pPr>
                      <a:r>
                        <a:rPr lang="es-E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F9308"/>
                    </a:solidFill>
                  </a:tcPr>
                </a:tc>
                <a:tc>
                  <a:txBody>
                    <a:bodyPr/>
                    <a:lstStyle/>
                    <a:p>
                      <a:pPr>
                        <a:lnSpc>
                          <a:spcPct val="107000"/>
                        </a:lnSpc>
                        <a:spcBef>
                          <a:spcPts val="240"/>
                        </a:spcBef>
                        <a:spcAft>
                          <a:spcPts val="240"/>
                        </a:spcAft>
                      </a:pPr>
                      <a:r>
                        <a:rPr lang="es-ES" sz="1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Transmite con una lengua bien estructurada, clara y fluida las ideas importantes de textos largos y complejos, estén o no relacionados con sus áreas de interés, incluyendo aspectos valorativos y la mayor parte de los matices.</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CEBD5"/>
                    </a:solidFill>
                  </a:tcPr>
                </a:tc>
                <a:extLst>
                  <a:ext uri="{0D108BD9-81ED-4DB2-BD59-A6C34878D82A}">
                    <a16:rowId xmlns:a16="http://schemas.microsoft.com/office/drawing/2014/main" val="1202266447"/>
                  </a:ext>
                </a:extLst>
              </a:tr>
              <a:tr h="899728">
                <a:tc rowSpan="2">
                  <a:txBody>
                    <a:bodyPr/>
                    <a:lstStyle/>
                    <a:p>
                      <a:pPr algn="ctr">
                        <a:lnSpc>
                          <a:spcPct val="107000"/>
                        </a:lnSpc>
                        <a:spcBef>
                          <a:spcPts val="240"/>
                        </a:spcBef>
                        <a:spcAft>
                          <a:spcPts val="240"/>
                        </a:spcAft>
                      </a:pPr>
                      <a:r>
                        <a:rPr lang="es-E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B2</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F9308"/>
                    </a:solidFill>
                  </a:tcPr>
                </a:tc>
                <a:tc>
                  <a:txBody>
                    <a:bodyPr/>
                    <a:lstStyle/>
                    <a:p>
                      <a:pPr>
                        <a:lnSpc>
                          <a:spcPct val="107000"/>
                        </a:lnSpc>
                        <a:spcBef>
                          <a:spcPts val="240"/>
                        </a:spcBef>
                        <a:spcAft>
                          <a:spcPts val="240"/>
                        </a:spcAft>
                      </a:pPr>
                      <a:r>
                        <a:rPr lang="es-ES" sz="1400"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Transmite el </a:t>
                      </a:r>
                      <a:r>
                        <a:rPr lang="es-ES" sz="1400" b="1" u="sng"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contenido principal de textos bien estructurados</a:t>
                      </a:r>
                      <a:r>
                        <a:rPr lang="es-ES" sz="1400"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 pero largos y de oraciones complejas, sobre </a:t>
                      </a:r>
                      <a:r>
                        <a:rPr lang="es-ES" sz="1400" b="1" u="sng"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temas de sus áreas de interés </a:t>
                      </a:r>
                      <a:r>
                        <a:rPr lang="es-ES" sz="1400"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profesional, académico o personal, </a:t>
                      </a:r>
                      <a:r>
                        <a:rPr lang="es-ES" sz="1400" b="1" u="sng"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aclarando las opiniones y propósitos de los hablantes/</a:t>
                      </a:r>
                      <a:r>
                        <a:rPr lang="es-ES" sz="1400" b="1" u="sng" dirty="0" err="1">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signantes</a:t>
                      </a:r>
                      <a:r>
                        <a:rPr lang="es-ES" sz="1400"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CEBD5"/>
                    </a:solidFill>
                  </a:tcPr>
                </a:tc>
                <a:extLst>
                  <a:ext uri="{0D108BD9-81ED-4DB2-BD59-A6C34878D82A}">
                    <a16:rowId xmlns:a16="http://schemas.microsoft.com/office/drawing/2014/main" val="2381402036"/>
                  </a:ext>
                </a:extLst>
              </a:tr>
              <a:tr h="899728">
                <a:tc vMerge="1">
                  <a:txBody>
                    <a:bodyPr/>
                    <a:lstStyle/>
                    <a:p>
                      <a:endParaRPr lang="es-ES"/>
                    </a:p>
                  </a:txBody>
                  <a:tcPr/>
                </a:tc>
                <a:tc>
                  <a:txBody>
                    <a:bodyPr/>
                    <a:lstStyle/>
                    <a:p>
                      <a:pPr>
                        <a:lnSpc>
                          <a:spcPct val="107000"/>
                        </a:lnSpc>
                        <a:spcBef>
                          <a:spcPts val="240"/>
                        </a:spcBef>
                        <a:spcAft>
                          <a:spcPts val="240"/>
                        </a:spcAft>
                      </a:pPr>
                      <a:r>
                        <a:rPr lang="es-ES" sz="1400"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Transmite </a:t>
                      </a:r>
                      <a:r>
                        <a:rPr lang="es-ES" sz="1400" b="1" u="sng"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información detallada y argumentos</a:t>
                      </a:r>
                      <a:r>
                        <a:rPr lang="es-ES" sz="1400"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 de forma fiable, por ejemplo, la información más importante contenida en </a:t>
                      </a:r>
                      <a:r>
                        <a:rPr lang="es-ES" sz="1400" b="1" u="sng"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textos complejos, pero bien estructurados</a:t>
                      </a:r>
                      <a:r>
                        <a:rPr lang="es-ES" sz="1400"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 </a:t>
                      </a:r>
                      <a:r>
                        <a:rPr lang="es-ES" sz="1400" b="1" u="sng"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dentro de sus áreas de interés </a:t>
                      </a:r>
                      <a:r>
                        <a:rPr lang="es-ES" sz="1400" dirty="0">
                          <a:solidFill>
                            <a:srgbClr val="333333"/>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profesional, académico y personal.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CEBD5"/>
                    </a:solidFill>
                  </a:tcPr>
                </a:tc>
                <a:extLst>
                  <a:ext uri="{0D108BD9-81ED-4DB2-BD59-A6C34878D82A}">
                    <a16:rowId xmlns:a16="http://schemas.microsoft.com/office/drawing/2014/main" val="811542889"/>
                  </a:ext>
                </a:extLst>
              </a:tr>
              <a:tr h="694749">
                <a:tc rowSpan="2">
                  <a:txBody>
                    <a:bodyPr/>
                    <a:lstStyle/>
                    <a:p>
                      <a:pPr algn="ctr">
                        <a:lnSpc>
                          <a:spcPct val="107000"/>
                        </a:lnSpc>
                        <a:spcBef>
                          <a:spcPts val="240"/>
                        </a:spcBef>
                        <a:spcAft>
                          <a:spcPts val="240"/>
                        </a:spcAft>
                      </a:pPr>
                      <a:r>
                        <a:rPr lang="es-E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B1</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EF9308"/>
                    </a:solidFill>
                  </a:tcPr>
                </a:tc>
                <a:tc>
                  <a:txBody>
                    <a:bodyPr/>
                    <a:lstStyle/>
                    <a:p>
                      <a:pPr>
                        <a:lnSpc>
                          <a:spcPct val="107000"/>
                        </a:lnSpc>
                        <a:spcBef>
                          <a:spcPts val="240"/>
                        </a:spcBef>
                        <a:spcAft>
                          <a:spcPts val="240"/>
                        </a:spcAft>
                      </a:pPr>
                      <a:r>
                        <a:rPr lang="es-ES" sz="100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Transmite la información principal de textos largos que utilizan un lenguaje poco complicado sobre temas de interés personal, siempre que pueda comprobar el significado de ciertas expresiones.</a:t>
                      </a:r>
                      <a:endParaRPr lang="es-ES" sz="90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CEBD5"/>
                    </a:solidFill>
                  </a:tcPr>
                </a:tc>
                <a:extLst>
                  <a:ext uri="{0D108BD9-81ED-4DB2-BD59-A6C34878D82A}">
                    <a16:rowId xmlns:a16="http://schemas.microsoft.com/office/drawing/2014/main" val="3310871649"/>
                  </a:ext>
                </a:extLst>
              </a:tr>
              <a:tr h="694749">
                <a:tc vMerge="1">
                  <a:txBody>
                    <a:bodyPr/>
                    <a:lstStyle/>
                    <a:p>
                      <a:endParaRPr lang="es-ES"/>
                    </a:p>
                  </a:txBody>
                  <a:tcPr/>
                </a:tc>
                <a:tc>
                  <a:txBody>
                    <a:bodyPr/>
                    <a:lstStyle/>
                    <a:p>
                      <a:pPr>
                        <a:lnSpc>
                          <a:spcPct val="107000"/>
                        </a:lnSpc>
                        <a:spcBef>
                          <a:spcPts val="240"/>
                        </a:spcBef>
                        <a:spcAft>
                          <a:spcPts val="240"/>
                        </a:spcAft>
                      </a:pPr>
                      <a:r>
                        <a:rPr lang="es-ES" sz="10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Transmite información de textos informativos claros y bien estructurados sobre temas conocidos, o de interés personal o de actualidad, aunque a veces sus limitaciones léxicas provocan dificultades en la formulación.</a:t>
                      </a:r>
                      <a:endParaRPr lang="es-E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95090" marR="95090" marT="31697" marB="3169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CEBD5"/>
                    </a:solidFill>
                  </a:tcPr>
                </a:tc>
                <a:extLst>
                  <a:ext uri="{0D108BD9-81ED-4DB2-BD59-A6C34878D82A}">
                    <a16:rowId xmlns:a16="http://schemas.microsoft.com/office/drawing/2014/main" val="2319950716"/>
                  </a:ext>
                </a:extLst>
              </a:tr>
            </a:tbl>
          </a:graphicData>
        </a:graphic>
      </p:graphicFrame>
    </p:spTree>
    <p:extLst>
      <p:ext uri="{BB962C8B-B14F-4D97-AF65-F5344CB8AC3E}">
        <p14:creationId xmlns:p14="http://schemas.microsoft.com/office/powerpoint/2010/main" val="3611696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26</a:t>
            </a:fld>
            <a:endParaRPr lang="es-ES"/>
          </a:p>
        </p:txBody>
      </p:sp>
      <p:graphicFrame>
        <p:nvGraphicFramePr>
          <p:cNvPr id="6" name="Tabla 5"/>
          <p:cNvGraphicFramePr>
            <a:graphicFrameLocks noGrp="1"/>
          </p:cNvGraphicFramePr>
          <p:nvPr>
            <p:extLst>
              <p:ext uri="{D42A27DB-BD31-4B8C-83A1-F6EECF244321}">
                <p14:modId xmlns:p14="http://schemas.microsoft.com/office/powerpoint/2010/main" val="3701147701"/>
              </p:ext>
            </p:extLst>
          </p:nvPr>
        </p:nvGraphicFramePr>
        <p:xfrm>
          <a:off x="530979" y="660109"/>
          <a:ext cx="10663201" cy="5412189"/>
        </p:xfrm>
        <a:graphic>
          <a:graphicData uri="http://schemas.openxmlformats.org/drawingml/2006/table">
            <a:tbl>
              <a:tblPr firstRow="1" firstCol="1" bandRow="1"/>
              <a:tblGrid>
                <a:gridCol w="607836">
                  <a:extLst>
                    <a:ext uri="{9D8B030D-6E8A-4147-A177-3AD203B41FA5}">
                      <a16:colId xmlns:a16="http://schemas.microsoft.com/office/drawing/2014/main" val="913922780"/>
                    </a:ext>
                  </a:extLst>
                </a:gridCol>
                <a:gridCol w="2732800">
                  <a:extLst>
                    <a:ext uri="{9D8B030D-6E8A-4147-A177-3AD203B41FA5}">
                      <a16:colId xmlns:a16="http://schemas.microsoft.com/office/drawing/2014/main" val="3080049509"/>
                    </a:ext>
                  </a:extLst>
                </a:gridCol>
                <a:gridCol w="4835455">
                  <a:extLst>
                    <a:ext uri="{9D8B030D-6E8A-4147-A177-3AD203B41FA5}">
                      <a16:colId xmlns:a16="http://schemas.microsoft.com/office/drawing/2014/main" val="3054290134"/>
                    </a:ext>
                  </a:extLst>
                </a:gridCol>
                <a:gridCol w="2487110">
                  <a:extLst>
                    <a:ext uri="{9D8B030D-6E8A-4147-A177-3AD203B41FA5}">
                      <a16:colId xmlns:a16="http://schemas.microsoft.com/office/drawing/2014/main" val="1063479816"/>
                    </a:ext>
                  </a:extLst>
                </a:gridCol>
              </a:tblGrid>
              <a:tr h="285610">
                <a:tc rowSpan="5">
                  <a:txBody>
                    <a:bodyPr/>
                    <a:lstStyle/>
                    <a:p>
                      <a:pPr algn="ctr">
                        <a:lnSpc>
                          <a:spcPct val="107000"/>
                        </a:lnSpc>
                        <a:spcAft>
                          <a:spcPts val="0"/>
                        </a:spcAft>
                      </a:pPr>
                      <a:r>
                        <a:rPr lang="es-ES" sz="2000" b="1" dirty="0">
                          <a:solidFill>
                            <a:srgbClr val="333333"/>
                          </a:solidFill>
                          <a:effectLst/>
                          <a:latin typeface="Helvetica Neue"/>
                          <a:ea typeface="Times New Roman" panose="02020603050405020304" pitchFamily="18" charset="0"/>
                          <a:cs typeface="Times New Roman" panose="02020603050405020304" pitchFamily="18" charset="0"/>
                        </a:rPr>
                        <a:t>B2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F00"/>
                    </a:solidFill>
                  </a:tcPr>
                </a:tc>
                <a:tc>
                  <a:txBody>
                    <a:bodyPr/>
                    <a:lstStyle/>
                    <a:p>
                      <a:pPr algn="ctr">
                        <a:lnSpc>
                          <a:spcPct val="107000"/>
                        </a:lnSpc>
                        <a:spcAft>
                          <a:spcPts val="0"/>
                        </a:spcAft>
                      </a:pPr>
                      <a:r>
                        <a:rPr lang="es-ES" sz="1600" b="1" dirty="0">
                          <a:solidFill>
                            <a:srgbClr val="333333"/>
                          </a:solidFill>
                          <a:effectLst/>
                          <a:latin typeface="Helvetica Neue"/>
                          <a:ea typeface="Times New Roman" panose="02020603050405020304" pitchFamily="18" charset="0"/>
                          <a:cs typeface="Times New Roman" panose="02020603050405020304" pitchFamily="18" charset="0"/>
                        </a:rPr>
                        <a:t>ALCANCE</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6D36"/>
                    </a:solidFill>
                  </a:tcPr>
                </a:tc>
                <a:tc>
                  <a:txBody>
                    <a:bodyPr/>
                    <a:lstStyle/>
                    <a:p>
                      <a:pPr algn="ctr">
                        <a:lnSpc>
                          <a:spcPct val="107000"/>
                        </a:lnSpc>
                        <a:spcAft>
                          <a:spcPts val="0"/>
                        </a:spcAft>
                      </a:pPr>
                      <a:r>
                        <a:rPr lang="es-ES" sz="1600" b="1" dirty="0">
                          <a:solidFill>
                            <a:srgbClr val="333333"/>
                          </a:solidFill>
                          <a:effectLst/>
                          <a:latin typeface="Helvetica Neue"/>
                          <a:ea typeface="Times New Roman" panose="02020603050405020304" pitchFamily="18" charset="0"/>
                          <a:cs typeface="Times New Roman" panose="02020603050405020304" pitchFamily="18" charset="0"/>
                        </a:rPr>
                        <a:t>CORRECCIÓN/PRECISIÓN/ORTOGRAFÍA</a:t>
                      </a:r>
                      <a:r>
                        <a:rPr lang="es-ES" sz="1600" b="1" baseline="0" dirty="0">
                          <a:solidFill>
                            <a:srgbClr val="333333"/>
                          </a:solidFill>
                          <a:effectLst/>
                          <a:latin typeface="Helvetica Neue"/>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6D36"/>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1600" b="1" dirty="0">
                          <a:solidFill>
                            <a:srgbClr val="333333"/>
                          </a:solidFill>
                          <a:effectLst/>
                          <a:latin typeface="Helvetica Neue"/>
                          <a:ea typeface="Times New Roman" panose="02020603050405020304" pitchFamily="18" charset="0"/>
                          <a:cs typeface="Times New Roman" panose="02020603050405020304" pitchFamily="18" charset="0"/>
                        </a:rPr>
                        <a:t>COHERENCIA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6D36"/>
                    </a:solidFill>
                  </a:tcPr>
                </a:tc>
                <a:extLst>
                  <a:ext uri="{0D108BD9-81ED-4DB2-BD59-A6C34878D82A}">
                    <a16:rowId xmlns:a16="http://schemas.microsoft.com/office/drawing/2014/main" val="635442877"/>
                  </a:ext>
                </a:extLst>
              </a:tr>
              <a:tr h="1142438">
                <a:tc vMerge="1">
                  <a:txBody>
                    <a:bodyPr/>
                    <a:lstStyle/>
                    <a:p>
                      <a:pPr algn="ctr">
                        <a:lnSpc>
                          <a:spcPct val="107000"/>
                        </a:lnSpc>
                        <a:spcAft>
                          <a:spcPts val="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DDDD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EE8CD"/>
                    </a:solidFill>
                  </a:tcPr>
                </a:tc>
                <a:tc rowSpan="4">
                  <a:txBody>
                    <a:bodyPr/>
                    <a:lstStyle/>
                    <a:p>
                      <a:pPr algn="l" fontAlgn="ctr"/>
                      <a:endParaRPr lang="es-ES" sz="1400" b="1" i="0" u="none" strike="noStrike" dirty="0">
                        <a:solidFill>
                          <a:srgbClr val="000000"/>
                        </a:solidFill>
                        <a:effectLst/>
                        <a:latin typeface="+mj-lt"/>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1400" b="1" dirty="0">
                          <a:solidFill>
                            <a:srgbClr val="000000"/>
                          </a:solidFill>
                          <a:latin typeface="+mj-lt"/>
                        </a:rPr>
                        <a:t>Dispone de una </a:t>
                      </a:r>
                      <a:r>
                        <a:rPr lang="es-ES" sz="1400" b="1" u="sng" dirty="0">
                          <a:solidFill>
                            <a:srgbClr val="000000"/>
                          </a:solidFill>
                          <a:latin typeface="+mj-lt"/>
                        </a:rPr>
                        <a:t>variedad de recursos </a:t>
                      </a:r>
                      <a:r>
                        <a:rPr lang="es-ES" sz="1400" b="1" dirty="0">
                          <a:solidFill>
                            <a:srgbClr val="000000"/>
                          </a:solidFill>
                          <a:latin typeface="+mj-lt"/>
                        </a:rPr>
                        <a:t>lingüísticos lo bastante amplia como para hacer descripciones claras, expresar puntos de vista y desarrollar argumentos.</a:t>
                      </a:r>
                      <a:r>
                        <a:rPr lang="es-ES" sz="1400" b="1" dirty="0">
                          <a:latin typeface="+mj-lt"/>
                        </a:rPr>
                        <a:t> </a:t>
                      </a:r>
                    </a:p>
                    <a:p>
                      <a:pPr algn="l" fontAlgn="ctr"/>
                      <a:endParaRPr lang="es-ES" sz="1400" b="1" i="0" u="none" strike="noStrike" dirty="0">
                        <a:solidFill>
                          <a:srgbClr val="000000"/>
                        </a:solidFill>
                        <a:effectLst/>
                        <a:latin typeface="+mj-lt"/>
                      </a:endParaRPr>
                    </a:p>
                    <a:p>
                      <a:pPr marL="0" marR="0" indent="0" algn="l" defTabSz="9144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000000"/>
                          </a:solidFill>
                          <a:effectLst/>
                          <a:latin typeface="+mj-lt"/>
                        </a:rPr>
                        <a:t>Dispone de un </a:t>
                      </a:r>
                      <a:r>
                        <a:rPr lang="es-ES" sz="1400" b="1" i="0" u="sng" strike="noStrike" dirty="0">
                          <a:solidFill>
                            <a:srgbClr val="000000"/>
                          </a:solidFill>
                          <a:effectLst/>
                          <a:latin typeface="+mj-lt"/>
                        </a:rPr>
                        <a:t>buen alcance léxico sobre asuntos relativos a su especialidad y sobre la mayoría de temas generales</a:t>
                      </a:r>
                      <a:r>
                        <a:rPr lang="es-ES" sz="1400" b="1" i="0" u="none" strike="noStrike" dirty="0">
                          <a:solidFill>
                            <a:srgbClr val="000000"/>
                          </a:solidFill>
                          <a:effectLst/>
                          <a:latin typeface="+mj-lt"/>
                        </a:rPr>
                        <a:t>. </a:t>
                      </a:r>
                    </a:p>
                    <a:p>
                      <a:pPr algn="l" fontAlgn="ctr"/>
                      <a:endParaRPr lang="es-ES" sz="1400" b="1" i="0" u="none" strike="noStrike" dirty="0">
                        <a:solidFill>
                          <a:srgbClr val="000000"/>
                        </a:solidFill>
                        <a:effectLst/>
                        <a:latin typeface="+mj-lt"/>
                      </a:endParaRPr>
                    </a:p>
                    <a:p>
                      <a:pPr>
                        <a:lnSpc>
                          <a:spcPct val="107000"/>
                        </a:lnSpc>
                        <a:spcAft>
                          <a:spcPts val="0"/>
                        </a:spcAft>
                      </a:pPr>
                      <a:r>
                        <a:rPr lang="es-ES" sz="1400" b="1" dirty="0">
                          <a:latin typeface="+mj-lt"/>
                        </a:rPr>
                        <a:t>Su precisión léxica es generalmente alta, aunque tenga </a:t>
                      </a:r>
                      <a:r>
                        <a:rPr lang="es-ES" sz="1400" b="1" u="sng" dirty="0">
                          <a:latin typeface="+mj-lt"/>
                        </a:rPr>
                        <a:t>alguna confusión o cometa alguna incorrección al seleccionar las palabras, sin que ello obstaculice la comunicación</a:t>
                      </a:r>
                      <a:r>
                        <a:rPr lang="es-ES" sz="1400" b="1" dirty="0">
                          <a:latin typeface="+mj-lt"/>
                        </a:rPr>
                        <a:t>. </a:t>
                      </a:r>
                      <a:endParaRPr lang="es-ES" sz="1400" b="1"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es-ES" sz="1400" b="1" u="sng" dirty="0">
                          <a:latin typeface="+mj-lt"/>
                        </a:rPr>
                        <a:t>Buen control gramatical; </a:t>
                      </a:r>
                      <a:r>
                        <a:rPr lang="es-ES" sz="1400" b="1" dirty="0">
                          <a:latin typeface="+mj-lt"/>
                        </a:rPr>
                        <a:t>todavía puede cometer «deslices» esporádicos, </a:t>
                      </a:r>
                      <a:r>
                        <a:rPr lang="es-ES" sz="1400" b="1" u="sng" dirty="0">
                          <a:latin typeface="+mj-lt"/>
                        </a:rPr>
                        <a:t>errores no sistemáticos y pequeños fallos </a:t>
                      </a:r>
                      <a:r>
                        <a:rPr lang="es-ES" sz="1400" b="1" dirty="0">
                          <a:latin typeface="+mj-lt"/>
                        </a:rPr>
                        <a:t>en la estructura de la frase, pero son escasos y a menudo puede corregirlos retrospectivamente. Manifiesta un grado relativamente alto de control gramatical. </a:t>
                      </a:r>
                      <a:endParaRPr lang="es-ES" sz="1400" b="1"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40000"/>
                        <a:lumOff val="60000"/>
                      </a:schemeClr>
                    </a:solidFill>
                  </a:tcPr>
                </a:tc>
                <a:tc rowSpan="4">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400" b="1" dirty="0">
                          <a:solidFill>
                            <a:schemeClr val="tx1"/>
                          </a:solidFill>
                          <a:effectLst/>
                          <a:latin typeface="+mj-lt"/>
                          <a:ea typeface="Calibri" panose="020F0502020204030204" pitchFamily="34" charset="0"/>
                          <a:cs typeface="Times New Roman" panose="02020603050405020304" pitchFamily="18" charset="0"/>
                        </a:rPr>
                        <a:t>Utiliza un </a:t>
                      </a:r>
                      <a:r>
                        <a:rPr lang="es-ES" sz="1400" b="1" u="sng" dirty="0">
                          <a:solidFill>
                            <a:schemeClr val="tx1"/>
                          </a:solidFill>
                          <a:effectLst/>
                          <a:latin typeface="+mj-lt"/>
                          <a:ea typeface="Calibri" panose="020F0502020204030204" pitchFamily="34" charset="0"/>
                          <a:cs typeface="Times New Roman" panose="02020603050405020304" pitchFamily="18" charset="0"/>
                        </a:rPr>
                        <a:t>número limitado de mecanismos de cohesión </a:t>
                      </a:r>
                      <a:r>
                        <a:rPr lang="es-ES" sz="1400" b="1" dirty="0">
                          <a:solidFill>
                            <a:schemeClr val="tx1"/>
                          </a:solidFill>
                          <a:effectLst/>
                          <a:latin typeface="+mj-lt"/>
                          <a:ea typeface="Calibri" panose="020F0502020204030204" pitchFamily="34" charset="0"/>
                          <a:cs typeface="Times New Roman" panose="02020603050405020304" pitchFamily="18" charset="0"/>
                        </a:rPr>
                        <a:t>para convertir sus frases en un discurso</a:t>
                      </a:r>
                      <a:r>
                        <a:rPr lang="es-ES" sz="1400" b="1" baseline="0" dirty="0">
                          <a:solidFill>
                            <a:schemeClr val="tx1"/>
                          </a:solidFill>
                          <a:effectLst/>
                          <a:latin typeface="+mj-lt"/>
                          <a:ea typeface="Calibri" panose="020F0502020204030204" pitchFamily="34" charset="0"/>
                          <a:cs typeface="Times New Roman" panose="02020603050405020304" pitchFamily="18" charset="0"/>
                        </a:rPr>
                        <a:t> claro y coherente.</a:t>
                      </a:r>
                      <a:endParaRPr lang="es-ES" sz="1400" b="1"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46087336"/>
                  </a:ext>
                </a:extLst>
              </a:tr>
              <a:tr h="1826451">
                <a:tc vMerge="1">
                  <a:txBody>
                    <a:bodyPr/>
                    <a:lstStyle/>
                    <a:p>
                      <a:endParaRPr lang="es-ES"/>
                    </a:p>
                  </a:txBody>
                  <a:tcPr/>
                </a:tc>
                <a:tc vMerge="1">
                  <a:txBody>
                    <a:bodyPr/>
                    <a:lstStyle/>
                    <a:p>
                      <a:endParaRPr lang="es-ES"/>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400" b="1" u="none" strike="noStrike">
                          <a:effectLst/>
                          <a:latin typeface="+mj-lt"/>
                        </a:rPr>
                        <a:t>Comunica la información detallada</a:t>
                      </a:r>
                      <a:r>
                        <a:rPr lang="es-ES" sz="1400" b="1" u="none" strike="noStrike" baseline="0">
                          <a:effectLst/>
                          <a:latin typeface="+mj-lt"/>
                        </a:rPr>
                        <a:t> </a:t>
                      </a:r>
                      <a:r>
                        <a:rPr lang="es-ES" sz="1400" b="1" u="none" strike="noStrike">
                          <a:effectLst/>
                          <a:latin typeface="+mj-lt"/>
                        </a:rPr>
                        <a:t>esencial incluso en situaciones más complicadas, aunque </a:t>
                      </a:r>
                      <a:r>
                        <a:rPr lang="es-ES" sz="1400" b="1" u="sng" strike="noStrike">
                          <a:effectLst/>
                          <a:latin typeface="+mj-lt"/>
                        </a:rPr>
                        <a:t>su lengua carece de fuerza expresiva y de un uso idiomático</a:t>
                      </a:r>
                      <a:r>
                        <a:rPr lang="es-ES" sz="1400" b="1" u="none" strike="noStrike">
                          <a:effectLst/>
                          <a:latin typeface="+mj-lt"/>
                        </a:rPr>
                        <a:t>.</a:t>
                      </a:r>
                      <a:endParaRPr lang="es-ES" sz="1400" b="1" i="0" u="none" strike="noStrike">
                        <a:solidFill>
                          <a:srgbClr val="000000"/>
                        </a:solidFill>
                        <a:effectLst/>
                        <a:latin typeface="+mj-lt"/>
                      </a:endParaRPr>
                    </a:p>
                    <a:p>
                      <a:pPr>
                        <a:lnSpc>
                          <a:spcPct val="107000"/>
                        </a:lnSpc>
                        <a:spcAft>
                          <a:spcPts val="0"/>
                        </a:spcAft>
                      </a:pPr>
                      <a:endParaRPr lang="es-ES" sz="1400" b="1"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40000"/>
                        <a:lumOff val="60000"/>
                      </a:schemeClr>
                    </a:solidFill>
                  </a:tcPr>
                </a:tc>
                <a:tc vMerge="1">
                  <a:txBody>
                    <a:bodyPr/>
                    <a:lstStyle/>
                    <a:p>
                      <a:endParaRPr lang="es-ES"/>
                    </a:p>
                  </a:txBody>
                  <a:tcPr/>
                </a:tc>
                <a:extLst>
                  <a:ext uri="{0D108BD9-81ED-4DB2-BD59-A6C34878D82A}">
                    <a16:rowId xmlns:a16="http://schemas.microsoft.com/office/drawing/2014/main" val="4192591847"/>
                  </a:ext>
                </a:extLst>
              </a:tr>
              <a:tr h="971546">
                <a:tc vMerge="1">
                  <a:txBody>
                    <a:bodyPr/>
                    <a:lstStyle/>
                    <a:p>
                      <a:endParaRPr lang="es-ES"/>
                    </a:p>
                  </a:txBody>
                  <a:tcPr/>
                </a:tc>
                <a:tc vMerge="1">
                  <a:txBody>
                    <a:bodyPr/>
                    <a:lstStyle/>
                    <a:p>
                      <a:pPr algn="l" fontAlgn="ctr"/>
                      <a:endParaRPr lang="es-ES"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dirty="0">
                          <a:latin typeface="+mj-lt"/>
                        </a:rPr>
                        <a:t>Produce una </a:t>
                      </a:r>
                      <a:r>
                        <a:rPr lang="es-ES" sz="1400" b="1" u="sng" dirty="0">
                          <a:latin typeface="+mj-lt"/>
                        </a:rPr>
                        <a:t>escritura continua inteligible que sigue las convenciones de organización y de distribución en párrafos</a:t>
                      </a:r>
                      <a:r>
                        <a:rPr lang="es-ES" sz="1400" b="1" dirty="0">
                          <a:latin typeface="+mj-lt"/>
                        </a:rPr>
                        <a:t>. </a:t>
                      </a:r>
                      <a:endParaRPr lang="es-ES" sz="1400" b="1" i="0" u="none" strike="noStrike" dirty="0">
                        <a:solidFill>
                          <a:srgbClr val="000000"/>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40000"/>
                        <a:lumOff val="60000"/>
                      </a:schemeClr>
                    </a:solidFill>
                  </a:tcPr>
                </a:tc>
                <a:tc vMerge="1">
                  <a:txBody>
                    <a:bodyPr/>
                    <a:lstStyle/>
                    <a:p>
                      <a:endParaRPr lang="es-ES"/>
                    </a:p>
                  </a:txBody>
                  <a:tcPr/>
                </a:tc>
                <a:extLst>
                  <a:ext uri="{0D108BD9-81ED-4DB2-BD59-A6C34878D82A}">
                    <a16:rowId xmlns:a16="http://schemas.microsoft.com/office/drawing/2014/main" val="3832211961"/>
                  </a:ext>
                </a:extLst>
              </a:tr>
              <a:tr h="1186144">
                <a:tc vMerge="1">
                  <a:txBody>
                    <a:bodyPr/>
                    <a:lstStyle/>
                    <a:p>
                      <a:endParaRPr lang="es-ES"/>
                    </a:p>
                  </a:txBody>
                  <a:tcPr/>
                </a:tc>
                <a:tc vMerge="1">
                  <a:txBody>
                    <a:bodyPr/>
                    <a:lstStyle/>
                    <a:p>
                      <a:pPr>
                        <a:lnSpc>
                          <a:spcPct val="107000"/>
                        </a:lnSpc>
                        <a:spcAft>
                          <a:spcPts val="0"/>
                        </a:spcAft>
                      </a:pPr>
                      <a:endParaRPr lang="es-ES" sz="1400" b="1" dirty="0">
                        <a:effectLst/>
                        <a:latin typeface="+mj-lt"/>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accent6">
                        <a:lumMod val="40000"/>
                        <a:lumOff val="60000"/>
                      </a:schemeClr>
                    </a:solidFill>
                  </a:tcPr>
                </a:tc>
                <a:tc>
                  <a:txBody>
                    <a:bodyPr/>
                    <a:lstStyle/>
                    <a:p>
                      <a:pPr algn="l" fontAlgn="ctr"/>
                      <a:r>
                        <a:rPr lang="es-ES" sz="1400" b="1" i="0" u="sng" strike="noStrike" dirty="0">
                          <a:solidFill>
                            <a:srgbClr val="000000"/>
                          </a:solidFill>
                          <a:effectLst/>
                          <a:latin typeface="+mj-lt"/>
                        </a:rPr>
                        <a:t>La ortografía y la puntuación son razonablemente correctas, </a:t>
                      </a:r>
                      <a:r>
                        <a:rPr lang="es-ES" sz="1400" b="1" i="0" u="none" strike="noStrike" dirty="0">
                          <a:solidFill>
                            <a:srgbClr val="000000"/>
                          </a:solidFill>
                          <a:effectLst/>
                          <a:latin typeface="+mj-lt"/>
                        </a:rPr>
                        <a:t>pero pueden manifestar la influencia de la lengua materna.</a:t>
                      </a:r>
                    </a:p>
                  </a:txBody>
                  <a:tcPr marL="0" marR="0" marT="0" marB="0" anchor="ctr">
                    <a:lnT w="12700" cap="flat" cmpd="sng" algn="ctr">
                      <a:solidFill>
                        <a:srgbClr val="DDDDDD"/>
                      </a:solidFill>
                      <a:prstDash val="solid"/>
                      <a:round/>
                      <a:headEnd type="none" w="med" len="med"/>
                      <a:tailEnd type="none" w="med" len="med"/>
                    </a:lnT>
                    <a:solidFill>
                      <a:schemeClr val="accent6">
                        <a:lumMod val="40000"/>
                        <a:lumOff val="60000"/>
                      </a:schemeClr>
                    </a:solidFill>
                  </a:tcPr>
                </a:tc>
                <a:tc vMerge="1">
                  <a:txBody>
                    <a:bodyPr/>
                    <a:lstStyle/>
                    <a:p>
                      <a:endParaRPr lang="es-ES"/>
                    </a:p>
                  </a:txBody>
                  <a:tcPr/>
                </a:tc>
                <a:extLst>
                  <a:ext uri="{0D108BD9-81ED-4DB2-BD59-A6C34878D82A}">
                    <a16:rowId xmlns:a16="http://schemas.microsoft.com/office/drawing/2014/main" val="661578419"/>
                  </a:ext>
                </a:extLst>
              </a:tr>
            </a:tbl>
          </a:graphicData>
        </a:graphic>
      </p:graphicFrame>
      <p:sp>
        <p:nvSpPr>
          <p:cNvPr id="7" name="Rectangle 1"/>
          <p:cNvSpPr>
            <a:spLocks noChangeArrowheads="1"/>
          </p:cNvSpPr>
          <p:nvPr/>
        </p:nvSpPr>
        <p:spPr bwMode="auto">
          <a:xfrm>
            <a:off x="282416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869920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27</a:t>
            </a:fld>
            <a:endParaRPr lang="es-ES"/>
          </a:p>
        </p:txBody>
      </p:sp>
      <p:sp>
        <p:nvSpPr>
          <p:cNvPr id="5" name="Rectángulo 4"/>
          <p:cNvSpPr/>
          <p:nvPr/>
        </p:nvSpPr>
        <p:spPr>
          <a:xfrm>
            <a:off x="1619794" y="385659"/>
            <a:ext cx="10258697" cy="5802614"/>
          </a:xfrm>
          <a:prstGeom prst="rect">
            <a:avLst/>
          </a:prstGeom>
          <a:solidFill>
            <a:schemeClr val="accent6">
              <a:lumMod val="40000"/>
              <a:lumOff val="60000"/>
            </a:schemeClr>
          </a:solidFill>
        </p:spPr>
        <p:txBody>
          <a:bodyPr wrap="square">
            <a:spAutoFit/>
          </a:bodyPr>
          <a:lstStyle/>
          <a:p>
            <a:pPr marL="457200">
              <a:lnSpc>
                <a:spcPct val="107000"/>
              </a:lnSpc>
              <a:spcAft>
                <a:spcPts val="600"/>
              </a:spcAft>
            </a:pPr>
            <a:r>
              <a:rPr lang="es-ES" sz="1200" b="1"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COMPRENSIÓN LECTORA </a:t>
            </a:r>
            <a:endParaRPr lang="es-ES" sz="1200" b="1" dirty="0">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rgbClr val="0070C0"/>
                </a:solidFill>
                <a:latin typeface="Verdana" panose="020B0604030504040204" pitchFamily="34" charset="0"/>
                <a:ea typeface="Times New Roman" panose="02020603050405020304" pitchFamily="18" charset="0"/>
                <a:cs typeface="Times New Roman" panose="02020603050405020304" pitchFamily="18" charset="0"/>
              </a:rPr>
              <a:t>Soy capaz de leer artículos e informes relativos a problemas contemporáneos en los que los autores adoptan posturas o puntos de vista concretos.</a:t>
            </a:r>
            <a:endParaRPr lang="es-ES"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rgbClr val="0070C0"/>
                </a:solidFill>
                <a:latin typeface="Verdana" panose="020B0604030504040204" pitchFamily="34" charset="0"/>
                <a:ea typeface="Times New Roman" panose="02020603050405020304" pitchFamily="18" charset="0"/>
                <a:cs typeface="Times New Roman" panose="02020603050405020304" pitchFamily="18" charset="0"/>
              </a:rPr>
              <a:t>Comprendo la prosa literaria contemporánea.</a:t>
            </a:r>
            <a:endParaRPr lang="es-ES"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600"/>
              </a:spcAft>
            </a:pPr>
            <a:r>
              <a:rPr lang="es-ES" sz="1200" b="1"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COMPRENSIÓN AUDITIVA </a:t>
            </a:r>
            <a:endParaRPr lang="es-ES" sz="1200" b="1" dirty="0">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600"/>
              </a:spcAft>
              <a:buFont typeface="Wingdings" panose="05000000000000000000" pitchFamily="2" charset="2"/>
              <a:buChar char="q"/>
            </a:pPr>
            <a:r>
              <a:rPr lang="es-ES" sz="14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Comprendo discursos y conferencias extensos e incluso sigo líneas argumentales complejas siempre que el tema sea relativamente conocido.</a:t>
            </a:r>
            <a:endParaRPr lang="es-E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600"/>
              </a:spcAft>
              <a:buFont typeface="Wingdings" panose="05000000000000000000" pitchFamily="2" charset="2"/>
              <a:buChar char="q"/>
            </a:pPr>
            <a:r>
              <a:rPr lang="es-ES" sz="14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Comprendo casi todas las noticias de la televisión y los programas sobre temas actuales.</a:t>
            </a:r>
            <a:endParaRPr lang="es-E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spcAft>
                <a:spcPts val="600"/>
              </a:spcAft>
              <a:buFont typeface="Wingdings" panose="05000000000000000000" pitchFamily="2" charset="2"/>
              <a:buChar char="q"/>
            </a:pPr>
            <a:r>
              <a:rPr lang="es-ES" sz="1400" dirty="0">
                <a:solidFill>
                  <a:srgbClr val="FF0000"/>
                </a:solidFill>
                <a:latin typeface="Verdana" panose="020B0604030504040204" pitchFamily="34" charset="0"/>
                <a:ea typeface="Times New Roman" panose="02020603050405020304" pitchFamily="18" charset="0"/>
                <a:cs typeface="Times New Roman" panose="02020603050405020304" pitchFamily="18" charset="0"/>
              </a:rPr>
              <a:t>Comprendo la mayoría de las películas en las que se habla en un nivel de lengua estándar.</a:t>
            </a:r>
            <a:endParaRPr lang="es-ES" sz="1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600"/>
              </a:spcAft>
            </a:pPr>
            <a:r>
              <a:rPr lang="es-ES" sz="1200" b="1"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INTERACCIÓN ORAL </a:t>
            </a:r>
            <a:endParaRPr lang="es-ES" sz="1200" b="1" dirty="0">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chemeClr val="accent2">
                    <a:lumMod val="50000"/>
                  </a:schemeClr>
                </a:solidFill>
                <a:latin typeface="Verdana" panose="020B0604030504040204" pitchFamily="34" charset="0"/>
                <a:ea typeface="Times New Roman" panose="02020603050405020304" pitchFamily="18" charset="0"/>
                <a:cs typeface="Times New Roman" panose="02020603050405020304" pitchFamily="18" charset="0"/>
              </a:rPr>
              <a:t>Puedo participar en una conversación con cierta fluidez y espontaneidad, lo que posibilita la comunicación normal con hablantes nativos.</a:t>
            </a:r>
            <a:endParaRPr lang="es-ES" sz="12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chemeClr val="accent2">
                    <a:lumMod val="50000"/>
                  </a:schemeClr>
                </a:solidFill>
                <a:latin typeface="Verdana" panose="020B0604030504040204" pitchFamily="34" charset="0"/>
                <a:ea typeface="Times New Roman" panose="02020603050405020304" pitchFamily="18" charset="0"/>
                <a:cs typeface="Times New Roman" panose="02020603050405020304" pitchFamily="18" charset="0"/>
              </a:rPr>
              <a:t>Puedo tomar parte activa en debates desarrollados en situaciones cotidianas explicando y defendiendo mis puntos de vista.</a:t>
            </a:r>
            <a:endParaRPr lang="es-ES" sz="12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600"/>
              </a:spcAft>
            </a:pPr>
            <a:r>
              <a:rPr lang="es-ES" sz="1200" b="1"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EXPRESIÓN ORAL </a:t>
            </a:r>
            <a:endParaRPr lang="es-ES" sz="1200" b="1" dirty="0">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Presento descripciones claras y detalladas de una amplia serie de temas relacionados con mi especialidad.</a:t>
            </a:r>
            <a:endParaRPr lang="es-ES" sz="12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rgbClr val="7030A0"/>
                </a:solidFill>
                <a:latin typeface="Verdana" panose="020B0604030504040204" pitchFamily="34" charset="0"/>
                <a:ea typeface="Times New Roman" panose="02020603050405020304" pitchFamily="18" charset="0"/>
                <a:cs typeface="Times New Roman" panose="02020603050405020304" pitchFamily="18" charset="0"/>
              </a:rPr>
              <a:t>Sé explicar un punto de vista sobre un tema exponiendo las ventajas y los inconvenientes de varias opciones.</a:t>
            </a:r>
            <a:endParaRPr lang="es-ES" sz="12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600"/>
              </a:spcAft>
            </a:pPr>
            <a:r>
              <a:rPr lang="es-ES" sz="1200" b="1" dirty="0">
                <a:solidFill>
                  <a:srgbClr val="333333"/>
                </a:solidFill>
                <a:latin typeface="Verdana" panose="020B0604030504040204" pitchFamily="34" charset="0"/>
                <a:ea typeface="Times New Roman" panose="02020603050405020304" pitchFamily="18" charset="0"/>
                <a:cs typeface="Times New Roman" panose="02020603050405020304" pitchFamily="18" charset="0"/>
              </a:rPr>
              <a:t>EXPRESIÓN ESCRITA </a:t>
            </a:r>
            <a:endParaRPr lang="es-ES" sz="1200" b="1" dirty="0">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chemeClr val="accent6">
                    <a:lumMod val="50000"/>
                  </a:schemeClr>
                </a:solidFill>
                <a:latin typeface="Verdana" panose="020B0604030504040204" pitchFamily="34" charset="0"/>
                <a:ea typeface="Times New Roman" panose="02020603050405020304" pitchFamily="18" charset="0"/>
                <a:cs typeface="Times New Roman" panose="02020603050405020304" pitchFamily="18" charset="0"/>
              </a:rPr>
              <a:t>Soy capaz de escribir textos claros y detallados sobre una amplia serie de temas relacionados con mis intereses.</a:t>
            </a:r>
            <a:endParaRPr lang="es-ES"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chemeClr val="accent6">
                    <a:lumMod val="50000"/>
                  </a:schemeClr>
                </a:solidFill>
                <a:latin typeface="Verdana" panose="020B0604030504040204" pitchFamily="34" charset="0"/>
                <a:ea typeface="Times New Roman" panose="02020603050405020304" pitchFamily="18" charset="0"/>
                <a:cs typeface="Times New Roman" panose="02020603050405020304" pitchFamily="18" charset="0"/>
              </a:rPr>
              <a:t>Puedo escribir redacciones o informes transmitiendo información o proponiendo motivos que apoyen o refuten un punto de vista concreto.</a:t>
            </a:r>
            <a:endParaRPr lang="es-ES"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600"/>
              </a:spcAft>
              <a:buFont typeface="Wingdings" panose="05000000000000000000" pitchFamily="2" charset="2"/>
              <a:buChar char="q"/>
            </a:pPr>
            <a:r>
              <a:rPr lang="es-ES" sz="1200" dirty="0">
                <a:solidFill>
                  <a:schemeClr val="accent6">
                    <a:lumMod val="50000"/>
                  </a:schemeClr>
                </a:solidFill>
                <a:latin typeface="Verdana" panose="020B0604030504040204" pitchFamily="34" charset="0"/>
                <a:ea typeface="Times New Roman" panose="02020603050405020304" pitchFamily="18" charset="0"/>
                <a:cs typeface="Times New Roman" panose="02020603050405020304" pitchFamily="18" charset="0"/>
              </a:rPr>
              <a:t>Sé escribir cartas que destacan la importancia que le doy a determinados hechos y experiencias.</a:t>
            </a:r>
            <a:endParaRPr lang="es-ES"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uadroTexto 1"/>
          <p:cNvSpPr txBox="1"/>
          <p:nvPr/>
        </p:nvSpPr>
        <p:spPr>
          <a:xfrm rot="16200000">
            <a:off x="-931819" y="2608108"/>
            <a:ext cx="3683729" cy="923330"/>
          </a:xfrm>
          <a:prstGeom prst="rect">
            <a:avLst/>
          </a:prstGeom>
          <a:solidFill>
            <a:srgbClr val="00B050"/>
          </a:solidFill>
        </p:spPr>
        <p:txBody>
          <a:bodyPr wrap="square" rtlCol="0">
            <a:spAutoFit/>
          </a:bodyPr>
          <a:lstStyle/>
          <a:p>
            <a:pPr algn="ctr"/>
            <a:r>
              <a:rPr lang="es-ES" b="1" dirty="0"/>
              <a:t>NIVEL </a:t>
            </a:r>
          </a:p>
          <a:p>
            <a:pPr algn="ctr"/>
            <a:r>
              <a:rPr lang="es-ES" b="1" dirty="0"/>
              <a:t>B2</a:t>
            </a:r>
          </a:p>
          <a:p>
            <a:pPr algn="ctr"/>
            <a:r>
              <a:rPr lang="es-ES" b="1" dirty="0"/>
              <a:t>Autoevaluación</a:t>
            </a:r>
          </a:p>
        </p:txBody>
      </p:sp>
    </p:spTree>
    <p:extLst>
      <p:ext uri="{BB962C8B-B14F-4D97-AF65-F5344CB8AC3E}">
        <p14:creationId xmlns:p14="http://schemas.microsoft.com/office/powerpoint/2010/main" val="4160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1445164" y="816404"/>
            <a:ext cx="9160708" cy="4574963"/>
          </a:xfrm>
        </p:spPr>
        <p:txBody>
          <a:bodyPr anchor="b">
            <a:normAutofit fontScale="90000"/>
          </a:bodyPr>
          <a:lstStyle/>
          <a:p>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r>
              <a:rPr lang="es-ES" sz="8100" b="1" dirty="0">
                <a:solidFill>
                  <a:schemeClr val="accent1"/>
                </a:solidFill>
                <a:latin typeface="Aharoni" panose="02010803020104030203" pitchFamily="2" charset="-79"/>
                <a:cs typeface="Aharoni" panose="02010803020104030203" pitchFamily="2" charset="-79"/>
              </a:rPr>
              <a:t>5. FAMILIARIZACIÓN CON CRITERIOS DE CALIFICACIÓN</a:t>
            </a:r>
          </a:p>
        </p:txBody>
      </p:sp>
      <p:sp>
        <p:nvSpPr>
          <p:cNvPr id="4" name="Marcador de número de diapositiva 3"/>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AB7EFEC9-FA41-4D6F-BCEC-48F3116E060A}" type="slidenum">
              <a:rPr lang="es-ES" sz="6600">
                <a:solidFill>
                  <a:srgbClr val="FFFFFF"/>
                </a:solidFill>
              </a:rPr>
              <a:pPr>
                <a:lnSpc>
                  <a:spcPct val="90000"/>
                </a:lnSpc>
                <a:spcAft>
                  <a:spcPts val="600"/>
                </a:spcAft>
              </a:pPr>
              <a:t>28</a:t>
            </a:fld>
            <a:endParaRPr lang="es-ES" sz="6600">
              <a:solidFill>
                <a:srgbClr val="FFFFFF"/>
              </a:solidFill>
            </a:endParaRPr>
          </a:p>
        </p:txBody>
      </p:sp>
    </p:spTree>
    <p:extLst>
      <p:ext uri="{BB962C8B-B14F-4D97-AF65-F5344CB8AC3E}">
        <p14:creationId xmlns:p14="http://schemas.microsoft.com/office/powerpoint/2010/main" val="33599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29</a:t>
            </a:fld>
            <a:endParaRPr lang="es-ES"/>
          </a:p>
        </p:txBody>
      </p:sp>
      <p:sp>
        <p:nvSpPr>
          <p:cNvPr id="3" name="Rectángulo 2"/>
          <p:cNvSpPr/>
          <p:nvPr/>
        </p:nvSpPr>
        <p:spPr>
          <a:xfrm>
            <a:off x="6410130" y="2662232"/>
            <a:ext cx="5135025" cy="369332"/>
          </a:xfrm>
          <a:prstGeom prst="rect">
            <a:avLst/>
          </a:prstGeom>
          <a:solidFill>
            <a:srgbClr val="FFFF00"/>
          </a:solidFill>
        </p:spPr>
        <p:txBody>
          <a:bodyPr wrap="square">
            <a:spAutoFit/>
          </a:bodyPr>
          <a:lstStyle/>
          <a:p>
            <a:pPr algn="ctr"/>
            <a:r>
              <a:rPr lang="es-ES" b="1" dirty="0"/>
              <a:t>https://kahoot.it/</a:t>
            </a:r>
          </a:p>
        </p:txBody>
      </p:sp>
      <p:sp>
        <p:nvSpPr>
          <p:cNvPr id="7" name="CuadroTexto 6"/>
          <p:cNvSpPr txBox="1"/>
          <p:nvPr/>
        </p:nvSpPr>
        <p:spPr>
          <a:xfrm>
            <a:off x="6283725" y="725725"/>
            <a:ext cx="4947385" cy="1200329"/>
          </a:xfrm>
          <a:prstGeom prst="rect">
            <a:avLst/>
          </a:prstGeom>
          <a:solidFill>
            <a:srgbClr val="00B050"/>
          </a:solidFill>
        </p:spPr>
        <p:txBody>
          <a:bodyPr wrap="square" rtlCol="0">
            <a:spAutoFit/>
          </a:bodyPr>
          <a:lstStyle/>
          <a:p>
            <a:pPr algn="ctr"/>
            <a:r>
              <a:rPr lang="es-ES" sz="2400" b="1" dirty="0"/>
              <a:t>KAHOOT: </a:t>
            </a:r>
          </a:p>
          <a:p>
            <a:pPr algn="ctr"/>
            <a:endParaRPr lang="es-ES" sz="2400" b="1" dirty="0"/>
          </a:p>
          <a:p>
            <a:pPr algn="ctr"/>
            <a:r>
              <a:rPr lang="es-ES" sz="2400" b="1" dirty="0"/>
              <a:t>MARATÓN DE CRITERIOS Y ESCALAS</a:t>
            </a:r>
          </a:p>
        </p:txBody>
      </p:sp>
      <p:pic>
        <p:nvPicPr>
          <p:cNvPr id="5" name="Imagen 4"/>
          <p:cNvPicPr>
            <a:picLocks noChangeAspect="1"/>
          </p:cNvPicPr>
          <p:nvPr/>
        </p:nvPicPr>
        <p:blipFill>
          <a:blip r:embed="rId2"/>
          <a:stretch>
            <a:fillRect/>
          </a:stretch>
        </p:blipFill>
        <p:spPr>
          <a:xfrm>
            <a:off x="6860062" y="3562222"/>
            <a:ext cx="3794710" cy="1855980"/>
          </a:xfrm>
          <a:prstGeom prst="rect">
            <a:avLst/>
          </a:prstGeom>
        </p:spPr>
      </p:pic>
      <p:pic>
        <p:nvPicPr>
          <p:cNvPr id="6" name="Imagen 5"/>
          <p:cNvPicPr>
            <a:picLocks noChangeAspect="1"/>
          </p:cNvPicPr>
          <p:nvPr/>
        </p:nvPicPr>
        <p:blipFill>
          <a:blip r:embed="rId3"/>
          <a:stretch>
            <a:fillRect/>
          </a:stretch>
        </p:blipFill>
        <p:spPr>
          <a:xfrm>
            <a:off x="289249" y="1434694"/>
            <a:ext cx="5912926" cy="3934783"/>
          </a:xfrm>
          <a:prstGeom prst="rect">
            <a:avLst/>
          </a:prstGeom>
        </p:spPr>
      </p:pic>
    </p:spTree>
    <p:extLst>
      <p:ext uri="{BB962C8B-B14F-4D97-AF65-F5344CB8AC3E}">
        <p14:creationId xmlns:p14="http://schemas.microsoft.com/office/powerpoint/2010/main" val="53786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1285241" y="1008993"/>
            <a:ext cx="9231410" cy="3542045"/>
          </a:xfrm>
        </p:spPr>
        <p:txBody>
          <a:bodyPr anchor="b">
            <a:normAutofit/>
          </a:bodyPr>
          <a:lstStyle/>
          <a:p>
            <a:r>
              <a:rPr lang="es-ES" sz="8100" b="1" dirty="0">
                <a:solidFill>
                  <a:srgbClr val="00B050"/>
                </a:solidFill>
                <a:latin typeface="Aharoni" panose="02010803020104030203" pitchFamily="2" charset="-79"/>
                <a:cs typeface="Aharoni" panose="02010803020104030203" pitchFamily="2" charset="-79"/>
              </a:rPr>
              <a:t>I. OBJETIVOS DEL CURSO</a:t>
            </a:r>
          </a:p>
        </p:txBody>
      </p:sp>
      <p:sp>
        <p:nvSpPr>
          <p:cNvPr id="4" name="Marcador de número de diapositiva 3"/>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AB7EFEC9-FA41-4D6F-BCEC-48F3116E060A}" type="slidenum">
              <a:rPr lang="es-ES" sz="2400" smtClean="0">
                <a:solidFill>
                  <a:srgbClr val="FFFFFF"/>
                </a:solidFill>
              </a:rPr>
              <a:pPr>
                <a:lnSpc>
                  <a:spcPct val="90000"/>
                </a:lnSpc>
                <a:spcAft>
                  <a:spcPts val="600"/>
                </a:spcAft>
              </a:pPr>
              <a:t>3</a:t>
            </a:fld>
            <a:endParaRPr lang="es-ES" sz="2400" dirty="0">
              <a:solidFill>
                <a:srgbClr val="FFFFFF"/>
              </a:solidFill>
            </a:endParaRPr>
          </a:p>
        </p:txBody>
      </p:sp>
    </p:spTree>
    <p:extLst>
      <p:ext uri="{BB962C8B-B14F-4D97-AF65-F5344CB8AC3E}">
        <p14:creationId xmlns:p14="http://schemas.microsoft.com/office/powerpoint/2010/main" val="40277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993794" y="866272"/>
            <a:ext cx="4119280" cy="4196615"/>
          </a:xfrm>
          <a:solidFill>
            <a:schemeClr val="accent2">
              <a:lumMod val="60000"/>
              <a:lumOff val="40000"/>
            </a:schemeClr>
          </a:solidFill>
          <a:effectLst>
            <a:softEdge rad="0"/>
          </a:effectLst>
        </p:spPr>
        <p:txBody>
          <a:bodyPr>
            <a:normAutofit fontScale="90000"/>
          </a:bodyPr>
          <a:lstStyle/>
          <a:p>
            <a:pPr algn="ctr"/>
            <a:r>
              <a:rPr lang="es-ES" dirty="0">
                <a:latin typeface="Arial Black" panose="020B0A04020102020204" pitchFamily="34" charset="0"/>
              </a:rPr>
              <a:t>Criterios de calificación</a:t>
            </a:r>
            <a:br>
              <a:rPr lang="es-ES" dirty="0">
                <a:latin typeface="Arial Black" panose="020B0A04020102020204" pitchFamily="34" charset="0"/>
              </a:rPr>
            </a:br>
            <a:r>
              <a:rPr lang="es-ES" dirty="0">
                <a:latin typeface="Arial Black" panose="020B0A04020102020204" pitchFamily="34" charset="0"/>
              </a:rPr>
              <a:t> </a:t>
            </a:r>
            <a:br>
              <a:rPr lang="es-ES" dirty="0">
                <a:latin typeface="Arial Black" panose="020B0A04020102020204" pitchFamily="34" charset="0"/>
              </a:rPr>
            </a:br>
            <a:r>
              <a:rPr lang="es-ES" dirty="0">
                <a:latin typeface="Arial Black" panose="020B0A04020102020204" pitchFamily="34" charset="0"/>
              </a:rPr>
              <a:t>Producción y coproducción de textos escritos </a:t>
            </a:r>
          </a:p>
        </p:txBody>
      </p:sp>
      <p:pic>
        <p:nvPicPr>
          <p:cNvPr id="7" name="Imagen 6"/>
          <p:cNvPicPr>
            <a:picLocks noChangeAspect="1"/>
          </p:cNvPicPr>
          <p:nvPr/>
        </p:nvPicPr>
        <p:blipFill>
          <a:blip r:embed="rId2"/>
          <a:stretch>
            <a:fillRect/>
          </a:stretch>
        </p:blipFill>
        <p:spPr>
          <a:xfrm>
            <a:off x="568348" y="4459945"/>
            <a:ext cx="3267184" cy="2447561"/>
          </a:xfrm>
          <a:prstGeom prst="rect">
            <a:avLst/>
          </a:prstGeom>
          <a:effectLst>
            <a:softEdge rad="177800"/>
          </a:effectLst>
        </p:spPr>
      </p:pic>
      <p:pic>
        <p:nvPicPr>
          <p:cNvPr id="8" name="Imagen 7"/>
          <p:cNvPicPr>
            <a:picLocks noChangeAspect="1"/>
          </p:cNvPicPr>
          <p:nvPr/>
        </p:nvPicPr>
        <p:blipFill>
          <a:blip r:embed="rId3"/>
          <a:stretch>
            <a:fillRect/>
          </a:stretch>
        </p:blipFill>
        <p:spPr>
          <a:xfrm>
            <a:off x="655430" y="426989"/>
            <a:ext cx="2760510" cy="3408036"/>
          </a:xfrm>
          <a:prstGeom prst="rect">
            <a:avLst/>
          </a:prstGeom>
          <a:effectLst>
            <a:softEdge rad="139700"/>
          </a:effectLst>
        </p:spPr>
      </p:pic>
      <p:pic>
        <p:nvPicPr>
          <p:cNvPr id="13" name="Imagen 12"/>
          <p:cNvPicPr>
            <a:picLocks noChangeAspect="1"/>
          </p:cNvPicPr>
          <p:nvPr/>
        </p:nvPicPr>
        <p:blipFill>
          <a:blip r:embed="rId4"/>
          <a:stretch>
            <a:fillRect/>
          </a:stretch>
        </p:blipFill>
        <p:spPr>
          <a:xfrm>
            <a:off x="8284655" y="693557"/>
            <a:ext cx="4051977" cy="2494351"/>
          </a:xfrm>
          <a:prstGeom prst="rect">
            <a:avLst/>
          </a:prstGeom>
          <a:effectLst>
            <a:softEdge rad="317500"/>
          </a:effectLst>
        </p:spPr>
      </p:pic>
      <p:sp>
        <p:nvSpPr>
          <p:cNvPr id="14" name="CuadroTexto 13"/>
          <p:cNvSpPr txBox="1"/>
          <p:nvPr/>
        </p:nvSpPr>
        <p:spPr>
          <a:xfrm>
            <a:off x="247992" y="156045"/>
            <a:ext cx="4027054" cy="369332"/>
          </a:xfrm>
          <a:prstGeom prst="rect">
            <a:avLst/>
          </a:prstGeom>
          <a:solidFill>
            <a:srgbClr val="FF0000"/>
          </a:solidFill>
        </p:spPr>
        <p:txBody>
          <a:bodyPr wrap="square" rtlCol="0">
            <a:spAutoFit/>
          </a:bodyPr>
          <a:lstStyle/>
          <a:p>
            <a:r>
              <a:rPr lang="es-ES" b="1" dirty="0">
                <a:latin typeface="Arial Black" panose="020B0A04020102020204" pitchFamily="34" charset="0"/>
              </a:rPr>
              <a:t>1 EFICACIA COMUNICATIVA </a:t>
            </a:r>
          </a:p>
        </p:txBody>
      </p:sp>
      <p:sp>
        <p:nvSpPr>
          <p:cNvPr id="15" name="CuadroTexto 14"/>
          <p:cNvSpPr txBox="1"/>
          <p:nvPr/>
        </p:nvSpPr>
        <p:spPr>
          <a:xfrm>
            <a:off x="8191264" y="324225"/>
            <a:ext cx="4000736" cy="369332"/>
          </a:xfrm>
          <a:prstGeom prst="rect">
            <a:avLst/>
          </a:prstGeom>
          <a:solidFill>
            <a:srgbClr val="FF0000"/>
          </a:solidFill>
        </p:spPr>
        <p:txBody>
          <a:bodyPr wrap="square" rtlCol="0">
            <a:spAutoFit/>
          </a:bodyPr>
          <a:lstStyle/>
          <a:p>
            <a:r>
              <a:rPr lang="es-ES" b="1" dirty="0">
                <a:latin typeface="Arial Black" panose="020B0A04020102020204" pitchFamily="34" charset="0"/>
              </a:rPr>
              <a:t>2 ORGANIZACIÓN DEL TEXTO</a:t>
            </a:r>
          </a:p>
        </p:txBody>
      </p:sp>
      <p:sp>
        <p:nvSpPr>
          <p:cNvPr id="16" name="CuadroTexto 15"/>
          <p:cNvSpPr txBox="1"/>
          <p:nvPr/>
        </p:nvSpPr>
        <p:spPr>
          <a:xfrm>
            <a:off x="410086" y="4275279"/>
            <a:ext cx="3583709" cy="369332"/>
          </a:xfrm>
          <a:prstGeom prst="rect">
            <a:avLst/>
          </a:prstGeom>
          <a:solidFill>
            <a:srgbClr val="FF0000"/>
          </a:solidFill>
        </p:spPr>
        <p:txBody>
          <a:bodyPr wrap="square" rtlCol="0">
            <a:spAutoFit/>
          </a:bodyPr>
          <a:lstStyle/>
          <a:p>
            <a:r>
              <a:rPr lang="es-ES" b="1" dirty="0">
                <a:latin typeface="Arial Black" panose="020B0A04020102020204" pitchFamily="34" charset="0"/>
              </a:rPr>
              <a:t>3 RIQUEZA LINGÜÍSTICA</a:t>
            </a:r>
          </a:p>
        </p:txBody>
      </p:sp>
      <p:sp>
        <p:nvSpPr>
          <p:cNvPr id="18" name="CuadroTexto 17"/>
          <p:cNvSpPr txBox="1"/>
          <p:nvPr/>
        </p:nvSpPr>
        <p:spPr>
          <a:xfrm>
            <a:off x="8333140" y="4090613"/>
            <a:ext cx="3955009" cy="369332"/>
          </a:xfrm>
          <a:prstGeom prst="rect">
            <a:avLst/>
          </a:prstGeom>
          <a:solidFill>
            <a:srgbClr val="FF0000"/>
          </a:solidFill>
        </p:spPr>
        <p:txBody>
          <a:bodyPr wrap="square" rtlCol="0">
            <a:spAutoFit/>
          </a:bodyPr>
          <a:lstStyle/>
          <a:p>
            <a:r>
              <a:rPr lang="es-ES" b="1" dirty="0">
                <a:latin typeface="Arial Black" panose="020B0A04020102020204" pitchFamily="34" charset="0"/>
              </a:rPr>
              <a:t>4 CORRECCIÓN LINGÜÍSTICA</a:t>
            </a:r>
          </a:p>
        </p:txBody>
      </p:sp>
      <p:pic>
        <p:nvPicPr>
          <p:cNvPr id="20" name="Imagen 19"/>
          <p:cNvPicPr>
            <a:picLocks noChangeAspect="1"/>
          </p:cNvPicPr>
          <p:nvPr/>
        </p:nvPicPr>
        <p:blipFill>
          <a:blip r:embed="rId5"/>
          <a:stretch>
            <a:fillRect/>
          </a:stretch>
        </p:blipFill>
        <p:spPr>
          <a:xfrm>
            <a:off x="8404163" y="4318600"/>
            <a:ext cx="3574938" cy="2268703"/>
          </a:xfrm>
          <a:prstGeom prst="rect">
            <a:avLst/>
          </a:prstGeom>
          <a:effectLst>
            <a:softEdge rad="457200"/>
          </a:effectLst>
        </p:spPr>
      </p:pic>
    </p:spTree>
    <p:extLst>
      <p:ext uri="{BB962C8B-B14F-4D97-AF65-F5344CB8AC3E}">
        <p14:creationId xmlns:p14="http://schemas.microsoft.com/office/powerpoint/2010/main" val="22415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5310227" y="187235"/>
            <a:ext cx="5467926" cy="1457070"/>
          </a:xfrm>
          <a:prstGeom prst="rect">
            <a:avLst/>
          </a:prstGeom>
          <a:solidFill>
            <a:schemeClr val="accent6"/>
          </a:solidFill>
        </p:spPr>
      </p:pic>
      <p:pic>
        <p:nvPicPr>
          <p:cNvPr id="10" name="Imagen 9"/>
          <p:cNvPicPr>
            <a:picLocks noChangeAspect="1"/>
          </p:cNvPicPr>
          <p:nvPr/>
        </p:nvPicPr>
        <p:blipFill>
          <a:blip r:embed="rId3"/>
          <a:stretch>
            <a:fillRect/>
          </a:stretch>
        </p:blipFill>
        <p:spPr>
          <a:xfrm>
            <a:off x="5303701" y="1945675"/>
            <a:ext cx="5474452" cy="1457070"/>
          </a:xfrm>
          <a:prstGeom prst="rect">
            <a:avLst/>
          </a:prstGeom>
          <a:solidFill>
            <a:srgbClr val="00B0F0"/>
          </a:solidFill>
        </p:spPr>
      </p:pic>
      <p:pic>
        <p:nvPicPr>
          <p:cNvPr id="11" name="Imagen 10"/>
          <p:cNvPicPr>
            <a:picLocks noChangeAspect="1"/>
          </p:cNvPicPr>
          <p:nvPr/>
        </p:nvPicPr>
        <p:blipFill>
          <a:blip r:embed="rId4"/>
          <a:stretch>
            <a:fillRect/>
          </a:stretch>
        </p:blipFill>
        <p:spPr>
          <a:xfrm>
            <a:off x="5303701" y="3847687"/>
            <a:ext cx="5541744" cy="1109568"/>
          </a:xfrm>
          <a:prstGeom prst="rect">
            <a:avLst/>
          </a:prstGeom>
          <a:solidFill>
            <a:srgbClr val="FFFF00"/>
          </a:solidFill>
        </p:spPr>
      </p:pic>
      <p:pic>
        <p:nvPicPr>
          <p:cNvPr id="12" name="Imagen 11"/>
          <p:cNvPicPr>
            <a:picLocks noChangeAspect="1"/>
          </p:cNvPicPr>
          <p:nvPr/>
        </p:nvPicPr>
        <p:blipFill>
          <a:blip r:embed="rId5"/>
          <a:stretch>
            <a:fillRect/>
          </a:stretch>
        </p:blipFill>
        <p:spPr>
          <a:xfrm>
            <a:off x="5378911" y="5450224"/>
            <a:ext cx="5391324" cy="768163"/>
          </a:xfrm>
          <a:prstGeom prst="rect">
            <a:avLst/>
          </a:prstGeom>
          <a:solidFill>
            <a:srgbClr val="92D050"/>
          </a:solidFill>
        </p:spPr>
      </p:pic>
      <p:pic>
        <p:nvPicPr>
          <p:cNvPr id="14" name="Imagen 13"/>
          <p:cNvPicPr>
            <a:picLocks noChangeAspect="1"/>
          </p:cNvPicPr>
          <p:nvPr/>
        </p:nvPicPr>
        <p:blipFill>
          <a:blip r:embed="rId6"/>
          <a:stretch>
            <a:fillRect/>
          </a:stretch>
        </p:blipFill>
        <p:spPr>
          <a:xfrm>
            <a:off x="2228597" y="3631536"/>
            <a:ext cx="1934523" cy="1449337"/>
          </a:xfrm>
          <a:prstGeom prst="rect">
            <a:avLst/>
          </a:prstGeom>
        </p:spPr>
      </p:pic>
      <p:pic>
        <p:nvPicPr>
          <p:cNvPr id="15" name="Imagen 14"/>
          <p:cNvPicPr>
            <a:picLocks noChangeAspect="1"/>
          </p:cNvPicPr>
          <p:nvPr/>
        </p:nvPicPr>
        <p:blipFill>
          <a:blip r:embed="rId7"/>
          <a:stretch>
            <a:fillRect/>
          </a:stretch>
        </p:blipFill>
        <p:spPr>
          <a:xfrm>
            <a:off x="2339783" y="87000"/>
            <a:ext cx="1712150" cy="1858675"/>
          </a:xfrm>
          <a:prstGeom prst="rect">
            <a:avLst/>
          </a:prstGeom>
          <a:effectLst>
            <a:softEdge rad="139700"/>
          </a:effectLst>
        </p:spPr>
      </p:pic>
      <p:pic>
        <p:nvPicPr>
          <p:cNvPr id="17" name="Imagen 16"/>
          <p:cNvPicPr>
            <a:picLocks noChangeAspect="1"/>
          </p:cNvPicPr>
          <p:nvPr/>
        </p:nvPicPr>
        <p:blipFill>
          <a:blip r:embed="rId8"/>
          <a:stretch>
            <a:fillRect/>
          </a:stretch>
        </p:blipFill>
        <p:spPr>
          <a:xfrm>
            <a:off x="1919119" y="5347773"/>
            <a:ext cx="2553477" cy="1307319"/>
          </a:xfrm>
          <a:prstGeom prst="rect">
            <a:avLst/>
          </a:prstGeom>
        </p:spPr>
      </p:pic>
      <p:pic>
        <p:nvPicPr>
          <p:cNvPr id="18" name="Imagen 17"/>
          <p:cNvPicPr>
            <a:picLocks noChangeAspect="1"/>
          </p:cNvPicPr>
          <p:nvPr/>
        </p:nvPicPr>
        <p:blipFill>
          <a:blip r:embed="rId9"/>
          <a:stretch>
            <a:fillRect/>
          </a:stretch>
        </p:blipFill>
        <p:spPr>
          <a:xfrm>
            <a:off x="2035689" y="1947036"/>
            <a:ext cx="2387856" cy="1596183"/>
          </a:xfrm>
          <a:prstGeom prst="rect">
            <a:avLst/>
          </a:prstGeom>
        </p:spPr>
      </p:pic>
      <p:pic>
        <p:nvPicPr>
          <p:cNvPr id="19" name="Imagen 18"/>
          <p:cNvPicPr>
            <a:picLocks noChangeAspect="1"/>
          </p:cNvPicPr>
          <p:nvPr/>
        </p:nvPicPr>
        <p:blipFill>
          <a:blip r:embed="rId10"/>
          <a:stretch>
            <a:fillRect/>
          </a:stretch>
        </p:blipFill>
        <p:spPr>
          <a:xfrm>
            <a:off x="99407" y="4079323"/>
            <a:ext cx="1936282" cy="499915"/>
          </a:xfrm>
          <a:prstGeom prst="rect">
            <a:avLst/>
          </a:prstGeom>
        </p:spPr>
      </p:pic>
      <p:pic>
        <p:nvPicPr>
          <p:cNvPr id="20" name="Imagen 19"/>
          <p:cNvPicPr>
            <a:picLocks noChangeAspect="1"/>
          </p:cNvPicPr>
          <p:nvPr/>
        </p:nvPicPr>
        <p:blipFill>
          <a:blip r:embed="rId11"/>
          <a:stretch>
            <a:fillRect/>
          </a:stretch>
        </p:blipFill>
        <p:spPr>
          <a:xfrm>
            <a:off x="101165" y="2496023"/>
            <a:ext cx="1934524" cy="499915"/>
          </a:xfrm>
          <a:prstGeom prst="rect">
            <a:avLst/>
          </a:prstGeom>
        </p:spPr>
      </p:pic>
      <p:pic>
        <p:nvPicPr>
          <p:cNvPr id="21" name="Imagen 20"/>
          <p:cNvPicPr>
            <a:picLocks noChangeAspect="1"/>
          </p:cNvPicPr>
          <p:nvPr/>
        </p:nvPicPr>
        <p:blipFill>
          <a:blip r:embed="rId12"/>
          <a:stretch>
            <a:fillRect/>
          </a:stretch>
        </p:blipFill>
        <p:spPr>
          <a:xfrm>
            <a:off x="92386" y="668861"/>
            <a:ext cx="2034994" cy="493819"/>
          </a:xfrm>
          <a:prstGeom prst="rect">
            <a:avLst/>
          </a:prstGeom>
        </p:spPr>
      </p:pic>
      <p:pic>
        <p:nvPicPr>
          <p:cNvPr id="22" name="Imagen 21"/>
          <p:cNvPicPr>
            <a:picLocks noChangeAspect="1"/>
          </p:cNvPicPr>
          <p:nvPr/>
        </p:nvPicPr>
        <p:blipFill>
          <a:blip r:embed="rId13"/>
          <a:stretch>
            <a:fillRect/>
          </a:stretch>
        </p:blipFill>
        <p:spPr>
          <a:xfrm>
            <a:off x="99407" y="5886438"/>
            <a:ext cx="1936282" cy="493819"/>
          </a:xfrm>
          <a:prstGeom prst="rect">
            <a:avLst/>
          </a:prstGeom>
        </p:spPr>
      </p:pic>
    </p:spTree>
    <p:extLst>
      <p:ext uri="{BB962C8B-B14F-4D97-AF65-F5344CB8AC3E}">
        <p14:creationId xmlns:p14="http://schemas.microsoft.com/office/powerpoint/2010/main" val="23820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nvGraphicFramePr>
        <p:xfrm>
          <a:off x="224576" y="425594"/>
          <a:ext cx="11767126" cy="5663029"/>
        </p:xfrm>
        <a:graphic>
          <a:graphicData uri="http://schemas.openxmlformats.org/drawingml/2006/table">
            <a:tbl>
              <a:tblPr firstRow="1" firstCol="1" bandRow="1"/>
              <a:tblGrid>
                <a:gridCol w="2004291">
                  <a:extLst>
                    <a:ext uri="{9D8B030D-6E8A-4147-A177-3AD203B41FA5}">
                      <a16:colId xmlns:a16="http://schemas.microsoft.com/office/drawing/2014/main" val="2783605662"/>
                    </a:ext>
                  </a:extLst>
                </a:gridCol>
                <a:gridCol w="5652390">
                  <a:extLst>
                    <a:ext uri="{9D8B030D-6E8A-4147-A177-3AD203B41FA5}">
                      <a16:colId xmlns:a16="http://schemas.microsoft.com/office/drawing/2014/main" val="2666314714"/>
                    </a:ext>
                  </a:extLst>
                </a:gridCol>
                <a:gridCol w="739174">
                  <a:extLst>
                    <a:ext uri="{9D8B030D-6E8A-4147-A177-3AD203B41FA5}">
                      <a16:colId xmlns:a16="http://schemas.microsoft.com/office/drawing/2014/main" val="3061980584"/>
                    </a:ext>
                  </a:extLst>
                </a:gridCol>
                <a:gridCol w="1348509">
                  <a:extLst>
                    <a:ext uri="{9D8B030D-6E8A-4147-A177-3AD203B41FA5}">
                      <a16:colId xmlns:a16="http://schemas.microsoft.com/office/drawing/2014/main" val="3570539241"/>
                    </a:ext>
                  </a:extLst>
                </a:gridCol>
                <a:gridCol w="1136263">
                  <a:extLst>
                    <a:ext uri="{9D8B030D-6E8A-4147-A177-3AD203B41FA5}">
                      <a16:colId xmlns:a16="http://schemas.microsoft.com/office/drawing/2014/main" val="1475769699"/>
                    </a:ext>
                  </a:extLst>
                </a:gridCol>
                <a:gridCol w="886499">
                  <a:extLst>
                    <a:ext uri="{9D8B030D-6E8A-4147-A177-3AD203B41FA5}">
                      <a16:colId xmlns:a16="http://schemas.microsoft.com/office/drawing/2014/main" val="383414428"/>
                    </a:ext>
                  </a:extLst>
                </a:gridCol>
              </a:tblGrid>
              <a:tr h="647105">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CRITERIOS</a:t>
                      </a:r>
                      <a:r>
                        <a:rPr lang="es-ES" sz="1600" b="1" baseline="0" dirty="0">
                          <a:effectLst/>
                          <a:latin typeface="Segoe UI" panose="020B0502040204020203" pitchFamily="34" charset="0"/>
                          <a:ea typeface="Times New Roman" panose="02020603050405020304" pitchFamily="18" charset="0"/>
                          <a:cs typeface="Times New Roman" panose="02020603050405020304" pitchFamily="18" charset="0"/>
                        </a:rPr>
                        <a:t> </a:t>
                      </a:r>
                    </a:p>
                    <a:p>
                      <a:pPr algn="ctr">
                        <a:lnSpc>
                          <a:spcPct val="115000"/>
                        </a:lnSpc>
                        <a:spcBef>
                          <a:spcPts val="500"/>
                        </a:spcBef>
                        <a:spcAft>
                          <a:spcPts val="0"/>
                        </a:spcAft>
                      </a:pPr>
                      <a:r>
                        <a:rPr lang="es-ES" sz="1600" b="1" baseline="0" dirty="0">
                          <a:effectLst/>
                          <a:latin typeface="Segoe UI" panose="020B0502040204020203" pitchFamily="34" charset="0"/>
                          <a:ea typeface="Times New Roman" panose="02020603050405020304" pitchFamily="18" charset="0"/>
                          <a:cs typeface="Times New Roman" panose="02020603050405020304" pitchFamily="18" charset="0"/>
                        </a:rPr>
                        <a:t>PCTE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DESCRIPTORES  PCTE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s-ES" sz="900" b="1"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MUY </a:t>
                      </a:r>
                    </a:p>
                    <a:p>
                      <a:pPr algn="ctr">
                        <a:lnSpc>
                          <a:spcPct val="100000"/>
                        </a:lnSpc>
                        <a:spcBef>
                          <a:spcPts val="0"/>
                        </a:spcBef>
                        <a:spcAft>
                          <a:spcPts val="0"/>
                        </a:spcAft>
                      </a:pPr>
                      <a:r>
                        <a:rPr lang="es-ES" sz="900" b="1"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ADECUADO</a:t>
                      </a:r>
                      <a:endParaRPr lang="es-ES" sz="9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(hasta 5 puntos)</a:t>
                      </a:r>
                      <a:endParaRPr lang="es-ES" sz="9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s-ES" sz="900" b="1" dirty="0">
                          <a:solidFill>
                            <a:schemeClr val="accent1">
                              <a:lumMod val="75000"/>
                            </a:schemeClr>
                          </a:solidFill>
                          <a:effectLst/>
                          <a:latin typeface="Segoe UI" panose="020B0502040204020203" pitchFamily="34" charset="0"/>
                          <a:ea typeface="Times New Roman" panose="02020603050405020304" pitchFamily="18" charset="0"/>
                          <a:cs typeface="Times New Roman" panose="02020603050405020304" pitchFamily="18" charset="0"/>
                        </a:rPr>
                        <a:t>BASTANTE ADECUADO</a:t>
                      </a:r>
                      <a:endParaRPr lang="es-ES" sz="9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solidFill>
                            <a:schemeClr val="accent1">
                              <a:lumMod val="75000"/>
                            </a:schemeClr>
                          </a:solidFill>
                          <a:effectLst/>
                          <a:latin typeface="Segoe UI" panose="020B0502040204020203" pitchFamily="34" charset="0"/>
                          <a:ea typeface="Times New Roman" panose="02020603050405020304" pitchFamily="18" charset="0"/>
                          <a:cs typeface="Times New Roman" panose="02020603050405020304" pitchFamily="18" charset="0"/>
                        </a:rPr>
                        <a:t>(hasta 4 puntos)</a:t>
                      </a:r>
                      <a:endParaRPr lang="es-ES" sz="9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s-ES" sz="900" b="1" dirty="0">
                          <a:solidFill>
                            <a:schemeClr val="accent6">
                              <a:lumMod val="50000"/>
                            </a:schemeClr>
                          </a:solidFill>
                          <a:effectLst/>
                          <a:latin typeface="Segoe UI" panose="020B0502040204020203" pitchFamily="34" charset="0"/>
                          <a:ea typeface="Times New Roman" panose="02020603050405020304" pitchFamily="18" charset="0"/>
                          <a:cs typeface="Times New Roman" panose="02020603050405020304" pitchFamily="18" charset="0"/>
                        </a:rPr>
                        <a:t>POCO </a:t>
                      </a:r>
                      <a:endParaRPr lang="es-ES" sz="9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solidFill>
                            <a:schemeClr val="accent6">
                              <a:lumMod val="50000"/>
                            </a:schemeClr>
                          </a:solidFill>
                          <a:effectLst/>
                          <a:latin typeface="Segoe UI" panose="020B0502040204020203" pitchFamily="34" charset="0"/>
                          <a:ea typeface="Times New Roman" panose="02020603050405020304" pitchFamily="18" charset="0"/>
                          <a:cs typeface="Times New Roman" panose="02020603050405020304" pitchFamily="18" charset="0"/>
                        </a:rPr>
                        <a:t>ADECUADO </a:t>
                      </a:r>
                      <a:endParaRPr lang="es-ES" sz="9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solidFill>
                            <a:schemeClr val="accent6">
                              <a:lumMod val="50000"/>
                            </a:schemeClr>
                          </a:solidFill>
                          <a:effectLst/>
                          <a:latin typeface="Segoe UI" panose="020B0502040204020203" pitchFamily="34" charset="0"/>
                          <a:ea typeface="Times New Roman" panose="02020603050405020304" pitchFamily="18" charset="0"/>
                          <a:cs typeface="Times New Roman" panose="02020603050405020304" pitchFamily="18" charset="0"/>
                        </a:rPr>
                        <a:t>(hasta 2,5 puntos</a:t>
                      </a:r>
                      <a:r>
                        <a:rPr lang="es-ES" sz="900" b="1" dirty="0">
                          <a:solidFill>
                            <a:schemeClr val="accent1">
                              <a:lumMod val="60000"/>
                              <a:lumOff val="40000"/>
                            </a:schemeClr>
                          </a:solidFill>
                          <a:effectLst/>
                          <a:latin typeface="Segoe UI" panose="020B0502040204020203" pitchFamily="34" charset="0"/>
                          <a:ea typeface="Times New Roman" panose="02020603050405020304" pitchFamily="18" charset="0"/>
                          <a:cs typeface="Times New Roman" panose="02020603050405020304" pitchFamily="18" charset="0"/>
                        </a:rPr>
                        <a:t>)</a:t>
                      </a:r>
                      <a:endParaRPr lang="es-ES" sz="900" dirty="0">
                        <a:solidFill>
                          <a:schemeClr val="accent1">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s-ES" sz="900" b="1" dirty="0">
                          <a:effectLst/>
                          <a:latin typeface="Segoe UI" panose="020B0502040204020203" pitchFamily="34" charset="0"/>
                          <a:ea typeface="Times New Roman" panose="02020603050405020304" pitchFamily="18" charset="0"/>
                          <a:cs typeface="Times New Roman" panose="02020603050405020304" pitchFamily="18" charset="0"/>
                        </a:rPr>
                        <a:t>NADA ADECUADO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effectLst/>
                          <a:latin typeface="Segoe UI" panose="020B0502040204020203" pitchFamily="34" charset="0"/>
                          <a:ea typeface="Times New Roman" panose="02020603050405020304" pitchFamily="18" charset="0"/>
                          <a:cs typeface="Times New Roman" panose="02020603050405020304" pitchFamily="18" charset="0"/>
                        </a:rPr>
                        <a:t>(hasta 1 punto)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572507"/>
                  </a:ext>
                </a:extLst>
              </a:tr>
              <a:tr h="1460109">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EFICACIA COMUNICATIVA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5 puntos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50000"/>
                        </a:lnSpc>
                        <a:spcBef>
                          <a:spcPts val="0"/>
                        </a:spcBef>
                        <a:spcAft>
                          <a:spcPts val="0"/>
                        </a:spcAft>
                        <a:tabLst>
                          <a:tab pos="2343150" algn="l"/>
                        </a:tabLs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Alcanza la finalidad comunicativa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5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Respeta el tipo y formato de texto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5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Se ajusta a las instrucciones de la tarea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5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Aporta información y contenido relevante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500"/>
                        </a:spcBef>
                        <a:spcAft>
                          <a:spcPts val="0"/>
                        </a:spcAft>
                      </a:pPr>
                      <a:r>
                        <a:rPr lang="es-ES" sz="5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a:lnSpc>
                          <a:spcPct val="115000"/>
                        </a:lnSpc>
                        <a:spcBef>
                          <a:spcPts val="500"/>
                        </a:spcBef>
                        <a:spcAft>
                          <a:spcPts val="0"/>
                        </a:spcAft>
                      </a:pPr>
                      <a:r>
                        <a:rPr lang="es-ES" sz="5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es-ES" sz="5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es-ES" sz="5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1820481"/>
                  </a:ext>
                </a:extLst>
              </a:tr>
              <a:tr h="1447996">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ORGANIZACIÓN DEL TEXTO</a:t>
                      </a:r>
                      <a:r>
                        <a:rPr lang="es-ES" sz="1600" b="1" baseline="0" dirty="0">
                          <a:effectLst/>
                          <a:latin typeface="Segoe UI" panose="020B0502040204020203" pitchFamily="34" charset="0"/>
                          <a:ea typeface="Times New Roman" panose="02020603050405020304" pitchFamily="18" charset="0"/>
                          <a:cs typeface="Times New Roman" panose="02020603050405020304" pitchFamily="18" charset="0"/>
                        </a:rPr>
                        <a:t> </a:t>
                      </a:r>
                    </a:p>
                    <a:p>
                      <a:pPr algn="ctr">
                        <a:lnSpc>
                          <a:spcPct val="115000"/>
                        </a:lnSpc>
                        <a:spcBef>
                          <a:spcPts val="500"/>
                        </a:spcBef>
                        <a:spcAft>
                          <a:spcPts val="0"/>
                        </a:spcAft>
                      </a:pPr>
                      <a:r>
                        <a:rPr lang="es-ES" sz="1200" b="1" baseline="0" dirty="0">
                          <a:effectLst/>
                          <a:latin typeface="Segoe UI" panose="020B0502040204020203" pitchFamily="34" charset="0"/>
                          <a:ea typeface="Times New Roman" panose="02020603050405020304" pitchFamily="18" charset="0"/>
                          <a:cs typeface="Times New Roman" panose="02020603050405020304" pitchFamily="18" charset="0"/>
                        </a:rPr>
                        <a:t>(coherencia y cohesión)</a:t>
                      </a:r>
                      <a:endParaRPr lang="es-E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5 puntos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5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No hay ambigüedad. La información es explícita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Organiza la información y argumentos</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Hace progresar el tema y utiliza transiciones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Utiliza correctamente mecanismos de referencia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0339051"/>
                  </a:ext>
                </a:extLst>
              </a:tr>
              <a:tr h="896062">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RIQUEZA LINGÜÍSTICA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5 puntos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 </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Gama amplia de estructuras sintácticas y gramaticales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Recursos léxicos del nivel o por encima variados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Asume riesgos en los recursos lingüísticos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5212362"/>
                  </a:ext>
                </a:extLst>
              </a:tr>
              <a:tr h="1158176">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CORRECCIÓN LINGÜÍSTICA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5 puntos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Ortografía, morfología y sintaxis correctas</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Recursos léxicos del nivel correctos  </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2956266"/>
                  </a:ext>
                </a:extLst>
              </a:tr>
            </a:tbl>
          </a:graphicData>
        </a:graphic>
      </p:graphicFrame>
    </p:spTree>
    <p:extLst>
      <p:ext uri="{BB962C8B-B14F-4D97-AF65-F5344CB8AC3E}">
        <p14:creationId xmlns:p14="http://schemas.microsoft.com/office/powerpoint/2010/main" val="20568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2798" y="868835"/>
            <a:ext cx="3639127" cy="2976001"/>
          </a:xfrm>
          <a:solidFill>
            <a:schemeClr val="accent1">
              <a:lumMod val="60000"/>
              <a:lumOff val="40000"/>
            </a:schemeClr>
          </a:solidFill>
          <a:effectLst>
            <a:softEdge rad="0"/>
          </a:effectLst>
        </p:spPr>
        <p:txBody>
          <a:bodyPr>
            <a:normAutofit fontScale="90000"/>
          </a:bodyPr>
          <a:lstStyle/>
          <a:p>
            <a:pPr algn="ctr"/>
            <a:r>
              <a:rPr lang="es-ES" dirty="0">
                <a:latin typeface="Arial Black" panose="020B0A04020102020204" pitchFamily="34" charset="0"/>
              </a:rPr>
              <a:t>Criterios de calificación</a:t>
            </a:r>
            <a:br>
              <a:rPr lang="es-ES" dirty="0">
                <a:latin typeface="Arial Black" panose="020B0A04020102020204" pitchFamily="34" charset="0"/>
              </a:rPr>
            </a:br>
            <a:r>
              <a:rPr lang="es-ES" dirty="0">
                <a:latin typeface="Arial Black" panose="020B0A04020102020204" pitchFamily="34" charset="0"/>
              </a:rPr>
              <a:t> </a:t>
            </a:r>
            <a:br>
              <a:rPr lang="es-ES" dirty="0">
                <a:latin typeface="Arial Black" panose="020B0A04020102020204" pitchFamily="34" charset="0"/>
              </a:rPr>
            </a:br>
            <a:r>
              <a:rPr lang="es-ES" dirty="0">
                <a:latin typeface="Arial Black" panose="020B0A04020102020204" pitchFamily="34" charset="0"/>
              </a:rPr>
              <a:t>mediación escrita</a:t>
            </a:r>
          </a:p>
        </p:txBody>
      </p:sp>
      <p:pic>
        <p:nvPicPr>
          <p:cNvPr id="8" name="Imagen 7"/>
          <p:cNvPicPr>
            <a:picLocks noChangeAspect="1"/>
          </p:cNvPicPr>
          <p:nvPr/>
        </p:nvPicPr>
        <p:blipFill>
          <a:blip r:embed="rId2"/>
          <a:stretch>
            <a:fillRect/>
          </a:stretch>
        </p:blipFill>
        <p:spPr>
          <a:xfrm>
            <a:off x="794152" y="409664"/>
            <a:ext cx="2516938" cy="3107329"/>
          </a:xfrm>
          <a:prstGeom prst="rect">
            <a:avLst/>
          </a:prstGeom>
          <a:effectLst>
            <a:softEdge rad="139700"/>
          </a:effectLst>
        </p:spPr>
      </p:pic>
      <p:sp>
        <p:nvSpPr>
          <p:cNvPr id="14" name="CuadroTexto 13"/>
          <p:cNvSpPr txBox="1"/>
          <p:nvPr/>
        </p:nvSpPr>
        <p:spPr>
          <a:xfrm>
            <a:off x="151226" y="149209"/>
            <a:ext cx="4027054" cy="369332"/>
          </a:xfrm>
          <a:prstGeom prst="rect">
            <a:avLst/>
          </a:prstGeom>
          <a:solidFill>
            <a:srgbClr val="FF0000"/>
          </a:solidFill>
        </p:spPr>
        <p:txBody>
          <a:bodyPr wrap="square" rtlCol="0">
            <a:spAutoFit/>
          </a:bodyPr>
          <a:lstStyle/>
          <a:p>
            <a:r>
              <a:rPr lang="es-ES" b="1" dirty="0">
                <a:latin typeface="Arial Black" panose="020B0A04020102020204" pitchFamily="34" charset="0"/>
              </a:rPr>
              <a:t>1 EFICACIA COMUNICATIVA </a:t>
            </a:r>
          </a:p>
        </p:txBody>
      </p:sp>
      <p:sp>
        <p:nvSpPr>
          <p:cNvPr id="15" name="CuadroTexto 14"/>
          <p:cNvSpPr txBox="1"/>
          <p:nvPr/>
        </p:nvSpPr>
        <p:spPr>
          <a:xfrm>
            <a:off x="7191534" y="157956"/>
            <a:ext cx="5099864" cy="369332"/>
          </a:xfrm>
          <a:prstGeom prst="rect">
            <a:avLst/>
          </a:prstGeom>
          <a:solidFill>
            <a:srgbClr val="FF0000"/>
          </a:solidFill>
        </p:spPr>
        <p:txBody>
          <a:bodyPr wrap="square" rtlCol="0">
            <a:spAutoFit/>
          </a:bodyPr>
          <a:lstStyle/>
          <a:p>
            <a:r>
              <a:rPr lang="es-ES" b="1" dirty="0">
                <a:latin typeface="Arial Black" panose="020B0A04020102020204" pitchFamily="34" charset="0"/>
              </a:rPr>
              <a:t>2 INTERPRETACIÓN DEL CONTENIDO</a:t>
            </a:r>
          </a:p>
        </p:txBody>
      </p:sp>
      <p:sp>
        <p:nvSpPr>
          <p:cNvPr id="16" name="CuadroTexto 15"/>
          <p:cNvSpPr txBox="1"/>
          <p:nvPr/>
        </p:nvSpPr>
        <p:spPr>
          <a:xfrm>
            <a:off x="402780" y="4195131"/>
            <a:ext cx="4196701" cy="369332"/>
          </a:xfrm>
          <a:prstGeom prst="rect">
            <a:avLst/>
          </a:prstGeom>
          <a:solidFill>
            <a:srgbClr val="FF0000"/>
          </a:solidFill>
        </p:spPr>
        <p:txBody>
          <a:bodyPr wrap="square" rtlCol="0">
            <a:spAutoFit/>
          </a:bodyPr>
          <a:lstStyle/>
          <a:p>
            <a:r>
              <a:rPr lang="es-ES" b="1" dirty="0">
                <a:latin typeface="Arial Black" panose="020B0A04020102020204" pitchFamily="34" charset="0"/>
              </a:rPr>
              <a:t>3 ESTRATEGIAS DE MEDIACIÓN </a:t>
            </a:r>
          </a:p>
        </p:txBody>
      </p:sp>
      <p:sp>
        <p:nvSpPr>
          <p:cNvPr id="18" name="CuadroTexto 17"/>
          <p:cNvSpPr txBox="1"/>
          <p:nvPr/>
        </p:nvSpPr>
        <p:spPr>
          <a:xfrm>
            <a:off x="7517331" y="4102598"/>
            <a:ext cx="4600812" cy="646331"/>
          </a:xfrm>
          <a:prstGeom prst="rect">
            <a:avLst/>
          </a:prstGeom>
          <a:solidFill>
            <a:srgbClr val="FF0000"/>
          </a:solidFill>
        </p:spPr>
        <p:txBody>
          <a:bodyPr wrap="square" rtlCol="0">
            <a:spAutoFit/>
          </a:bodyPr>
          <a:lstStyle/>
          <a:p>
            <a:r>
              <a:rPr lang="es-ES" b="1" dirty="0">
                <a:latin typeface="Arial Black" panose="020B0A04020102020204" pitchFamily="34" charset="0"/>
              </a:rPr>
              <a:t>4 ORGANIZACIÓN Y CORRECCION DEL TEXTO</a:t>
            </a:r>
          </a:p>
        </p:txBody>
      </p:sp>
      <p:pic>
        <p:nvPicPr>
          <p:cNvPr id="20" name="Imagen 19"/>
          <p:cNvPicPr>
            <a:picLocks noChangeAspect="1"/>
          </p:cNvPicPr>
          <p:nvPr/>
        </p:nvPicPr>
        <p:blipFill>
          <a:blip r:embed="rId3"/>
          <a:stretch>
            <a:fillRect/>
          </a:stretch>
        </p:blipFill>
        <p:spPr>
          <a:xfrm>
            <a:off x="9106970" y="4825019"/>
            <a:ext cx="2896976" cy="1485087"/>
          </a:xfrm>
          <a:prstGeom prst="rect">
            <a:avLst/>
          </a:prstGeom>
          <a:effectLst>
            <a:softEdge rad="457200"/>
          </a:effectLst>
        </p:spPr>
      </p:pic>
      <p:pic>
        <p:nvPicPr>
          <p:cNvPr id="10" name="Imagen 9"/>
          <p:cNvPicPr>
            <a:picLocks noChangeAspect="1"/>
          </p:cNvPicPr>
          <p:nvPr/>
        </p:nvPicPr>
        <p:blipFill>
          <a:blip r:embed="rId4"/>
          <a:stretch>
            <a:fillRect/>
          </a:stretch>
        </p:blipFill>
        <p:spPr>
          <a:xfrm>
            <a:off x="8048505" y="558832"/>
            <a:ext cx="3613043" cy="2222869"/>
          </a:xfrm>
          <a:prstGeom prst="rect">
            <a:avLst/>
          </a:prstGeom>
          <a:effectLst>
            <a:softEdge rad="203200"/>
          </a:effectLst>
        </p:spPr>
      </p:pic>
      <p:pic>
        <p:nvPicPr>
          <p:cNvPr id="3" name="Imagen 2">
            <a:extLst>
              <a:ext uri="{FF2B5EF4-FFF2-40B4-BE49-F238E27FC236}">
                <a16:creationId xmlns:a16="http://schemas.microsoft.com/office/drawing/2014/main" id="{B75F081F-4FF9-4E2F-BC61-FE3304D6F896}"/>
              </a:ext>
            </a:extLst>
          </p:cNvPr>
          <p:cNvPicPr>
            <a:picLocks noChangeAspect="1"/>
          </p:cNvPicPr>
          <p:nvPr/>
        </p:nvPicPr>
        <p:blipFill>
          <a:blip r:embed="rId5"/>
          <a:stretch>
            <a:fillRect/>
          </a:stretch>
        </p:blipFill>
        <p:spPr>
          <a:xfrm>
            <a:off x="7087353" y="4965139"/>
            <a:ext cx="2219136" cy="1487553"/>
          </a:xfrm>
          <a:prstGeom prst="rect">
            <a:avLst/>
          </a:prstGeom>
        </p:spPr>
      </p:pic>
      <p:pic>
        <p:nvPicPr>
          <p:cNvPr id="5" name="Imagen 4"/>
          <p:cNvPicPr>
            <a:picLocks noChangeAspect="1"/>
          </p:cNvPicPr>
          <p:nvPr/>
        </p:nvPicPr>
        <p:blipFill>
          <a:blip r:embed="rId6"/>
          <a:stretch>
            <a:fillRect/>
          </a:stretch>
        </p:blipFill>
        <p:spPr>
          <a:xfrm>
            <a:off x="1272218" y="4748929"/>
            <a:ext cx="2114794" cy="1864853"/>
          </a:xfrm>
          <a:prstGeom prst="rect">
            <a:avLst/>
          </a:prstGeom>
        </p:spPr>
      </p:pic>
    </p:spTree>
    <p:extLst>
      <p:ext uri="{BB962C8B-B14F-4D97-AF65-F5344CB8AC3E}">
        <p14:creationId xmlns:p14="http://schemas.microsoft.com/office/powerpoint/2010/main" val="49711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1340796" y="-79865"/>
            <a:ext cx="1343158" cy="1658219"/>
          </a:xfrm>
          <a:prstGeom prst="rect">
            <a:avLst/>
          </a:prstGeom>
          <a:effectLst>
            <a:softEdge rad="139700"/>
          </a:effectLst>
        </p:spPr>
      </p:pic>
      <p:pic>
        <p:nvPicPr>
          <p:cNvPr id="17" name="Imagen 16"/>
          <p:cNvPicPr>
            <a:picLocks noChangeAspect="1"/>
          </p:cNvPicPr>
          <p:nvPr/>
        </p:nvPicPr>
        <p:blipFill>
          <a:blip r:embed="rId3"/>
          <a:stretch>
            <a:fillRect/>
          </a:stretch>
        </p:blipFill>
        <p:spPr>
          <a:xfrm>
            <a:off x="2185306" y="4858008"/>
            <a:ext cx="2006629" cy="1027346"/>
          </a:xfrm>
          <a:prstGeom prst="rect">
            <a:avLst/>
          </a:prstGeom>
        </p:spPr>
      </p:pic>
      <p:sp>
        <p:nvSpPr>
          <p:cNvPr id="16" name="CuadroTexto 15"/>
          <p:cNvSpPr txBox="1"/>
          <p:nvPr/>
        </p:nvSpPr>
        <p:spPr>
          <a:xfrm>
            <a:off x="852661" y="2671670"/>
            <a:ext cx="3430090" cy="369332"/>
          </a:xfrm>
          <a:prstGeom prst="rect">
            <a:avLst/>
          </a:prstGeom>
          <a:solidFill>
            <a:srgbClr val="FF0000"/>
          </a:solidFill>
        </p:spPr>
        <p:txBody>
          <a:bodyPr wrap="square" rtlCol="0">
            <a:spAutoFit/>
          </a:bodyPr>
          <a:lstStyle/>
          <a:p>
            <a:r>
              <a:rPr lang="es-ES" b="1" dirty="0">
                <a:latin typeface="Arial Narrow" panose="020B0606020202030204" pitchFamily="34" charset="0"/>
              </a:rPr>
              <a:t>2 </a:t>
            </a:r>
            <a:r>
              <a:rPr lang="es-ES" sz="1600" b="1" dirty="0">
                <a:latin typeface="Arial Narrow" panose="020B0606020202030204" pitchFamily="34" charset="0"/>
              </a:rPr>
              <a:t>INTERPRETACIÓN DEL CONTENIDO</a:t>
            </a:r>
          </a:p>
        </p:txBody>
      </p:sp>
      <p:sp>
        <p:nvSpPr>
          <p:cNvPr id="26" name="Rectángulo 25"/>
          <p:cNvSpPr/>
          <p:nvPr/>
        </p:nvSpPr>
        <p:spPr>
          <a:xfrm>
            <a:off x="852661" y="4318736"/>
            <a:ext cx="3522818" cy="369332"/>
          </a:xfrm>
          <a:prstGeom prst="rect">
            <a:avLst/>
          </a:prstGeom>
          <a:solidFill>
            <a:srgbClr val="FF0000"/>
          </a:solidFill>
        </p:spPr>
        <p:txBody>
          <a:bodyPr wrap="square">
            <a:spAutoFit/>
          </a:bodyPr>
          <a:lstStyle/>
          <a:p>
            <a:pPr lvl="0"/>
            <a:r>
              <a:rPr lang="es-ES" b="1" dirty="0">
                <a:solidFill>
                  <a:srgbClr val="000000"/>
                </a:solidFill>
                <a:latin typeface="Arial Narrow" panose="020B0606020202030204" pitchFamily="34" charset="0"/>
              </a:rPr>
              <a:t>3 ESTRATEGIAS DE MEDIACIÓN</a:t>
            </a:r>
            <a:endParaRPr lang="es-ES" sz="1600" b="1" dirty="0">
              <a:solidFill>
                <a:srgbClr val="000000"/>
              </a:solidFill>
              <a:latin typeface="Arial Narrow" panose="020B0606020202030204" pitchFamily="34" charset="0"/>
            </a:endParaRPr>
          </a:p>
        </p:txBody>
      </p:sp>
      <p:sp>
        <p:nvSpPr>
          <p:cNvPr id="28" name="Rectángulo 27"/>
          <p:cNvSpPr/>
          <p:nvPr/>
        </p:nvSpPr>
        <p:spPr>
          <a:xfrm>
            <a:off x="809583" y="1267155"/>
            <a:ext cx="3473168" cy="369332"/>
          </a:xfrm>
          <a:prstGeom prst="rect">
            <a:avLst/>
          </a:prstGeom>
          <a:solidFill>
            <a:srgbClr val="FF0000"/>
          </a:solidFill>
        </p:spPr>
        <p:txBody>
          <a:bodyPr wrap="square">
            <a:spAutoFit/>
          </a:bodyPr>
          <a:lstStyle/>
          <a:p>
            <a:pPr lvl="0"/>
            <a:r>
              <a:rPr lang="es-ES" b="1" dirty="0">
                <a:solidFill>
                  <a:srgbClr val="000000"/>
                </a:solidFill>
                <a:latin typeface="Arial Narrow" panose="020B0606020202030204" pitchFamily="34" charset="0"/>
              </a:rPr>
              <a:t>1 EFICACIA COMUNICATIVA</a:t>
            </a:r>
            <a:endParaRPr lang="es-ES" sz="1600" b="1" dirty="0">
              <a:solidFill>
                <a:srgbClr val="000000"/>
              </a:solidFill>
              <a:latin typeface="Arial Narrow" panose="020B0606020202030204" pitchFamily="34" charset="0"/>
            </a:endParaRPr>
          </a:p>
        </p:txBody>
      </p:sp>
      <p:sp>
        <p:nvSpPr>
          <p:cNvPr id="29" name="Rectángulo 28"/>
          <p:cNvSpPr/>
          <p:nvPr/>
        </p:nvSpPr>
        <p:spPr>
          <a:xfrm>
            <a:off x="852661" y="5957603"/>
            <a:ext cx="3723482" cy="584775"/>
          </a:xfrm>
          <a:prstGeom prst="rect">
            <a:avLst/>
          </a:prstGeom>
          <a:solidFill>
            <a:srgbClr val="FF0000"/>
          </a:solidFill>
        </p:spPr>
        <p:txBody>
          <a:bodyPr wrap="square">
            <a:spAutoFit/>
          </a:bodyPr>
          <a:lstStyle/>
          <a:p>
            <a:pPr lvl="0"/>
            <a:r>
              <a:rPr lang="es-ES" sz="1600" b="1" dirty="0">
                <a:solidFill>
                  <a:srgbClr val="000000"/>
                </a:solidFill>
                <a:latin typeface="Arial Narrow" panose="020B0606020202030204" pitchFamily="34" charset="0"/>
              </a:rPr>
              <a:t>4 ORGANIZACIÓN Y CORRECCIÓN DEL TEXTO</a:t>
            </a:r>
          </a:p>
        </p:txBody>
      </p:sp>
      <p:sp>
        <p:nvSpPr>
          <p:cNvPr id="30" name="Rectángulo 29"/>
          <p:cNvSpPr/>
          <p:nvPr/>
        </p:nvSpPr>
        <p:spPr>
          <a:xfrm>
            <a:off x="4576143" y="4797902"/>
            <a:ext cx="7065118" cy="1147558"/>
          </a:xfrm>
          <a:prstGeom prst="rect">
            <a:avLst/>
          </a:prstGeom>
          <a:solidFill>
            <a:srgbClr val="65E830"/>
          </a:solidFill>
        </p:spPr>
        <p:txBody>
          <a:bodyPr wrap="square">
            <a:spAutoFit/>
          </a:bodyPr>
          <a:lstStyle/>
          <a:p>
            <a:pPr lvl="0" algn="just">
              <a:lnSpc>
                <a:spcPct val="115000"/>
              </a:lnSpc>
              <a:spcBef>
                <a:spcPts val="500"/>
              </a:spcBef>
            </a:pPr>
            <a:r>
              <a:rPr lang="es-ES" b="1" dirty="0">
                <a:solidFill>
                  <a:srgbClr val="000000"/>
                </a:solidFill>
                <a:latin typeface="+mj-lt"/>
                <a:ea typeface="Times New Roman" panose="02020603050405020304" pitchFamily="18" charset="0"/>
                <a:cs typeface="Segoe UI" panose="020B0502040204020203" pitchFamily="34" charset="0"/>
                <a:sym typeface="Symbol" panose="05050102010706020507" pitchFamily="18" charset="2"/>
              </a:rPr>
              <a:t></a:t>
            </a:r>
            <a:r>
              <a:rPr lang="es-ES" b="1" dirty="0">
                <a:solidFill>
                  <a:srgbClr val="000000"/>
                </a:solidFill>
                <a:latin typeface="+mj-lt"/>
                <a:ea typeface="Times New Roman" panose="02020603050405020304" pitchFamily="18" charset="0"/>
                <a:cs typeface="Times New Roman" panose="02020603050405020304" pitchFamily="18" charset="0"/>
              </a:rPr>
              <a:t> </a:t>
            </a:r>
            <a:r>
              <a:rPr lang="es-ES" b="1" dirty="0">
                <a:solidFill>
                  <a:srgbClr val="000000"/>
                </a:solidFill>
                <a:ea typeface="Times New Roman" panose="02020603050405020304" pitchFamily="18" charset="0"/>
                <a:cs typeface="Times New Roman" panose="02020603050405020304" pitchFamily="18" charset="0"/>
              </a:rPr>
              <a:t>Texto bien organizado y fácil de seguir</a:t>
            </a:r>
          </a:p>
          <a:p>
            <a:pPr lvl="0" algn="just">
              <a:lnSpc>
                <a:spcPct val="115000"/>
              </a:lnSpc>
              <a:spcBef>
                <a:spcPts val="500"/>
              </a:spcBef>
            </a:pPr>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a:t>
            </a:r>
            <a:r>
              <a:rPr lang="es-ES" b="1" dirty="0">
                <a:solidFill>
                  <a:srgbClr val="000000"/>
                </a:solidFill>
                <a:ea typeface="Times New Roman" panose="02020603050405020304" pitchFamily="18" charset="0"/>
                <a:cs typeface="Times New Roman" panose="02020603050405020304" pitchFamily="18" charset="0"/>
              </a:rPr>
              <a:t> Texto explícito y claro </a:t>
            </a:r>
          </a:p>
          <a:p>
            <a:pPr lvl="0" algn="just">
              <a:lnSpc>
                <a:spcPct val="115000"/>
              </a:lnSpc>
              <a:spcBef>
                <a:spcPts val="500"/>
              </a:spcBef>
              <a:defRPr/>
            </a:pPr>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a:t>
            </a:r>
            <a:r>
              <a:rPr lang="es-ES" b="1" dirty="0">
                <a:solidFill>
                  <a:srgbClr val="000000"/>
                </a:solidFill>
                <a:ea typeface="Times New Roman" panose="02020603050405020304" pitchFamily="18" charset="0"/>
                <a:cs typeface="Times New Roman" panose="02020603050405020304" pitchFamily="18" charset="0"/>
              </a:rPr>
              <a:t> Código lingüístico del nivel correcto</a:t>
            </a:r>
            <a:endParaRPr lang="es-ES" dirty="0"/>
          </a:p>
        </p:txBody>
      </p:sp>
      <p:sp>
        <p:nvSpPr>
          <p:cNvPr id="10" name="Rectángulo 9">
            <a:extLst>
              <a:ext uri="{FF2B5EF4-FFF2-40B4-BE49-F238E27FC236}">
                <a16:creationId xmlns:a16="http://schemas.microsoft.com/office/drawing/2014/main" id="{9754790A-533A-40BB-A09B-D75D79C316D7}"/>
              </a:ext>
            </a:extLst>
          </p:cNvPr>
          <p:cNvSpPr/>
          <p:nvPr/>
        </p:nvSpPr>
        <p:spPr>
          <a:xfrm>
            <a:off x="4478066" y="391531"/>
            <a:ext cx="7134550" cy="1200329"/>
          </a:xfrm>
          <a:prstGeom prst="rect">
            <a:avLst/>
          </a:prstGeom>
          <a:solidFill>
            <a:srgbClr val="FF0000"/>
          </a:solidFill>
        </p:spPr>
        <p:txBody>
          <a:bodyPr wrap="square">
            <a:spAutoFit/>
          </a:bodyPr>
          <a:lstStyle/>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a:t>
            </a:r>
            <a:r>
              <a:rPr lang="es-ES" dirty="0"/>
              <a:t> </a:t>
            </a:r>
            <a:r>
              <a:rPr lang="es-ES" b="1" dirty="0"/>
              <a:t>Alcanza la finalidad comunicativa </a:t>
            </a:r>
          </a:p>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a:t>
            </a:r>
            <a:r>
              <a:rPr lang="es-ES" b="1" dirty="0"/>
              <a:t> Resuelve el problema de comunicación existente</a:t>
            </a:r>
          </a:p>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a:t>
            </a:r>
            <a:r>
              <a:rPr lang="es-ES" b="1" dirty="0"/>
              <a:t> Se adapta al contexto y usa los recursos lingüísticos necesarios</a:t>
            </a:r>
          </a:p>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a:t>
            </a:r>
            <a:r>
              <a:rPr lang="es-ES" b="1" dirty="0"/>
              <a:t> Se ajusta a las instrucciones y aporta suficiente información</a:t>
            </a:r>
            <a:r>
              <a:rPr lang="es-ES" dirty="0"/>
              <a:t> </a:t>
            </a:r>
          </a:p>
        </p:txBody>
      </p:sp>
      <p:sp>
        <p:nvSpPr>
          <p:cNvPr id="12" name="Rectángulo 11">
            <a:extLst>
              <a:ext uri="{FF2B5EF4-FFF2-40B4-BE49-F238E27FC236}">
                <a16:creationId xmlns:a16="http://schemas.microsoft.com/office/drawing/2014/main" id="{B5CD7872-8292-4DA0-B24D-56FFCB2F19C1}"/>
              </a:ext>
            </a:extLst>
          </p:cNvPr>
          <p:cNvSpPr/>
          <p:nvPr/>
        </p:nvSpPr>
        <p:spPr>
          <a:xfrm>
            <a:off x="4492744" y="1848872"/>
            <a:ext cx="7119872" cy="1200329"/>
          </a:xfrm>
          <a:prstGeom prst="rect">
            <a:avLst/>
          </a:prstGeom>
          <a:solidFill>
            <a:srgbClr val="00B0F0"/>
          </a:solidFill>
        </p:spPr>
        <p:txBody>
          <a:bodyPr wrap="square">
            <a:spAutoFit/>
          </a:bodyPr>
          <a:lstStyle/>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 </a:t>
            </a:r>
            <a:r>
              <a:rPr lang="es-ES" b="1" dirty="0"/>
              <a:t>Selecciona la información clave que debe transmitir </a:t>
            </a:r>
          </a:p>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 </a:t>
            </a:r>
            <a:r>
              <a:rPr lang="es-ES" b="1" dirty="0"/>
              <a:t>Transmite de forma fiel la información y las ideas  </a:t>
            </a:r>
          </a:p>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 </a:t>
            </a:r>
            <a:r>
              <a:rPr lang="es-ES" b="1" dirty="0"/>
              <a:t>Tiene en cuenta aspectos socioculturales y sociolingüísticos necesarios para transmitir la información</a:t>
            </a:r>
          </a:p>
        </p:txBody>
      </p:sp>
      <p:pic>
        <p:nvPicPr>
          <p:cNvPr id="13" name="Imagen 12">
            <a:extLst>
              <a:ext uri="{FF2B5EF4-FFF2-40B4-BE49-F238E27FC236}">
                <a16:creationId xmlns:a16="http://schemas.microsoft.com/office/drawing/2014/main" id="{27E53C0E-A9F8-44D2-BE7F-EC3A3AF07AC7}"/>
              </a:ext>
            </a:extLst>
          </p:cNvPr>
          <p:cNvPicPr>
            <a:picLocks noChangeAspect="1"/>
          </p:cNvPicPr>
          <p:nvPr/>
        </p:nvPicPr>
        <p:blipFill>
          <a:blip r:embed="rId4"/>
          <a:stretch>
            <a:fillRect/>
          </a:stretch>
        </p:blipFill>
        <p:spPr>
          <a:xfrm>
            <a:off x="1860997" y="1638508"/>
            <a:ext cx="1898388" cy="1168677"/>
          </a:xfrm>
          <a:prstGeom prst="rect">
            <a:avLst/>
          </a:prstGeom>
        </p:spPr>
      </p:pic>
      <p:sp>
        <p:nvSpPr>
          <p:cNvPr id="19" name="Rectángulo 18">
            <a:extLst>
              <a:ext uri="{FF2B5EF4-FFF2-40B4-BE49-F238E27FC236}">
                <a16:creationId xmlns:a16="http://schemas.microsoft.com/office/drawing/2014/main" id="{DEABAC0B-6B7C-40DA-8A42-A8A37EB8B665}"/>
              </a:ext>
            </a:extLst>
          </p:cNvPr>
          <p:cNvSpPr/>
          <p:nvPr/>
        </p:nvSpPr>
        <p:spPr>
          <a:xfrm>
            <a:off x="4478066" y="3160283"/>
            <a:ext cx="7261272" cy="1200329"/>
          </a:xfrm>
          <a:prstGeom prst="rect">
            <a:avLst/>
          </a:prstGeom>
          <a:solidFill>
            <a:srgbClr val="FFFF00"/>
          </a:solidFill>
        </p:spPr>
        <p:txBody>
          <a:bodyPr wrap="square">
            <a:spAutoFit/>
          </a:bodyPr>
          <a:lstStyle/>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 </a:t>
            </a:r>
            <a:r>
              <a:rPr lang="es-ES" b="1" dirty="0"/>
              <a:t>Selecciona estrategias de transmisión adecuadas para facilitar la información</a:t>
            </a:r>
          </a:p>
          <a:p>
            <a:r>
              <a:rPr lang="es-ES" b="1" dirty="0">
                <a:solidFill>
                  <a:srgbClr val="000000"/>
                </a:solidFill>
                <a:ea typeface="Times New Roman" panose="02020603050405020304" pitchFamily="18" charset="0"/>
                <a:cs typeface="Segoe UI" panose="020B0502040204020203" pitchFamily="34" charset="0"/>
                <a:sym typeface="Symbol" panose="05050102010706020507" pitchFamily="18" charset="2"/>
              </a:rPr>
              <a:t> </a:t>
            </a:r>
            <a:r>
              <a:rPr lang="es-ES" b="1" dirty="0"/>
              <a:t>Procesa el texto adecuadamente. El discurso no es literal al soporte textual     </a:t>
            </a:r>
          </a:p>
        </p:txBody>
      </p:sp>
      <p:pic>
        <p:nvPicPr>
          <p:cNvPr id="21" name="Imagen 20">
            <a:extLst>
              <a:ext uri="{FF2B5EF4-FFF2-40B4-BE49-F238E27FC236}">
                <a16:creationId xmlns:a16="http://schemas.microsoft.com/office/drawing/2014/main" id="{5F162352-D195-4F4E-9DE0-73DC44BAE133}"/>
              </a:ext>
            </a:extLst>
          </p:cNvPr>
          <p:cNvPicPr>
            <a:picLocks noChangeAspect="1"/>
          </p:cNvPicPr>
          <p:nvPr/>
        </p:nvPicPr>
        <p:blipFill>
          <a:blip r:embed="rId5"/>
          <a:stretch>
            <a:fillRect/>
          </a:stretch>
        </p:blipFill>
        <p:spPr>
          <a:xfrm>
            <a:off x="858355" y="4932132"/>
            <a:ext cx="1428393" cy="953222"/>
          </a:xfrm>
          <a:prstGeom prst="rect">
            <a:avLst/>
          </a:prstGeom>
        </p:spPr>
      </p:pic>
      <p:pic>
        <p:nvPicPr>
          <p:cNvPr id="2" name="Imagen 1"/>
          <p:cNvPicPr>
            <a:picLocks noChangeAspect="1"/>
          </p:cNvPicPr>
          <p:nvPr/>
        </p:nvPicPr>
        <p:blipFill>
          <a:blip r:embed="rId6"/>
          <a:stretch>
            <a:fillRect/>
          </a:stretch>
        </p:blipFill>
        <p:spPr>
          <a:xfrm>
            <a:off x="1572551" y="3020064"/>
            <a:ext cx="1311411" cy="1311411"/>
          </a:xfrm>
          <a:prstGeom prst="rect">
            <a:avLst/>
          </a:prstGeom>
        </p:spPr>
      </p:pic>
    </p:spTree>
    <p:extLst>
      <p:ext uri="{BB962C8B-B14F-4D97-AF65-F5344CB8AC3E}">
        <p14:creationId xmlns:p14="http://schemas.microsoft.com/office/powerpoint/2010/main" val="25346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animBg="1"/>
      <p:bldP spid="12"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nvGraphicFramePr>
        <p:xfrm>
          <a:off x="85239" y="0"/>
          <a:ext cx="11767126" cy="7360794"/>
        </p:xfrm>
        <a:graphic>
          <a:graphicData uri="http://schemas.openxmlformats.org/drawingml/2006/table">
            <a:tbl>
              <a:tblPr firstRow="1" firstCol="1" bandRow="1"/>
              <a:tblGrid>
                <a:gridCol w="2004291">
                  <a:extLst>
                    <a:ext uri="{9D8B030D-6E8A-4147-A177-3AD203B41FA5}">
                      <a16:colId xmlns:a16="http://schemas.microsoft.com/office/drawing/2014/main" val="2783605662"/>
                    </a:ext>
                  </a:extLst>
                </a:gridCol>
                <a:gridCol w="5477164">
                  <a:extLst>
                    <a:ext uri="{9D8B030D-6E8A-4147-A177-3AD203B41FA5}">
                      <a16:colId xmlns:a16="http://schemas.microsoft.com/office/drawing/2014/main" val="2666314714"/>
                    </a:ext>
                  </a:extLst>
                </a:gridCol>
                <a:gridCol w="914400">
                  <a:extLst>
                    <a:ext uri="{9D8B030D-6E8A-4147-A177-3AD203B41FA5}">
                      <a16:colId xmlns:a16="http://schemas.microsoft.com/office/drawing/2014/main" val="3061980584"/>
                    </a:ext>
                  </a:extLst>
                </a:gridCol>
                <a:gridCol w="1348509">
                  <a:extLst>
                    <a:ext uri="{9D8B030D-6E8A-4147-A177-3AD203B41FA5}">
                      <a16:colId xmlns:a16="http://schemas.microsoft.com/office/drawing/2014/main" val="3570539241"/>
                    </a:ext>
                  </a:extLst>
                </a:gridCol>
                <a:gridCol w="1136263">
                  <a:extLst>
                    <a:ext uri="{9D8B030D-6E8A-4147-A177-3AD203B41FA5}">
                      <a16:colId xmlns:a16="http://schemas.microsoft.com/office/drawing/2014/main" val="1475769699"/>
                    </a:ext>
                  </a:extLst>
                </a:gridCol>
                <a:gridCol w="886499">
                  <a:extLst>
                    <a:ext uri="{9D8B030D-6E8A-4147-A177-3AD203B41FA5}">
                      <a16:colId xmlns:a16="http://schemas.microsoft.com/office/drawing/2014/main" val="383414428"/>
                    </a:ext>
                  </a:extLst>
                </a:gridCol>
              </a:tblGrid>
              <a:tr h="0">
                <a:tc>
                  <a:txBody>
                    <a:bodyPr/>
                    <a:lstStyle/>
                    <a:p>
                      <a:pPr algn="ctr">
                        <a:lnSpc>
                          <a:spcPct val="10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CRITERIOS</a:t>
                      </a:r>
                      <a:endParaRPr lang="es-ES" sz="16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1600" b="1" dirty="0">
                          <a:effectLst/>
                          <a:latin typeface="Segoe UI" panose="020B0502040204020203" pitchFamily="34" charset="0"/>
                          <a:ea typeface="Times New Roman" panose="02020603050405020304" pitchFamily="18" charset="0"/>
                          <a:cs typeface="Segoe UI" panose="020B0502040204020203" pitchFamily="34" charset="0"/>
                        </a:rPr>
                        <a:t>ME</a:t>
                      </a: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DESCRIPTORES  ME</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s-ES" sz="900" b="1"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MUY </a:t>
                      </a:r>
                    </a:p>
                    <a:p>
                      <a:pPr algn="ctr">
                        <a:lnSpc>
                          <a:spcPct val="100000"/>
                        </a:lnSpc>
                        <a:spcBef>
                          <a:spcPts val="0"/>
                        </a:spcBef>
                        <a:spcAft>
                          <a:spcPts val="0"/>
                        </a:spcAft>
                      </a:pPr>
                      <a:r>
                        <a:rPr lang="es-ES" sz="900" b="1"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ADECUADO</a:t>
                      </a:r>
                      <a:endParaRPr lang="es-ES" sz="9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(hasta 5 puntos)</a:t>
                      </a:r>
                      <a:endParaRPr lang="es-ES" sz="9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s-ES" sz="900" b="1" dirty="0">
                          <a:solidFill>
                            <a:schemeClr val="accent1">
                              <a:lumMod val="75000"/>
                            </a:schemeClr>
                          </a:solidFill>
                          <a:effectLst/>
                          <a:latin typeface="Segoe UI" panose="020B0502040204020203" pitchFamily="34" charset="0"/>
                          <a:ea typeface="Times New Roman" panose="02020603050405020304" pitchFamily="18" charset="0"/>
                          <a:cs typeface="Times New Roman" panose="02020603050405020304" pitchFamily="18" charset="0"/>
                        </a:rPr>
                        <a:t>BASTANTE ADECUADO</a:t>
                      </a:r>
                      <a:endParaRPr lang="es-ES" sz="9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solidFill>
                            <a:schemeClr val="accent1">
                              <a:lumMod val="75000"/>
                            </a:schemeClr>
                          </a:solidFill>
                          <a:effectLst/>
                          <a:latin typeface="Segoe UI" panose="020B0502040204020203" pitchFamily="34" charset="0"/>
                          <a:ea typeface="Times New Roman" panose="02020603050405020304" pitchFamily="18" charset="0"/>
                          <a:cs typeface="Times New Roman" panose="02020603050405020304" pitchFamily="18" charset="0"/>
                        </a:rPr>
                        <a:t>(hasta 4 puntos)</a:t>
                      </a:r>
                      <a:endParaRPr lang="es-ES" sz="9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s-ES" sz="900" b="1" dirty="0">
                          <a:solidFill>
                            <a:schemeClr val="accent6">
                              <a:lumMod val="50000"/>
                            </a:schemeClr>
                          </a:solidFill>
                          <a:effectLst/>
                          <a:latin typeface="Segoe UI" panose="020B0502040204020203" pitchFamily="34" charset="0"/>
                          <a:ea typeface="Times New Roman" panose="02020603050405020304" pitchFamily="18" charset="0"/>
                          <a:cs typeface="Times New Roman" panose="02020603050405020304" pitchFamily="18" charset="0"/>
                        </a:rPr>
                        <a:t>POCO </a:t>
                      </a:r>
                      <a:endParaRPr lang="es-ES" sz="9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solidFill>
                            <a:schemeClr val="accent6">
                              <a:lumMod val="50000"/>
                            </a:schemeClr>
                          </a:solidFill>
                          <a:effectLst/>
                          <a:latin typeface="Segoe UI" panose="020B0502040204020203" pitchFamily="34" charset="0"/>
                          <a:ea typeface="Times New Roman" panose="02020603050405020304" pitchFamily="18" charset="0"/>
                          <a:cs typeface="Times New Roman" panose="02020603050405020304" pitchFamily="18" charset="0"/>
                        </a:rPr>
                        <a:t>ADECUADO </a:t>
                      </a:r>
                      <a:endParaRPr lang="es-ES" sz="900" dirty="0">
                        <a:solidFill>
                          <a:schemeClr val="accent6">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solidFill>
                            <a:schemeClr val="accent6">
                              <a:lumMod val="50000"/>
                            </a:schemeClr>
                          </a:solidFill>
                          <a:effectLst/>
                          <a:latin typeface="Segoe UI" panose="020B0502040204020203" pitchFamily="34" charset="0"/>
                          <a:ea typeface="Times New Roman" panose="02020603050405020304" pitchFamily="18" charset="0"/>
                          <a:cs typeface="Times New Roman" panose="02020603050405020304" pitchFamily="18" charset="0"/>
                        </a:rPr>
                        <a:t>(hasta 2,5 puntos</a:t>
                      </a:r>
                      <a:r>
                        <a:rPr lang="es-ES" sz="900" b="1" dirty="0">
                          <a:solidFill>
                            <a:schemeClr val="accent1">
                              <a:lumMod val="60000"/>
                              <a:lumOff val="40000"/>
                            </a:schemeClr>
                          </a:solidFill>
                          <a:effectLst/>
                          <a:latin typeface="Segoe UI" panose="020B0502040204020203" pitchFamily="34" charset="0"/>
                          <a:ea typeface="Times New Roman" panose="02020603050405020304" pitchFamily="18" charset="0"/>
                          <a:cs typeface="Times New Roman" panose="02020603050405020304" pitchFamily="18" charset="0"/>
                        </a:rPr>
                        <a:t>)</a:t>
                      </a:r>
                      <a:endParaRPr lang="es-ES" sz="900" dirty="0">
                        <a:solidFill>
                          <a:schemeClr val="accent1">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es-ES" sz="900" b="1" dirty="0">
                          <a:effectLst/>
                          <a:latin typeface="Segoe UI" panose="020B0502040204020203" pitchFamily="34" charset="0"/>
                          <a:ea typeface="Times New Roman" panose="02020603050405020304" pitchFamily="18" charset="0"/>
                          <a:cs typeface="Times New Roman" panose="02020603050405020304" pitchFamily="18" charset="0"/>
                        </a:rPr>
                        <a:t>NADA ADECUADO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s-ES" sz="900" b="1" dirty="0">
                          <a:effectLst/>
                          <a:latin typeface="Segoe UI" panose="020B0502040204020203" pitchFamily="34" charset="0"/>
                          <a:ea typeface="Times New Roman" panose="02020603050405020304" pitchFamily="18" charset="0"/>
                          <a:cs typeface="Times New Roman" panose="02020603050405020304" pitchFamily="18" charset="0"/>
                        </a:rPr>
                        <a:t>(hasta 1 punto)</a:t>
                      </a:r>
                      <a:endParaRPr lang="es-E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572507"/>
                  </a:ext>
                </a:extLst>
              </a:tr>
              <a:tr h="1654240">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EFICACIA COMUNICATIVA</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5 puntos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00000"/>
                        </a:lnSpc>
                        <a:spcBef>
                          <a:spcPts val="0"/>
                        </a:spcBef>
                        <a:spcAft>
                          <a:spcPts val="0"/>
                        </a:spcAft>
                        <a:tabLst>
                          <a:tab pos="2343150" algn="l"/>
                        </a:tabLs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Alcanza la finalidad comunicativa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Resuelve el problema de comunicación existente</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Se adapta al contexto y usa los recursos lingüísticos necesarios</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Se ajusta a las instrucciones y aporta suficiente información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Bef>
                          <a:spcPts val="500"/>
                        </a:spcBef>
                        <a:spcAft>
                          <a:spcPts val="0"/>
                        </a:spcAft>
                      </a:pPr>
                      <a:r>
                        <a:rPr lang="es-ES" sz="5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a:lnSpc>
                          <a:spcPct val="115000"/>
                        </a:lnSpc>
                        <a:spcBef>
                          <a:spcPts val="500"/>
                        </a:spcBef>
                        <a:spcAft>
                          <a:spcPts val="0"/>
                        </a:spcAft>
                      </a:pPr>
                      <a:r>
                        <a:rPr lang="es-ES" sz="5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es-ES" sz="5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algn="ctr">
                        <a:lnSpc>
                          <a:spcPct val="115000"/>
                        </a:lnSpc>
                        <a:spcAft>
                          <a:spcPts val="0"/>
                        </a:spcAft>
                      </a:pPr>
                      <a:r>
                        <a:rPr lang="es-ES" sz="5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1820481"/>
                  </a:ext>
                </a:extLst>
              </a:tr>
              <a:tr h="1901905">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INTERPRETACIÓN DEL CONTENIDO</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5 puntos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00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sym typeface="Symbol" panose="05050102010706020507" pitchFamily="18" charset="2"/>
                        </a:rPr>
                        <a:t> </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Selecciona la información clave que debe transmitir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Transmite de forma fiel la información y las ideas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a:t>
                      </a:r>
                      <a:r>
                        <a:rPr lang="es-ES" sz="1800" b="1" dirty="0">
                          <a:solidFill>
                            <a:schemeClr val="bg1"/>
                          </a:solidFill>
                          <a:effectLst/>
                          <a:latin typeface="Segoe UI" panose="020B0502040204020203" pitchFamily="34" charset="0"/>
                          <a:ea typeface="Times New Roman" panose="02020603050405020304" pitchFamily="18" charset="0"/>
                          <a:cs typeface="Times New Roman" panose="02020603050405020304" pitchFamily="18" charset="0"/>
                        </a:rPr>
                        <a:t>Tiene en cuenta aspectos socioculturales y sociolingüísticos necesarios para transmitir la información</a:t>
                      </a:r>
                      <a:endParaRPr lang="es-ES" sz="1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0339051"/>
                  </a:ext>
                </a:extLst>
              </a:tr>
              <a:tr h="1195701">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ESTRATEGIAS DE MEDIACIÓN</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5 puntos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sym typeface="Symbol" panose="05050102010706020507" pitchFamily="18" charset="2"/>
                        </a:rPr>
                        <a:t> </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Selecciona estrategias de transmisión adecuadas para facilitar la información</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0"/>
                        </a:spcBef>
                        <a:spcAft>
                          <a:spcPts val="0"/>
                        </a:spcAft>
                      </a:pPr>
                      <a:r>
                        <a:rPr lang="es-ES" sz="1800" b="1" dirty="0">
                          <a:effectLst/>
                          <a:latin typeface="Segoe UI" panose="020B0502040204020203" pitchFamily="34" charset="0"/>
                          <a:ea typeface="Times New Roman" panose="02020603050405020304" pitchFamily="18" charset="0"/>
                          <a:cs typeface="Segoe UI" panose="020B0502040204020203" pitchFamily="34" charset="0"/>
                          <a:sym typeface="Symbol" panose="05050102010706020507" pitchFamily="18" charset="2"/>
                        </a:rPr>
                        <a:t></a:t>
                      </a: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Procesa el texto adecuadamente. El texto no es literal al soporte textual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9535" marR="8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5212362"/>
                  </a:ext>
                </a:extLst>
              </a:tr>
              <a:tr h="1035078">
                <a:tc>
                  <a:txBody>
                    <a:bodyPr/>
                    <a:lstStyle/>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ORGANIZACIÓN Y CORRECCIÓN DEL TEXTO </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0"/>
                        </a:spcAft>
                      </a:pPr>
                      <a:r>
                        <a:rPr lang="es-ES" sz="1600" b="1" dirty="0">
                          <a:effectLst/>
                          <a:latin typeface="Segoe UI" panose="020B0502040204020203" pitchFamily="34" charset="0"/>
                          <a:ea typeface="Times New Roman" panose="02020603050405020304" pitchFamily="18" charset="0"/>
                          <a:cs typeface="Times New Roman" panose="02020603050405020304" pitchFamily="18" charset="0"/>
                        </a:rPr>
                        <a:t>5 puntos</a:t>
                      </a:r>
                      <a:endParaRPr lang="es-E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0000"/>
                        </a:lnSpc>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Texto bien organizado, coherente y fácil de seguir</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Texto explícito y claro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s-E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1800" b="1"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Código lingüístico del nivel correcto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500"/>
                        </a:spcBef>
                        <a:spcAft>
                          <a:spcPts val="0"/>
                        </a:spcAft>
                      </a:pPr>
                      <a:r>
                        <a:rPr lang="es-ES" sz="1800" b="1"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500"/>
                        </a:spcBef>
                        <a:spcAft>
                          <a:spcPts val="0"/>
                        </a:spcAft>
                      </a:pPr>
                      <a:r>
                        <a:rPr lang="es-ES" sz="8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s-E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893" marR="518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2956266"/>
                  </a:ext>
                </a:extLst>
              </a:tr>
            </a:tbl>
          </a:graphicData>
        </a:graphic>
      </p:graphicFrame>
    </p:spTree>
    <p:extLst>
      <p:ext uri="{BB962C8B-B14F-4D97-AF65-F5344CB8AC3E}">
        <p14:creationId xmlns:p14="http://schemas.microsoft.com/office/powerpoint/2010/main" val="179018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1445164" y="816404"/>
            <a:ext cx="9160708" cy="4574963"/>
          </a:xfrm>
        </p:spPr>
        <p:txBody>
          <a:bodyPr anchor="b">
            <a:normAutofit fontScale="90000"/>
          </a:bodyPr>
          <a:lstStyle/>
          <a:p>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r>
              <a:rPr lang="es-ES" sz="8100" b="1" dirty="0">
                <a:solidFill>
                  <a:schemeClr val="accent1"/>
                </a:solidFill>
                <a:latin typeface="Aharoni" panose="02010803020104030203" pitchFamily="2" charset="-79"/>
                <a:cs typeface="Aharoni" panose="02010803020104030203" pitchFamily="2" charset="-79"/>
              </a:rPr>
              <a:t>6. ANÁLISIS MUESTRAS DE PRODUCCIÓN ESCRITA</a:t>
            </a:r>
          </a:p>
        </p:txBody>
      </p:sp>
      <p:sp>
        <p:nvSpPr>
          <p:cNvPr id="4" name="Marcador de número de diapositiva 3"/>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AB7EFEC9-FA41-4D6F-BCEC-48F3116E060A}" type="slidenum">
              <a:rPr lang="es-ES" sz="6600">
                <a:solidFill>
                  <a:srgbClr val="FFFFFF"/>
                </a:solidFill>
              </a:rPr>
              <a:pPr>
                <a:lnSpc>
                  <a:spcPct val="90000"/>
                </a:lnSpc>
                <a:spcAft>
                  <a:spcPts val="600"/>
                </a:spcAft>
              </a:pPr>
              <a:t>36</a:t>
            </a:fld>
            <a:endParaRPr lang="es-ES" sz="6600">
              <a:solidFill>
                <a:srgbClr val="FFFFFF"/>
              </a:solidFill>
            </a:endParaRPr>
          </a:p>
        </p:txBody>
      </p:sp>
    </p:spTree>
    <p:extLst>
      <p:ext uri="{BB962C8B-B14F-4D97-AF65-F5344CB8AC3E}">
        <p14:creationId xmlns:p14="http://schemas.microsoft.com/office/powerpoint/2010/main" val="30254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AB7EFEC9-FA41-4D6F-BCEC-48F3116E060A}" type="slidenum">
              <a:rPr lang="es-ES" sz="6600">
                <a:solidFill>
                  <a:srgbClr val="FFFFFF"/>
                </a:solidFill>
              </a:rPr>
              <a:pPr>
                <a:lnSpc>
                  <a:spcPct val="90000"/>
                </a:lnSpc>
                <a:spcAft>
                  <a:spcPts val="600"/>
                </a:spcAft>
              </a:pPr>
              <a:t>37</a:t>
            </a:fld>
            <a:endParaRPr lang="es-ES" sz="6600">
              <a:solidFill>
                <a:srgbClr val="FFFFFF"/>
              </a:solidFill>
            </a:endParaRPr>
          </a:p>
        </p:txBody>
      </p:sp>
      <p:pic>
        <p:nvPicPr>
          <p:cNvPr id="3" name="Imagen 2"/>
          <p:cNvPicPr>
            <a:picLocks noChangeAspect="1"/>
          </p:cNvPicPr>
          <p:nvPr/>
        </p:nvPicPr>
        <p:blipFill>
          <a:blip r:embed="rId2"/>
          <a:stretch>
            <a:fillRect/>
          </a:stretch>
        </p:blipFill>
        <p:spPr>
          <a:xfrm>
            <a:off x="977676" y="1111473"/>
            <a:ext cx="5590796" cy="2718961"/>
          </a:xfrm>
          <a:prstGeom prst="rect">
            <a:avLst/>
          </a:prstGeom>
        </p:spPr>
      </p:pic>
      <p:pic>
        <p:nvPicPr>
          <p:cNvPr id="6" name="Imagen 5"/>
          <p:cNvPicPr>
            <a:picLocks noChangeAspect="1"/>
          </p:cNvPicPr>
          <p:nvPr/>
        </p:nvPicPr>
        <p:blipFill>
          <a:blip r:embed="rId3"/>
          <a:stretch>
            <a:fillRect/>
          </a:stretch>
        </p:blipFill>
        <p:spPr>
          <a:xfrm>
            <a:off x="7069604" y="2560228"/>
            <a:ext cx="4367502" cy="3560654"/>
          </a:xfrm>
          <a:prstGeom prst="rect">
            <a:avLst/>
          </a:prstGeom>
        </p:spPr>
      </p:pic>
    </p:spTree>
    <p:extLst>
      <p:ext uri="{BB962C8B-B14F-4D97-AF65-F5344CB8AC3E}">
        <p14:creationId xmlns:p14="http://schemas.microsoft.com/office/powerpoint/2010/main" val="1194596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1445164" y="816404"/>
            <a:ext cx="9160708" cy="4574963"/>
          </a:xfrm>
        </p:spPr>
        <p:txBody>
          <a:bodyPr anchor="b">
            <a:normAutofit fontScale="90000"/>
          </a:bodyPr>
          <a:lstStyle/>
          <a:p>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r>
              <a:rPr lang="es-ES" sz="8100" b="1" dirty="0">
                <a:solidFill>
                  <a:schemeClr val="accent1"/>
                </a:solidFill>
                <a:latin typeface="Aharoni" panose="02010803020104030203" pitchFamily="2" charset="-79"/>
                <a:cs typeface="Aharoni" panose="02010803020104030203" pitchFamily="2" charset="-79"/>
              </a:rPr>
              <a:t>7. CORRECCIÓN CONJUNTA TAREAS DE ESPAÑOL</a:t>
            </a:r>
          </a:p>
        </p:txBody>
      </p:sp>
      <p:sp>
        <p:nvSpPr>
          <p:cNvPr id="4" name="Marcador de número de diapositiva 3"/>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AB7EFEC9-FA41-4D6F-BCEC-48F3116E060A}" type="slidenum">
              <a:rPr lang="es-ES" sz="6600">
                <a:solidFill>
                  <a:srgbClr val="FFFFFF"/>
                </a:solidFill>
              </a:rPr>
              <a:pPr>
                <a:lnSpc>
                  <a:spcPct val="90000"/>
                </a:lnSpc>
                <a:spcAft>
                  <a:spcPts val="600"/>
                </a:spcAft>
              </a:pPr>
              <a:t>38</a:t>
            </a:fld>
            <a:endParaRPr lang="es-ES" sz="6600">
              <a:solidFill>
                <a:srgbClr val="FFFFFF"/>
              </a:solidFill>
            </a:endParaRPr>
          </a:p>
        </p:txBody>
      </p:sp>
    </p:spTree>
    <p:extLst>
      <p:ext uri="{BB962C8B-B14F-4D97-AF65-F5344CB8AC3E}">
        <p14:creationId xmlns:p14="http://schemas.microsoft.com/office/powerpoint/2010/main" val="26247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AB7EFEC9-FA41-4D6F-BCEC-48F3116E060A}" type="slidenum">
              <a:rPr lang="es-ES" smtClean="0"/>
              <a:t>39</a:t>
            </a:fld>
            <a:endParaRPr lang="es-ES"/>
          </a:p>
        </p:txBody>
      </p:sp>
      <p:sp>
        <p:nvSpPr>
          <p:cNvPr id="3" name="Rectángulo 2"/>
          <p:cNvSpPr/>
          <p:nvPr/>
        </p:nvSpPr>
        <p:spPr>
          <a:xfrm>
            <a:off x="5822380" y="2682323"/>
            <a:ext cx="6096000" cy="646331"/>
          </a:xfrm>
          <a:prstGeom prst="rect">
            <a:avLst/>
          </a:prstGeom>
          <a:solidFill>
            <a:srgbClr val="FFFF00"/>
          </a:solidFill>
        </p:spPr>
        <p:txBody>
          <a:bodyPr>
            <a:spAutoFit/>
          </a:bodyPr>
          <a:lstStyle/>
          <a:p>
            <a:r>
              <a:rPr lang="es-ES" b="1"/>
              <a:t>https://docs.google.com/forms/d/e/1FAIpQLSd5pSi8dhB5LfywFTF-yBcb4hRxPyeMkPvtFWrdupB0VjHBGg/viewform</a:t>
            </a:r>
            <a:endParaRPr lang="es-ES" b="1" dirty="0"/>
          </a:p>
        </p:txBody>
      </p:sp>
      <p:sp>
        <p:nvSpPr>
          <p:cNvPr id="7" name="CuadroTexto 6"/>
          <p:cNvSpPr txBox="1"/>
          <p:nvPr/>
        </p:nvSpPr>
        <p:spPr>
          <a:xfrm>
            <a:off x="5929162" y="847023"/>
            <a:ext cx="4947385" cy="1200329"/>
          </a:xfrm>
          <a:prstGeom prst="rect">
            <a:avLst/>
          </a:prstGeom>
          <a:solidFill>
            <a:srgbClr val="00B050"/>
          </a:solidFill>
        </p:spPr>
        <p:txBody>
          <a:bodyPr wrap="square" rtlCol="0">
            <a:spAutoFit/>
          </a:bodyPr>
          <a:lstStyle/>
          <a:p>
            <a:pPr algn="ctr"/>
            <a:r>
              <a:rPr lang="es-ES" sz="2400" b="1" dirty="0"/>
              <a:t>CUESTIONARIO GOOGLE: </a:t>
            </a:r>
          </a:p>
          <a:p>
            <a:pPr algn="ctr"/>
            <a:endParaRPr lang="es-ES" sz="2400" b="1" dirty="0"/>
          </a:p>
          <a:p>
            <a:pPr algn="ctr"/>
            <a:r>
              <a:rPr lang="es-ES" sz="2400" b="1" dirty="0"/>
              <a:t>CORRECCIÓN TAREAS ESPAÑOL </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724" y="550311"/>
            <a:ext cx="5048250" cy="5048250"/>
          </a:xfrm>
          <a:prstGeom prst="rect">
            <a:avLst/>
          </a:prstGeom>
        </p:spPr>
      </p:pic>
    </p:spTree>
    <p:extLst>
      <p:ext uri="{BB962C8B-B14F-4D97-AF65-F5344CB8AC3E}">
        <p14:creationId xmlns:p14="http://schemas.microsoft.com/office/powerpoint/2010/main" val="40265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0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0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437799" y="1535846"/>
            <a:ext cx="4684193" cy="2718520"/>
          </a:xfrm>
          <a:prstGeom prst="ellipse">
            <a:avLst/>
          </a:prstGeom>
          <a:solidFill>
            <a:srgbClr val="00B050"/>
          </a:solidFill>
        </p:spPr>
        <p:txBody>
          <a:bodyPr vert="horz" lIns="91440" tIns="45720" rIns="91440" bIns="45720" rtlCol="0" anchor="b">
            <a:normAutofit/>
          </a:bodyPr>
          <a:lstStyle/>
          <a:p>
            <a:pPr algn="ctr"/>
            <a:r>
              <a:rPr lang="en-US" sz="3700" b="1" kern="1200" dirty="0">
                <a:solidFill>
                  <a:srgbClr val="FFFFFF"/>
                </a:solidFill>
                <a:latin typeface="Aharoni" panose="02010803020104030203" pitchFamily="2" charset="-79"/>
                <a:cs typeface="Aharoni" panose="02010803020104030203" pitchFamily="2" charset="-79"/>
              </a:rPr>
              <a:t>1. OBJETIVOS</a:t>
            </a:r>
            <a:br>
              <a:rPr lang="en-US" sz="3700" b="1" kern="1200" dirty="0">
                <a:solidFill>
                  <a:srgbClr val="FFFFFF"/>
                </a:solidFill>
                <a:latin typeface="Aharoni" panose="02010803020104030203" pitchFamily="2" charset="-79"/>
                <a:cs typeface="Aharoni" panose="02010803020104030203" pitchFamily="2" charset="-79"/>
              </a:rPr>
            </a:br>
            <a:r>
              <a:rPr lang="en-US" sz="3700" b="1" kern="1200" dirty="0">
                <a:solidFill>
                  <a:srgbClr val="FFFFFF"/>
                </a:solidFill>
                <a:latin typeface="Aharoni" panose="02010803020104030203" pitchFamily="2" charset="-79"/>
                <a:cs typeface="Aharoni" panose="02010803020104030203" pitchFamily="2" charset="-79"/>
              </a:rPr>
              <a:t> </a:t>
            </a:r>
          </a:p>
        </p:txBody>
      </p:sp>
      <p:sp>
        <p:nvSpPr>
          <p:cNvPr id="4" name="Marcador de número de diapositiva 3"/>
          <p:cNvSpPr>
            <a:spLocks noGrp="1"/>
          </p:cNvSpPr>
          <p:nvPr>
            <p:ph type="sldNum" sz="quarter" idx="12"/>
          </p:nvPr>
        </p:nvSpPr>
        <p:spPr>
          <a:xfrm>
            <a:off x="11704320" y="6455664"/>
            <a:ext cx="448056" cy="365125"/>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sz="1100" smtClean="0">
                <a:solidFill>
                  <a:schemeClr val="tx1">
                    <a:lumMod val="50000"/>
                    <a:lumOff val="50000"/>
                  </a:schemeClr>
                </a:solidFill>
              </a:rPr>
              <a:pPr>
                <a:lnSpc>
                  <a:spcPct val="90000"/>
                </a:lnSpc>
                <a:spcAft>
                  <a:spcPts val="600"/>
                </a:spcAft>
              </a:pPr>
              <a:t>4</a:t>
            </a:fld>
            <a:endParaRPr lang="en-US" sz="1100">
              <a:solidFill>
                <a:schemeClr val="tx1">
                  <a:lumMod val="50000"/>
                  <a:lumOff val="50000"/>
                </a:schemeClr>
              </a:solidFill>
            </a:endParaRPr>
          </a:p>
        </p:txBody>
      </p:sp>
      <p:sp>
        <p:nvSpPr>
          <p:cNvPr id="3" name="Rectángulo 2"/>
          <p:cNvSpPr/>
          <p:nvPr/>
        </p:nvSpPr>
        <p:spPr>
          <a:xfrm>
            <a:off x="5825834" y="327189"/>
            <a:ext cx="6096000" cy="1200329"/>
          </a:xfrm>
          <a:prstGeom prst="rect">
            <a:avLst/>
          </a:prstGeom>
        </p:spPr>
        <p:txBody>
          <a:bodyPr>
            <a:spAutoFit/>
          </a:bodyPr>
          <a:lstStyle/>
          <a:p>
            <a:pPr marL="342900" lvl="0" indent="-342900" algn="just">
              <a:buFont typeface="Wingdings" panose="05000000000000000000" pitchFamily="2" charset="2"/>
              <a:buChar char="Ø"/>
            </a:pPr>
            <a:r>
              <a:rPr lang="es-ES" sz="2400" b="1" dirty="0">
                <a:solidFill>
                  <a:srgbClr val="002060"/>
                </a:solidFill>
              </a:rPr>
              <a:t>Familiarizar al profesorado de EEOOII con las tablas y criterios de calificación de PCTE/ME del nivel B2 (MCER). </a:t>
            </a:r>
          </a:p>
        </p:txBody>
      </p:sp>
      <p:sp>
        <p:nvSpPr>
          <p:cNvPr id="5" name="Rectángulo 4"/>
          <p:cNvSpPr/>
          <p:nvPr/>
        </p:nvSpPr>
        <p:spPr>
          <a:xfrm>
            <a:off x="5838102" y="1653179"/>
            <a:ext cx="6096000" cy="830997"/>
          </a:xfrm>
          <a:prstGeom prst="rect">
            <a:avLst/>
          </a:prstGeom>
        </p:spPr>
        <p:txBody>
          <a:bodyPr>
            <a:spAutoFit/>
          </a:bodyPr>
          <a:lstStyle/>
          <a:p>
            <a:pPr marL="342900" indent="-342900" algn="just">
              <a:buFont typeface="Wingdings" panose="05000000000000000000" pitchFamily="2" charset="2"/>
              <a:buChar char="Ø"/>
            </a:pPr>
            <a:r>
              <a:rPr lang="es-ES" sz="2400" b="1" dirty="0">
                <a:solidFill>
                  <a:srgbClr val="002060"/>
                </a:solidFill>
              </a:rPr>
              <a:t>Consensuar la aplicación de los criterios y baremos de calificación.</a:t>
            </a:r>
          </a:p>
        </p:txBody>
      </p:sp>
      <p:sp>
        <p:nvSpPr>
          <p:cNvPr id="6" name="Rectángulo 5"/>
          <p:cNvSpPr/>
          <p:nvPr/>
        </p:nvSpPr>
        <p:spPr>
          <a:xfrm>
            <a:off x="5838102" y="2598002"/>
            <a:ext cx="6096000" cy="830997"/>
          </a:xfrm>
          <a:prstGeom prst="rect">
            <a:avLst/>
          </a:prstGeom>
        </p:spPr>
        <p:txBody>
          <a:bodyPr>
            <a:spAutoFit/>
          </a:bodyPr>
          <a:lstStyle/>
          <a:p>
            <a:pPr marL="342900" indent="-342900" algn="just">
              <a:buFont typeface="Wingdings" panose="05000000000000000000" pitchFamily="2" charset="2"/>
              <a:buChar char="Ø"/>
            </a:pPr>
            <a:r>
              <a:rPr lang="es-ES" sz="2400" b="1" dirty="0">
                <a:solidFill>
                  <a:srgbClr val="002060"/>
                </a:solidFill>
              </a:rPr>
              <a:t>Facilitar un foro que permita calificar pruebas a nivel autonómico.</a:t>
            </a:r>
          </a:p>
        </p:txBody>
      </p:sp>
      <p:sp>
        <p:nvSpPr>
          <p:cNvPr id="7" name="Rectángulo 6"/>
          <p:cNvSpPr/>
          <p:nvPr/>
        </p:nvSpPr>
        <p:spPr>
          <a:xfrm>
            <a:off x="5825834" y="3505086"/>
            <a:ext cx="6096000" cy="1200329"/>
          </a:xfrm>
          <a:prstGeom prst="rect">
            <a:avLst/>
          </a:prstGeom>
        </p:spPr>
        <p:txBody>
          <a:bodyPr>
            <a:spAutoFit/>
          </a:bodyPr>
          <a:lstStyle/>
          <a:p>
            <a:pPr marL="342900" indent="-342900" algn="just">
              <a:buFont typeface="Wingdings" panose="05000000000000000000" pitchFamily="2" charset="2"/>
              <a:buChar char="Ø"/>
            </a:pPr>
            <a:r>
              <a:rPr lang="es-ES" sz="2400" b="1" dirty="0">
                <a:solidFill>
                  <a:srgbClr val="002060"/>
                </a:solidFill>
              </a:rPr>
              <a:t>Obtener muestras con calificaciones estandarizadas de distintos niveles de actuación de PCTE y ME de B2. </a:t>
            </a:r>
          </a:p>
        </p:txBody>
      </p:sp>
      <p:sp>
        <p:nvSpPr>
          <p:cNvPr id="8" name="Rectángulo 7"/>
          <p:cNvSpPr/>
          <p:nvPr/>
        </p:nvSpPr>
        <p:spPr>
          <a:xfrm>
            <a:off x="5838102" y="4755350"/>
            <a:ext cx="6096000" cy="1200329"/>
          </a:xfrm>
          <a:prstGeom prst="rect">
            <a:avLst/>
          </a:prstGeom>
        </p:spPr>
        <p:txBody>
          <a:bodyPr>
            <a:spAutoFit/>
          </a:bodyPr>
          <a:lstStyle/>
          <a:p>
            <a:pPr marL="342900" indent="-342900" algn="just">
              <a:buFont typeface="Wingdings" panose="05000000000000000000" pitchFamily="2" charset="2"/>
              <a:buChar char="Ø"/>
            </a:pPr>
            <a:r>
              <a:rPr lang="es-ES" sz="2400" b="1" dirty="0">
                <a:solidFill>
                  <a:srgbClr val="002060"/>
                </a:solidFill>
              </a:rPr>
              <a:t>Sentar las bases del trabajo de estandarización para aplicarlas a los departamentos.</a:t>
            </a:r>
          </a:p>
        </p:txBody>
      </p:sp>
    </p:spTree>
    <p:extLst>
      <p:ext uri="{BB962C8B-B14F-4D97-AF65-F5344CB8AC3E}">
        <p14:creationId xmlns:p14="http://schemas.microsoft.com/office/powerpoint/2010/main" val="7043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F07799D-EE66-40AB-8856-2FE04906D2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número de diapositiva 1"/>
          <p:cNvSpPr>
            <a:spLocks noGrp="1"/>
          </p:cNvSpPr>
          <p:nvPr>
            <p:ph type="sldNum" sz="quarter" idx="12"/>
          </p:nvPr>
        </p:nvSpPr>
        <p:spPr>
          <a:xfrm>
            <a:off x="8610600" y="6356350"/>
            <a:ext cx="2743200" cy="365125"/>
          </a:xfrm>
        </p:spPr>
        <p:txBody>
          <a:bodyPr>
            <a:normAutofit/>
          </a:bodyPr>
          <a:lstStyle/>
          <a:p>
            <a:pPr>
              <a:spcAft>
                <a:spcPts val="600"/>
              </a:spcAft>
            </a:pPr>
            <a:fld id="{AB7EFEC9-FA41-4D6F-BCEC-48F3116E060A}" type="slidenum">
              <a:rPr lang="es-ES" sz="1200">
                <a:solidFill>
                  <a:srgbClr val="FFFFFF"/>
                </a:solidFill>
              </a:rPr>
              <a:pPr>
                <a:spcAft>
                  <a:spcPts val="600"/>
                </a:spcAft>
              </a:pPr>
              <a:t>40</a:t>
            </a:fld>
            <a:endParaRPr lang="es-ES" sz="1200">
              <a:solidFill>
                <a:srgbClr val="FFFFFF"/>
              </a:solidFill>
            </a:endParaRPr>
          </a:p>
        </p:txBody>
      </p:sp>
    </p:spTree>
    <p:extLst>
      <p:ext uri="{BB962C8B-B14F-4D97-AF65-F5344CB8AC3E}">
        <p14:creationId xmlns:p14="http://schemas.microsoft.com/office/powerpoint/2010/main" val="207979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1287835" y="1243111"/>
            <a:ext cx="9231410" cy="3542045"/>
          </a:xfrm>
        </p:spPr>
        <p:txBody>
          <a:bodyPr anchor="b">
            <a:normAutofit/>
          </a:bodyPr>
          <a:lstStyle/>
          <a:p>
            <a:r>
              <a:rPr lang="es-ES" sz="7200" b="1" dirty="0">
                <a:solidFill>
                  <a:srgbClr val="00B050"/>
                </a:solidFill>
                <a:latin typeface="Aharoni" panose="02010803020104030203" pitchFamily="2" charset="-79"/>
                <a:cs typeface="Aharoni" panose="02010803020104030203" pitchFamily="2" charset="-79"/>
              </a:rPr>
              <a:t>2. CARACTERÍSTICAS DEL CURSO </a:t>
            </a:r>
          </a:p>
        </p:txBody>
      </p:sp>
      <p:sp>
        <p:nvSpPr>
          <p:cNvPr id="4" name="Marcador de número de diapositiva 3"/>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AB7EFEC9-FA41-4D6F-BCEC-48F3116E060A}" type="slidenum">
              <a:rPr lang="es-ES" sz="6600">
                <a:solidFill>
                  <a:srgbClr val="FFFFFF"/>
                </a:solidFill>
              </a:rPr>
              <a:pPr>
                <a:lnSpc>
                  <a:spcPct val="90000"/>
                </a:lnSpc>
                <a:spcAft>
                  <a:spcPts val="600"/>
                </a:spcAft>
              </a:pPr>
              <a:t>5</a:t>
            </a:fld>
            <a:endParaRPr lang="es-ES" sz="6600">
              <a:solidFill>
                <a:srgbClr val="FFFFFF"/>
              </a:solidFill>
            </a:endParaRPr>
          </a:p>
        </p:txBody>
      </p:sp>
    </p:spTree>
    <p:extLst>
      <p:ext uri="{BB962C8B-B14F-4D97-AF65-F5344CB8AC3E}">
        <p14:creationId xmlns:p14="http://schemas.microsoft.com/office/powerpoint/2010/main" val="24076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0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0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title"/>
          </p:nvPr>
        </p:nvSpPr>
        <p:spPr>
          <a:xfrm>
            <a:off x="0" y="1220488"/>
            <a:ext cx="5605276" cy="2813629"/>
          </a:xfrm>
          <a:prstGeom prst="ellipse">
            <a:avLst/>
          </a:prstGeom>
          <a:solidFill>
            <a:srgbClr val="00B050"/>
          </a:solidFill>
        </p:spPr>
        <p:txBody>
          <a:bodyPr vert="horz" lIns="91440" tIns="45720" rIns="91440" bIns="45720" rtlCol="0" anchor="b">
            <a:normAutofit/>
          </a:bodyPr>
          <a:lstStyle/>
          <a:p>
            <a:pPr algn="ctr"/>
            <a:br>
              <a:rPr lang="en-US" sz="3200" b="1" kern="1200" dirty="0">
                <a:solidFill>
                  <a:srgbClr val="FFFFFF"/>
                </a:solidFill>
                <a:latin typeface="Aharoni" panose="02010803020104030203" pitchFamily="2" charset="-79"/>
                <a:cs typeface="Aharoni" panose="02010803020104030203" pitchFamily="2" charset="-79"/>
              </a:rPr>
            </a:br>
            <a:r>
              <a:rPr lang="en-US" sz="3200" b="1" kern="1200" dirty="0">
                <a:solidFill>
                  <a:srgbClr val="FFFFFF"/>
                </a:solidFill>
                <a:latin typeface="Aharoni" panose="02010803020104030203" pitchFamily="2" charset="-79"/>
                <a:cs typeface="Aharoni" panose="02010803020104030203" pitchFamily="2" charset="-79"/>
              </a:rPr>
              <a:t>2. CARACTERÍSTICAS</a:t>
            </a:r>
            <a:br>
              <a:rPr lang="en-US" sz="3200" b="1" kern="1200" dirty="0">
                <a:solidFill>
                  <a:srgbClr val="FFFFFF"/>
                </a:solidFill>
                <a:latin typeface="Aharoni" panose="02010803020104030203" pitchFamily="2" charset="-79"/>
                <a:cs typeface="Aharoni" panose="02010803020104030203" pitchFamily="2" charset="-79"/>
              </a:rPr>
            </a:br>
            <a:r>
              <a:rPr lang="en-US" sz="3200" b="1" kern="1200" dirty="0">
                <a:solidFill>
                  <a:srgbClr val="FFFFFF"/>
                </a:solidFill>
                <a:latin typeface="Aharoni" panose="02010803020104030203" pitchFamily="2" charset="-79"/>
                <a:cs typeface="Aharoni" panose="02010803020104030203" pitchFamily="2" charset="-79"/>
              </a:rPr>
              <a:t>DEL CURSO </a:t>
            </a:r>
          </a:p>
        </p:txBody>
      </p:sp>
      <p:sp>
        <p:nvSpPr>
          <p:cNvPr id="4" name="Marcador de número de diapositiva 3"/>
          <p:cNvSpPr>
            <a:spLocks noGrp="1"/>
          </p:cNvSpPr>
          <p:nvPr>
            <p:ph type="sldNum" sz="quarter" idx="12"/>
          </p:nvPr>
        </p:nvSpPr>
        <p:spPr>
          <a:xfrm>
            <a:off x="11704320" y="6455664"/>
            <a:ext cx="448056" cy="365125"/>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sz="1100" smtClean="0">
                <a:solidFill>
                  <a:schemeClr val="tx1">
                    <a:lumMod val="50000"/>
                    <a:lumOff val="50000"/>
                  </a:schemeClr>
                </a:solidFill>
              </a:rPr>
              <a:pPr>
                <a:lnSpc>
                  <a:spcPct val="90000"/>
                </a:lnSpc>
                <a:spcAft>
                  <a:spcPts val="600"/>
                </a:spcAft>
              </a:pPr>
              <a:t>6</a:t>
            </a:fld>
            <a:endParaRPr lang="en-US" sz="1100">
              <a:solidFill>
                <a:schemeClr val="tx1">
                  <a:lumMod val="50000"/>
                  <a:lumOff val="50000"/>
                </a:schemeClr>
              </a:solidFill>
            </a:endParaRPr>
          </a:p>
        </p:txBody>
      </p:sp>
      <p:sp>
        <p:nvSpPr>
          <p:cNvPr id="3" name="Rectángulo 2"/>
          <p:cNvSpPr/>
          <p:nvPr/>
        </p:nvSpPr>
        <p:spPr>
          <a:xfrm>
            <a:off x="5846566" y="298775"/>
            <a:ext cx="6096000" cy="1015663"/>
          </a:xfrm>
          <a:prstGeom prst="rect">
            <a:avLst/>
          </a:prstGeom>
        </p:spPr>
        <p:txBody>
          <a:bodyPr>
            <a:spAutoFit/>
          </a:bodyPr>
          <a:lstStyle/>
          <a:p>
            <a:pPr marL="342900" indent="-342900" algn="just">
              <a:buFont typeface="Wingdings" panose="05000000000000000000" pitchFamily="2" charset="2"/>
              <a:buChar char="Ø"/>
            </a:pPr>
            <a:r>
              <a:rPr lang="es-ES" sz="2000" b="1" dirty="0">
                <a:solidFill>
                  <a:srgbClr val="002060"/>
                </a:solidFill>
              </a:rPr>
              <a:t>Curso híbrido (componente online y presencial): dos sesiones presenciales de 7,30 y 12,30 de trabajo online.</a:t>
            </a:r>
          </a:p>
        </p:txBody>
      </p:sp>
      <p:sp>
        <p:nvSpPr>
          <p:cNvPr id="5" name="Rectángulo 4"/>
          <p:cNvSpPr/>
          <p:nvPr/>
        </p:nvSpPr>
        <p:spPr>
          <a:xfrm>
            <a:off x="5854027" y="1362711"/>
            <a:ext cx="5908028" cy="707886"/>
          </a:xfrm>
          <a:prstGeom prst="rect">
            <a:avLst/>
          </a:prstGeom>
        </p:spPr>
        <p:txBody>
          <a:bodyPr wrap="none">
            <a:spAutoFit/>
          </a:bodyPr>
          <a:lstStyle/>
          <a:p>
            <a:pPr marL="342900" indent="-342900" algn="just">
              <a:buFont typeface="Wingdings" panose="05000000000000000000" pitchFamily="2" charset="2"/>
              <a:buChar char="Ø"/>
            </a:pPr>
            <a:r>
              <a:rPr lang="es-ES" sz="2000" b="1" dirty="0">
                <a:solidFill>
                  <a:srgbClr val="002060"/>
                </a:solidFill>
              </a:rPr>
              <a:t>El trabajo online exige realización de actividades y </a:t>
            </a:r>
          </a:p>
          <a:p>
            <a:pPr algn="just"/>
            <a:r>
              <a:rPr lang="es-ES" sz="2000" b="1" dirty="0">
                <a:solidFill>
                  <a:srgbClr val="002060"/>
                </a:solidFill>
              </a:rPr>
              <a:t>      participación en foros.</a:t>
            </a:r>
          </a:p>
        </p:txBody>
      </p:sp>
      <p:sp>
        <p:nvSpPr>
          <p:cNvPr id="7" name="Rectángulo 6"/>
          <p:cNvSpPr/>
          <p:nvPr/>
        </p:nvSpPr>
        <p:spPr>
          <a:xfrm>
            <a:off x="5865443" y="2267843"/>
            <a:ext cx="6096000" cy="1323439"/>
          </a:xfrm>
          <a:prstGeom prst="rect">
            <a:avLst/>
          </a:prstGeom>
        </p:spPr>
        <p:txBody>
          <a:bodyPr>
            <a:spAutoFit/>
          </a:bodyPr>
          <a:lstStyle/>
          <a:p>
            <a:pPr marL="342900" indent="-342900" algn="just">
              <a:buFont typeface="Wingdings" panose="05000000000000000000" pitchFamily="2" charset="2"/>
              <a:buChar char="Ø"/>
            </a:pPr>
            <a:r>
              <a:rPr lang="es-ES" sz="2000" b="1" dirty="0">
                <a:solidFill>
                  <a:srgbClr val="002060"/>
                </a:solidFill>
              </a:rPr>
              <a:t>Se dividirán los participantes en subgrupos por idiomas para facilitar el intercambio de opiniones en la sesión de debate final. En el caso de inglés habrá dos subgrupos. </a:t>
            </a:r>
          </a:p>
        </p:txBody>
      </p:sp>
      <p:sp>
        <p:nvSpPr>
          <p:cNvPr id="8" name="Rectángulo 7"/>
          <p:cNvSpPr/>
          <p:nvPr/>
        </p:nvSpPr>
        <p:spPr>
          <a:xfrm>
            <a:off x="5865443" y="3812924"/>
            <a:ext cx="6096000" cy="1015663"/>
          </a:xfrm>
          <a:prstGeom prst="rect">
            <a:avLst/>
          </a:prstGeom>
        </p:spPr>
        <p:txBody>
          <a:bodyPr>
            <a:spAutoFit/>
          </a:bodyPr>
          <a:lstStyle/>
          <a:p>
            <a:pPr marL="342900" indent="-342900" algn="just">
              <a:buFont typeface="Wingdings" panose="05000000000000000000" pitchFamily="2" charset="2"/>
              <a:buChar char="Ø"/>
            </a:pPr>
            <a:r>
              <a:rPr lang="es-ES" sz="2000" b="1" dirty="0">
                <a:solidFill>
                  <a:srgbClr val="002060"/>
                </a:solidFill>
              </a:rPr>
              <a:t>Se ruega la máxima confidencialidad tanto con el uso de las muestras como con los materiales de examen. </a:t>
            </a:r>
          </a:p>
        </p:txBody>
      </p:sp>
      <p:sp>
        <p:nvSpPr>
          <p:cNvPr id="9" name="Rectángulo 8"/>
          <p:cNvSpPr/>
          <p:nvPr/>
        </p:nvSpPr>
        <p:spPr>
          <a:xfrm>
            <a:off x="5807362" y="5099175"/>
            <a:ext cx="5908028" cy="1015663"/>
          </a:xfrm>
          <a:prstGeom prst="rect">
            <a:avLst/>
          </a:prstGeom>
        </p:spPr>
        <p:txBody>
          <a:bodyPr wrap="square">
            <a:spAutoFit/>
          </a:bodyPr>
          <a:lstStyle/>
          <a:p>
            <a:pPr marL="342900" indent="-342900" algn="just">
              <a:buFont typeface="Wingdings" panose="05000000000000000000" pitchFamily="2" charset="2"/>
              <a:buChar char="Ø"/>
            </a:pPr>
            <a:r>
              <a:rPr lang="es-ES" sz="2000" b="1" dirty="0">
                <a:solidFill>
                  <a:srgbClr val="002060"/>
                </a:solidFill>
              </a:rPr>
              <a:t>Criterios de calificación: </a:t>
            </a:r>
          </a:p>
          <a:p>
            <a:pPr algn="just"/>
            <a:r>
              <a:rPr lang="es-ES" sz="2000" b="1" dirty="0">
                <a:solidFill>
                  <a:srgbClr val="002060"/>
                </a:solidFill>
              </a:rPr>
              <a:t>      Calificación de tareas, participación en un foro, </a:t>
            </a:r>
          </a:p>
          <a:p>
            <a:pPr algn="just"/>
            <a:r>
              <a:rPr lang="es-ES" sz="2000" b="1" dirty="0">
                <a:solidFill>
                  <a:srgbClr val="002060"/>
                </a:solidFill>
              </a:rPr>
              <a:t>       asistencia a reuniones presenciales.</a:t>
            </a:r>
          </a:p>
        </p:txBody>
      </p:sp>
    </p:spTree>
    <p:extLst>
      <p:ext uri="{BB962C8B-B14F-4D97-AF65-F5344CB8AC3E}">
        <p14:creationId xmlns:p14="http://schemas.microsoft.com/office/powerpoint/2010/main" val="378498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ctrTitle"/>
          </p:nvPr>
        </p:nvSpPr>
        <p:spPr>
          <a:xfrm>
            <a:off x="1358537" y="1048385"/>
            <a:ext cx="9160708" cy="4574963"/>
          </a:xfrm>
        </p:spPr>
        <p:txBody>
          <a:bodyPr anchor="b">
            <a:normAutofit fontScale="90000"/>
          </a:bodyPr>
          <a:lstStyle/>
          <a:p>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br>
              <a:rPr lang="es-ES" sz="8100" b="1" dirty="0">
                <a:latin typeface="Aharoni" panose="02010803020104030203" pitchFamily="2" charset="-79"/>
                <a:cs typeface="Aharoni" panose="02010803020104030203" pitchFamily="2" charset="-79"/>
              </a:rPr>
            </a:br>
            <a:r>
              <a:rPr lang="es-ES" sz="8100" b="1" dirty="0">
                <a:solidFill>
                  <a:srgbClr val="00B050"/>
                </a:solidFill>
                <a:latin typeface="Aharoni" panose="02010803020104030203" pitchFamily="2" charset="-79"/>
                <a:cs typeface="Aharoni" panose="02010803020104030203" pitchFamily="2" charset="-79"/>
              </a:rPr>
              <a:t>3/4. TRABAJO - CALENDARIO DEL CURSO</a:t>
            </a:r>
            <a:br>
              <a:rPr lang="es-ES" sz="8100" b="1" dirty="0">
                <a:solidFill>
                  <a:srgbClr val="00B050"/>
                </a:solidFill>
                <a:latin typeface="Aharoni" panose="02010803020104030203" pitchFamily="2" charset="-79"/>
                <a:cs typeface="Aharoni" panose="02010803020104030203" pitchFamily="2" charset="-79"/>
              </a:rPr>
            </a:br>
            <a:endParaRPr lang="es-ES" sz="8100" b="1" dirty="0">
              <a:solidFill>
                <a:srgbClr val="00B050"/>
              </a:solidFill>
              <a:latin typeface="Aharoni" panose="02010803020104030203" pitchFamily="2" charset="-79"/>
              <a:cs typeface="Aharoni" panose="02010803020104030203" pitchFamily="2" charset="-79"/>
            </a:endParaRPr>
          </a:p>
        </p:txBody>
      </p:sp>
      <p:sp>
        <p:nvSpPr>
          <p:cNvPr id="4" name="Marcador de número de diapositiva 3"/>
          <p:cNvSpPr>
            <a:spLocks noGrp="1"/>
          </p:cNvSpPr>
          <p:nvPr>
            <p:ph type="sldNum" sz="quarter" idx="12"/>
          </p:nvPr>
        </p:nvSpPr>
        <p:spPr>
          <a:xfrm>
            <a:off x="9684689" y="4887261"/>
            <a:ext cx="1669112" cy="1008213"/>
          </a:xfrm>
        </p:spPr>
        <p:txBody>
          <a:bodyPr>
            <a:normAutofit/>
          </a:bodyPr>
          <a:lstStyle/>
          <a:p>
            <a:pPr>
              <a:lnSpc>
                <a:spcPct val="90000"/>
              </a:lnSpc>
              <a:spcAft>
                <a:spcPts val="600"/>
              </a:spcAft>
            </a:pPr>
            <a:fld id="{AB7EFEC9-FA41-4D6F-BCEC-48F3116E060A}" type="slidenum">
              <a:rPr lang="es-ES" sz="6600">
                <a:solidFill>
                  <a:srgbClr val="FFFFFF"/>
                </a:solidFill>
              </a:rPr>
              <a:pPr>
                <a:lnSpc>
                  <a:spcPct val="90000"/>
                </a:lnSpc>
                <a:spcAft>
                  <a:spcPts val="600"/>
                </a:spcAft>
              </a:pPr>
              <a:t>7</a:t>
            </a:fld>
            <a:endParaRPr lang="es-ES" sz="6600">
              <a:solidFill>
                <a:srgbClr val="FFFFFF"/>
              </a:solidFill>
            </a:endParaRPr>
          </a:p>
        </p:txBody>
      </p:sp>
    </p:spTree>
    <p:extLst>
      <p:ext uri="{BB962C8B-B14F-4D97-AF65-F5344CB8AC3E}">
        <p14:creationId xmlns:p14="http://schemas.microsoft.com/office/powerpoint/2010/main" val="259662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3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1">
            <a:extLst>
              <a:ext uri="{FF2B5EF4-FFF2-40B4-BE49-F238E27FC236}">
                <a16:creationId xmlns:a16="http://schemas.microsoft.com/office/drawing/2014/main" id="{C7465CB2-E160-4D8E-B8B3-B7AFCAFC5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43">
            <a:extLst>
              <a:ext uri="{FF2B5EF4-FFF2-40B4-BE49-F238E27FC236}">
                <a16:creationId xmlns:a16="http://schemas.microsoft.com/office/drawing/2014/main" id="{BF79C704-FD27-4BBA-A751-4A80EDB173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55" name="Rectangle 45">
            <a:extLst>
              <a:ext uri="{FF2B5EF4-FFF2-40B4-BE49-F238E27FC236}">
                <a16:creationId xmlns:a16="http://schemas.microsoft.com/office/drawing/2014/main" id="{1A8FFABF-F1A6-4C80-A0A6-29F3162FE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47">
            <a:extLst>
              <a:ext uri="{FF2B5EF4-FFF2-40B4-BE49-F238E27FC236}">
                <a16:creationId xmlns:a16="http://schemas.microsoft.com/office/drawing/2014/main" id="{ED4C1E4B-EA97-41D4-855C-680107905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 name="Marcador de número de diapositiva 3"/>
          <p:cNvSpPr>
            <a:spLocks noGrp="1"/>
          </p:cNvSpPr>
          <p:nvPr>
            <p:ph type="sldNum" sz="quarter" idx="12"/>
          </p:nvPr>
        </p:nvSpPr>
        <p:spPr>
          <a:xfrm>
            <a:off x="11722608" y="18288"/>
            <a:ext cx="475488" cy="475488"/>
          </a:xfrm>
        </p:spPr>
        <p:txBody>
          <a:bodyPr>
            <a:normAutofit/>
          </a:bodyPr>
          <a:lstStyle/>
          <a:p>
            <a:pPr algn="ctr">
              <a:spcAft>
                <a:spcPts val="600"/>
              </a:spcAft>
            </a:pPr>
            <a:fld id="{AB7EFEC9-FA41-4D6F-BCEC-48F3116E060A}" type="slidenum">
              <a:rPr lang="es-ES" sz="900" smtClean="0">
                <a:solidFill>
                  <a:schemeClr val="tx1">
                    <a:alpha val="70000"/>
                  </a:schemeClr>
                </a:solidFill>
              </a:rPr>
              <a:pPr algn="ctr">
                <a:spcAft>
                  <a:spcPts val="600"/>
                </a:spcAft>
              </a:pPr>
              <a:t>8</a:t>
            </a:fld>
            <a:endParaRPr lang="es-ES" sz="900">
              <a:solidFill>
                <a:schemeClr val="tx1">
                  <a:alpha val="70000"/>
                </a:schemeClr>
              </a:solidFill>
            </a:endParaRPr>
          </a:p>
        </p:txBody>
      </p:sp>
      <p:sp>
        <p:nvSpPr>
          <p:cNvPr id="57" name="Marcador de contenido 2"/>
          <p:cNvSpPr>
            <a:spLocks noGrp="1"/>
          </p:cNvSpPr>
          <p:nvPr>
            <p:ph idx="1"/>
          </p:nvPr>
        </p:nvSpPr>
        <p:spPr>
          <a:xfrm>
            <a:off x="1762382" y="1674954"/>
            <a:ext cx="9271378" cy="3733069"/>
          </a:xfrm>
          <a:solidFill>
            <a:schemeClr val="accent3">
              <a:lumMod val="20000"/>
              <a:lumOff val="80000"/>
            </a:schemeClr>
          </a:solidFill>
        </p:spPr>
        <p:txBody>
          <a:bodyPr anchor="b">
            <a:normAutofit fontScale="32500" lnSpcReduction="20000"/>
          </a:bodyPr>
          <a:lstStyle/>
          <a:p>
            <a:pPr marL="0" indent="0">
              <a:buNone/>
            </a:pPr>
            <a:r>
              <a:rPr lang="es-ES" sz="4300" b="1" dirty="0">
                <a:solidFill>
                  <a:srgbClr val="FF0000"/>
                </a:solidFill>
                <a:latin typeface="Arial Black" panose="020B0A04020102020204" pitchFamily="34" charset="0"/>
                <a:cs typeface="Aharoni" panose="02010803020104030203" pitchFamily="2" charset="-79"/>
              </a:rPr>
              <a:t>A) PRIMERA SESIÓN PRESENCIAL 25 de marzo de 10:00 a 13:30 (Todos los idiomas, EOI 1)</a:t>
            </a:r>
          </a:p>
          <a:p>
            <a:pPr marL="0" indent="0">
              <a:buNone/>
            </a:pPr>
            <a:r>
              <a:rPr lang="es-ES" sz="4300" b="1" dirty="0">
                <a:latin typeface="Arial Black" panose="020B0A04020102020204" pitchFamily="34" charset="0"/>
                <a:cs typeface="Aharoni" panose="02010803020104030203" pitchFamily="2" charset="-79"/>
              </a:rPr>
              <a:t>Familiarización con escalas, descriptores y niveles del MCER</a:t>
            </a:r>
          </a:p>
          <a:p>
            <a:pPr marL="0" indent="0">
              <a:buNone/>
            </a:pPr>
            <a:r>
              <a:rPr lang="es-ES" sz="4300" b="1" dirty="0">
                <a:latin typeface="Arial Black" panose="020B0A04020102020204" pitchFamily="34" charset="0"/>
                <a:cs typeface="Aharoni" panose="02010803020104030203" pitchFamily="2" charset="-79"/>
              </a:rPr>
              <a:t>Familiarización con criterios de evaluación </a:t>
            </a:r>
          </a:p>
          <a:p>
            <a:pPr marL="0" indent="0">
              <a:buNone/>
            </a:pPr>
            <a:r>
              <a:rPr lang="es-ES" sz="4300" b="1" dirty="0">
                <a:latin typeface="Arial Black" panose="020B0A04020102020204" pitchFamily="34" charset="0"/>
                <a:cs typeface="Aharoni" panose="02010803020104030203" pitchFamily="2" charset="-79"/>
              </a:rPr>
              <a:t>Aplicación conjunta de criterios a muestras de español </a:t>
            </a:r>
          </a:p>
          <a:p>
            <a:pPr marL="0" indent="0">
              <a:buNone/>
            </a:pPr>
            <a:endParaRPr lang="es-ES" sz="4300" b="1" dirty="0">
              <a:latin typeface="Arial Black" panose="020B0A04020102020204" pitchFamily="34" charset="0"/>
              <a:cs typeface="Aharoni" panose="02010803020104030203" pitchFamily="2" charset="-79"/>
            </a:endParaRPr>
          </a:p>
          <a:p>
            <a:pPr marL="0" indent="0">
              <a:buNone/>
            </a:pPr>
            <a:r>
              <a:rPr lang="es-ES" sz="4300" b="1" dirty="0">
                <a:solidFill>
                  <a:srgbClr val="FF0000"/>
                </a:solidFill>
                <a:latin typeface="Arial Black" panose="020B0A04020102020204" pitchFamily="34" charset="0"/>
                <a:cs typeface="Aharoni" panose="02010803020104030203" pitchFamily="2" charset="-79"/>
              </a:rPr>
              <a:t>B) SEGUNDA SESIÓN PRESENCIAL 22 de abril de 10:00 a 14:00 (Divididos por idiomas)</a:t>
            </a:r>
          </a:p>
          <a:p>
            <a:pPr marL="0" indent="0">
              <a:buNone/>
            </a:pPr>
            <a:r>
              <a:rPr lang="es-ES" sz="4300" b="1" dirty="0">
                <a:latin typeface="Arial Black" panose="020B0A04020102020204" pitchFamily="34" charset="0"/>
                <a:cs typeface="Aharoni" panose="02010803020104030203" pitchFamily="2" charset="-79"/>
              </a:rPr>
              <a:t>Debate final para consensuar calificaciones </a:t>
            </a:r>
          </a:p>
          <a:p>
            <a:pPr marL="0" indent="0">
              <a:buNone/>
            </a:pPr>
            <a:r>
              <a:rPr lang="es-ES" sz="4300" b="1" dirty="0">
                <a:latin typeface="Arial Black" panose="020B0A04020102020204" pitchFamily="34" charset="0"/>
                <a:cs typeface="Aharoni" panose="02010803020104030203" pitchFamily="2" charset="-79"/>
              </a:rPr>
              <a:t>      </a:t>
            </a:r>
          </a:p>
          <a:p>
            <a:pPr marL="0" indent="0">
              <a:buNone/>
            </a:pPr>
            <a:r>
              <a:rPr lang="es-ES" sz="4300" b="1" dirty="0">
                <a:solidFill>
                  <a:schemeClr val="accent6">
                    <a:lumMod val="75000"/>
                  </a:schemeClr>
                </a:solidFill>
                <a:latin typeface="Arial Black" panose="020B0A04020102020204" pitchFamily="34" charset="0"/>
                <a:cs typeface="Aharoni" panose="02010803020104030203" pitchFamily="2" charset="-79"/>
              </a:rPr>
              <a:t>C) TRABAJO ONLINE (AEDUCAR): A partir del 21 de marzo (Divididos por idiomas)</a:t>
            </a:r>
          </a:p>
          <a:p>
            <a:pPr marL="0" indent="0">
              <a:buNone/>
            </a:pPr>
            <a:r>
              <a:rPr lang="es-ES" sz="4300" b="1" dirty="0">
                <a:latin typeface="Arial Black" panose="020B0A04020102020204" pitchFamily="34" charset="0"/>
                <a:cs typeface="Aharoni" panose="02010803020104030203" pitchFamily="2" charset="-79"/>
              </a:rPr>
              <a:t>Calificación individual </a:t>
            </a:r>
          </a:p>
          <a:p>
            <a:pPr marL="0" indent="0">
              <a:buNone/>
            </a:pPr>
            <a:r>
              <a:rPr lang="es-ES" sz="4300" b="1" dirty="0">
                <a:latin typeface="Arial Black" panose="020B0A04020102020204" pitchFamily="34" charset="0"/>
                <a:cs typeface="Aharoni" panose="02010803020104030203" pitchFamily="2" charset="-79"/>
              </a:rPr>
              <a:t>Participación en foro </a:t>
            </a:r>
          </a:p>
          <a:p>
            <a:pPr marL="0" indent="0">
              <a:buNone/>
            </a:pPr>
            <a:r>
              <a:rPr lang="es-ES" sz="4300" b="1" dirty="0">
                <a:solidFill>
                  <a:schemeClr val="accent6">
                    <a:lumMod val="75000"/>
                  </a:schemeClr>
                </a:solidFill>
                <a:latin typeface="Arial Black" panose="020B0A04020102020204" pitchFamily="34" charset="0"/>
                <a:cs typeface="Aharoni" panose="02010803020104030203" pitchFamily="2" charset="-79"/>
              </a:rPr>
              <a:t> </a:t>
            </a:r>
            <a:endParaRPr lang="es-ES" sz="4300" dirty="0">
              <a:solidFill>
                <a:schemeClr val="accent6">
                  <a:lumMod val="75000"/>
                </a:schemeClr>
              </a:solidFill>
              <a:latin typeface="Arial Black" panose="020B0A04020102020204" pitchFamily="34" charset="0"/>
              <a:cs typeface="Aharoni" panose="02010803020104030203" pitchFamily="2" charset="-79"/>
            </a:endParaRPr>
          </a:p>
          <a:p>
            <a:pPr marL="0" indent="0">
              <a:buNone/>
            </a:pPr>
            <a:endParaRPr lang="es-ES" sz="2400" b="1" dirty="0">
              <a:solidFill>
                <a:schemeClr val="accent6">
                  <a:lumMod val="75000"/>
                </a:schemeClr>
              </a:solidFill>
              <a:latin typeface="Arial Black" panose="020B0A04020102020204" pitchFamily="34" charset="0"/>
              <a:cs typeface="Aharoni" panose="02010803020104030203" pitchFamily="2" charset="-79"/>
            </a:endParaRPr>
          </a:p>
          <a:p>
            <a:pPr marL="0" indent="0">
              <a:buNone/>
            </a:pPr>
            <a:r>
              <a:rPr lang="es-ES" sz="2400" b="1" dirty="0">
                <a:solidFill>
                  <a:schemeClr val="accent6">
                    <a:lumMod val="75000"/>
                  </a:schemeClr>
                </a:solidFill>
                <a:latin typeface="Arial Black" panose="020B0A04020102020204" pitchFamily="34" charset="0"/>
                <a:cs typeface="Aharoni" panose="02010803020104030203" pitchFamily="2" charset="-79"/>
              </a:rPr>
              <a:t>    </a:t>
            </a:r>
            <a:endParaRPr lang="es-ES" sz="2400" dirty="0">
              <a:solidFill>
                <a:schemeClr val="accent6">
                  <a:lumMod val="75000"/>
                </a:schemeClr>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248802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9045" y="1306287"/>
            <a:ext cx="5312896" cy="2814990"/>
          </a:xfrm>
          <a:prstGeom prst="ellipse">
            <a:avLst/>
          </a:prstGeom>
          <a:noFill/>
        </p:spPr>
        <p:txBody>
          <a:bodyPr vert="horz" lIns="91440" tIns="45720" rIns="91440" bIns="45720" rtlCol="0" anchor="ctr">
            <a:normAutofit fontScale="90000"/>
          </a:bodyPr>
          <a:lstStyle/>
          <a:p>
            <a:br>
              <a:rPr lang="en-US" sz="3100" b="1" kern="1200" dirty="0">
                <a:solidFill>
                  <a:srgbClr val="FFFFFF"/>
                </a:solidFill>
                <a:latin typeface="+mj-lt"/>
                <a:ea typeface="+mj-ea"/>
                <a:cs typeface="+mj-cs"/>
              </a:rPr>
            </a:br>
            <a:br>
              <a:rPr lang="en-US" sz="3100" b="1" kern="1200" dirty="0">
                <a:solidFill>
                  <a:srgbClr val="FFFFFF"/>
                </a:solidFill>
                <a:latin typeface="+mj-lt"/>
                <a:ea typeface="+mj-ea"/>
                <a:cs typeface="+mj-cs"/>
              </a:rPr>
            </a:br>
            <a:r>
              <a:rPr lang="en-US" sz="2700" b="1" kern="1200" dirty="0">
                <a:solidFill>
                  <a:srgbClr val="92D050"/>
                </a:solidFill>
                <a:latin typeface="Arial Black" panose="020B0A04020102020204" pitchFamily="34" charset="0"/>
              </a:rPr>
              <a:t>A) </a:t>
            </a:r>
            <a:r>
              <a:rPr lang="en-US" sz="2700" b="1" dirty="0">
                <a:solidFill>
                  <a:srgbClr val="92D050"/>
                </a:solidFill>
                <a:latin typeface="Arial Black" panose="020B0A04020102020204" pitchFamily="34" charset="0"/>
              </a:rPr>
              <a:t>SESIÓN FAMILIARIZACIÓN 1  </a:t>
            </a:r>
            <a:endParaRPr lang="en-US" sz="2700" b="1" kern="1200" dirty="0">
              <a:solidFill>
                <a:srgbClr val="92D050"/>
              </a:solidFill>
              <a:latin typeface="Arial Black" panose="020B0A04020102020204" pitchFamily="34" charset="0"/>
            </a:endParaRPr>
          </a:p>
        </p:txBody>
      </p:sp>
      <p:sp>
        <p:nvSpPr>
          <p:cNvPr id="4" name="Marcador de número de diapositiva 3"/>
          <p:cNvSpPr>
            <a:spLocks noGrp="1"/>
          </p:cNvSpPr>
          <p:nvPr>
            <p:ph type="sldNum" sz="quarter" idx="12"/>
          </p:nvPr>
        </p:nvSpPr>
        <p:spPr>
          <a:xfrm>
            <a:off x="11034184" y="6356350"/>
            <a:ext cx="514349" cy="365125"/>
          </a:xfrm>
          <a:prstGeom prst="ellipse">
            <a:avLst/>
          </a:prstGeom>
        </p:spPr>
        <p:txBody>
          <a:bodyPr vert="horz" lIns="91440" tIns="45720" rIns="91440" bIns="45720" rtlCol="0" anchor="ctr">
            <a:normAutofit/>
          </a:bodyPr>
          <a:lstStyle/>
          <a:p>
            <a:pPr>
              <a:lnSpc>
                <a:spcPct val="90000"/>
              </a:lnSpc>
              <a:spcAft>
                <a:spcPts val="600"/>
              </a:spcAft>
            </a:pPr>
            <a:fld id="{AB7EFEC9-FA41-4D6F-BCEC-48F3116E060A}" type="slidenum">
              <a:rPr lang="en-US">
                <a:solidFill>
                  <a:schemeClr val="tx1">
                    <a:alpha val="80000"/>
                  </a:schemeClr>
                </a:solidFill>
              </a:rPr>
              <a:pPr>
                <a:lnSpc>
                  <a:spcPct val="90000"/>
                </a:lnSpc>
                <a:spcAft>
                  <a:spcPts val="600"/>
                </a:spcAft>
              </a:pPr>
              <a:t>9</a:t>
            </a:fld>
            <a:endParaRPr lang="en-US">
              <a:solidFill>
                <a:schemeClr val="tx1">
                  <a:alpha val="80000"/>
                </a:schemeClr>
              </a:solidFill>
            </a:endParaRPr>
          </a:p>
        </p:txBody>
      </p:sp>
      <p:sp>
        <p:nvSpPr>
          <p:cNvPr id="9" name="CuadroTexto 8">
            <a:extLst>
              <a:ext uri="{FF2B5EF4-FFF2-40B4-BE49-F238E27FC236}">
                <a16:creationId xmlns:a16="http://schemas.microsoft.com/office/drawing/2014/main" id="{017A94C3-64FF-4A6A-B782-B15D856FBB03}"/>
              </a:ext>
            </a:extLst>
          </p:cNvPr>
          <p:cNvSpPr txBox="1"/>
          <p:nvPr/>
        </p:nvSpPr>
        <p:spPr>
          <a:xfrm>
            <a:off x="4713627" y="120181"/>
            <a:ext cx="5568530" cy="5601533"/>
          </a:xfrm>
          <a:prstGeom prst="rect">
            <a:avLst/>
          </a:prstGeom>
          <a:noFill/>
        </p:spPr>
        <p:txBody>
          <a:bodyPr wrap="square">
            <a:spAutoFit/>
          </a:bodyPr>
          <a:lstStyle/>
          <a:p>
            <a:pPr marL="0" indent="0">
              <a:buFontTx/>
              <a:buNone/>
            </a:pPr>
            <a:endParaRPr lang="es-ES" sz="2000" b="1" cap="none" spc="0" baseline="0" dirty="0">
              <a:solidFill>
                <a:srgbClr val="00B050"/>
              </a:solidFill>
            </a:endParaRPr>
          </a:p>
          <a:p>
            <a:pPr marL="0" indent="0">
              <a:buFontTx/>
              <a:buNone/>
            </a:pPr>
            <a:r>
              <a:rPr lang="es-ES" sz="2000" b="1" cap="none" spc="0" baseline="0" dirty="0">
                <a:solidFill>
                  <a:srgbClr val="00B050"/>
                </a:solidFill>
              </a:rPr>
              <a:t>1 Familiarización con</a:t>
            </a:r>
            <a:r>
              <a:rPr lang="es-ES" sz="2000" b="1" cap="none" spc="0" dirty="0">
                <a:solidFill>
                  <a:srgbClr val="00B050"/>
                </a:solidFill>
              </a:rPr>
              <a:t> escalas y descriptores del MCER (B2)</a:t>
            </a:r>
            <a:endParaRPr lang="es-ES" sz="2000" b="1" cap="none" spc="0" baseline="0" dirty="0">
              <a:solidFill>
                <a:srgbClr val="00B050"/>
              </a:solidFill>
            </a:endParaRPr>
          </a:p>
          <a:p>
            <a:pPr marL="457200" indent="-457200">
              <a:buFontTx/>
              <a:buChar char="-"/>
            </a:pPr>
            <a:r>
              <a:rPr lang="es-ES" sz="2000" b="1" cap="none" spc="0" baseline="0" dirty="0">
                <a:solidFill>
                  <a:schemeClr val="tx1">
                    <a:lumMod val="75000"/>
                    <a:lumOff val="25000"/>
                  </a:schemeClr>
                </a:solidFill>
              </a:rPr>
              <a:t>Escala</a:t>
            </a:r>
            <a:r>
              <a:rPr lang="es-ES" sz="2000" b="1" cap="none" spc="0" dirty="0">
                <a:solidFill>
                  <a:schemeClr val="tx1">
                    <a:lumMod val="75000"/>
                    <a:lumOff val="25000"/>
                  </a:schemeClr>
                </a:solidFill>
              </a:rPr>
              <a:t> global</a:t>
            </a:r>
            <a:r>
              <a:rPr lang="es-ES" sz="2000" b="1" cap="none" spc="0" baseline="0" dirty="0">
                <a:solidFill>
                  <a:schemeClr val="tx1">
                    <a:lumMod val="75000"/>
                    <a:lumOff val="25000"/>
                  </a:schemeClr>
                </a:solidFill>
              </a:rPr>
              <a:t> y de</a:t>
            </a:r>
            <a:r>
              <a:rPr lang="es-ES" sz="2000" b="1" cap="none" spc="0" dirty="0">
                <a:solidFill>
                  <a:schemeClr val="tx1">
                    <a:lumMod val="75000"/>
                    <a:lumOff val="25000"/>
                  </a:schemeClr>
                </a:solidFill>
              </a:rPr>
              <a:t> producción y mediación escrita</a:t>
            </a:r>
            <a:endParaRPr lang="es-ES" sz="2000" b="1" cap="none" spc="0" baseline="0" dirty="0">
              <a:solidFill>
                <a:schemeClr val="tx1">
                  <a:lumMod val="75000"/>
                  <a:lumOff val="25000"/>
                </a:schemeClr>
              </a:solidFill>
            </a:endParaRPr>
          </a:p>
          <a:p>
            <a:pPr marL="457200" indent="-457200">
              <a:buFontTx/>
              <a:buChar char="-"/>
            </a:pPr>
            <a:r>
              <a:rPr lang="es-ES" sz="2000" b="1" dirty="0">
                <a:solidFill>
                  <a:schemeClr val="tx1">
                    <a:lumMod val="75000"/>
                    <a:lumOff val="25000"/>
                  </a:schemeClr>
                </a:solidFill>
              </a:rPr>
              <a:t>Descriptores de producción escrita </a:t>
            </a:r>
          </a:p>
          <a:p>
            <a:pPr marL="457200" indent="-457200">
              <a:buFontTx/>
              <a:buChar char="-"/>
            </a:pPr>
            <a:r>
              <a:rPr lang="es-ES" sz="2000" b="1" dirty="0">
                <a:solidFill>
                  <a:schemeClr val="tx1">
                    <a:lumMod val="75000"/>
                    <a:lumOff val="25000"/>
                  </a:schemeClr>
                </a:solidFill>
              </a:rPr>
              <a:t>Descriptores de mediación escrita </a:t>
            </a:r>
          </a:p>
          <a:p>
            <a:pPr marL="457200" indent="-457200">
              <a:buFontTx/>
              <a:buChar char="-"/>
            </a:pPr>
            <a:r>
              <a:rPr lang="es-ES" sz="2000" b="1" dirty="0">
                <a:solidFill>
                  <a:schemeClr val="tx1">
                    <a:lumMod val="75000"/>
                    <a:lumOff val="25000"/>
                  </a:schemeClr>
                </a:solidFill>
              </a:rPr>
              <a:t>Asignar niveles a muestras de producciones escritas </a:t>
            </a:r>
          </a:p>
          <a:p>
            <a:endParaRPr lang="es-ES" b="1" dirty="0">
              <a:solidFill>
                <a:schemeClr val="accent1">
                  <a:lumMod val="75000"/>
                </a:schemeClr>
              </a:solidFill>
            </a:endParaRPr>
          </a:p>
          <a:p>
            <a:r>
              <a:rPr lang="es-ES" b="1" dirty="0">
                <a:solidFill>
                  <a:schemeClr val="accent1">
                    <a:lumMod val="75000"/>
                  </a:schemeClr>
                </a:solidFill>
              </a:rPr>
              <a:t> 2 </a:t>
            </a:r>
            <a:r>
              <a:rPr lang="es-ES" sz="2000" b="1" dirty="0">
                <a:solidFill>
                  <a:schemeClr val="accent1">
                    <a:lumMod val="75000"/>
                  </a:schemeClr>
                </a:solidFill>
              </a:rPr>
              <a:t>Familiarización con los criterios de calificación de B2 (PCTE y ME) </a:t>
            </a:r>
          </a:p>
          <a:p>
            <a:pPr marL="457200" indent="-457200">
              <a:buFontTx/>
              <a:buChar char="-"/>
            </a:pPr>
            <a:endParaRPr lang="es-ES" sz="2000" b="1" dirty="0">
              <a:solidFill>
                <a:schemeClr val="tx1">
                  <a:lumMod val="75000"/>
                  <a:lumOff val="25000"/>
                </a:schemeClr>
              </a:solidFill>
            </a:endParaRPr>
          </a:p>
          <a:p>
            <a:pPr marL="457200" indent="-457200">
              <a:buFontTx/>
              <a:buChar char="-"/>
            </a:pPr>
            <a:endParaRPr lang="es-ES" sz="2000" b="1" dirty="0">
              <a:solidFill>
                <a:schemeClr val="tx1">
                  <a:lumMod val="75000"/>
                  <a:lumOff val="25000"/>
                </a:schemeClr>
              </a:solidFill>
            </a:endParaRPr>
          </a:p>
          <a:p>
            <a:pPr marL="457200" indent="-457200">
              <a:buFontTx/>
              <a:buChar char="-"/>
            </a:pPr>
            <a:endParaRPr lang="es-ES" sz="2000" b="1" dirty="0">
              <a:solidFill>
                <a:schemeClr val="tx1">
                  <a:lumMod val="75000"/>
                  <a:lumOff val="25000"/>
                </a:schemeClr>
              </a:solidFill>
            </a:endParaRPr>
          </a:p>
          <a:p>
            <a:pPr marL="457200" indent="-457200">
              <a:buFontTx/>
              <a:buChar char="-"/>
            </a:pPr>
            <a:endParaRPr lang="es-ES" sz="2000" b="1" dirty="0">
              <a:solidFill>
                <a:schemeClr val="tx1">
                  <a:lumMod val="75000"/>
                  <a:lumOff val="25000"/>
                </a:schemeClr>
              </a:solidFill>
            </a:endParaRPr>
          </a:p>
          <a:p>
            <a:pPr marL="457200" indent="-457200">
              <a:buFontTx/>
              <a:buChar char="-"/>
            </a:pPr>
            <a:endParaRPr lang="es-ES" sz="2000" b="1" dirty="0">
              <a:solidFill>
                <a:schemeClr val="tx1">
                  <a:lumMod val="75000"/>
                  <a:lumOff val="25000"/>
                </a:schemeClr>
              </a:solidFill>
            </a:endParaRPr>
          </a:p>
          <a:p>
            <a:pPr marL="457200" indent="-457200">
              <a:buFontTx/>
              <a:buChar char="-"/>
            </a:pPr>
            <a:endParaRPr lang="es-ES" sz="2000" b="1" cap="none" spc="0" baseline="0" dirty="0">
              <a:solidFill>
                <a:schemeClr val="tx1">
                  <a:lumMod val="75000"/>
                  <a:lumOff val="25000"/>
                </a:schemeClr>
              </a:solidFill>
            </a:endParaRPr>
          </a:p>
        </p:txBody>
      </p:sp>
      <p:sp>
        <p:nvSpPr>
          <p:cNvPr id="13" name="CuadroTexto 12">
            <a:extLst>
              <a:ext uri="{FF2B5EF4-FFF2-40B4-BE49-F238E27FC236}">
                <a16:creationId xmlns:a16="http://schemas.microsoft.com/office/drawing/2014/main" id="{2B616A6F-A78C-46E7-84DB-00911C3AE323}"/>
              </a:ext>
            </a:extLst>
          </p:cNvPr>
          <p:cNvSpPr txBox="1"/>
          <p:nvPr/>
        </p:nvSpPr>
        <p:spPr>
          <a:xfrm>
            <a:off x="4833203" y="4129802"/>
            <a:ext cx="6098344" cy="1323439"/>
          </a:xfrm>
          <a:prstGeom prst="rect">
            <a:avLst/>
          </a:prstGeom>
          <a:noFill/>
        </p:spPr>
        <p:txBody>
          <a:bodyPr wrap="square">
            <a:spAutoFit/>
          </a:bodyPr>
          <a:lstStyle/>
          <a:p>
            <a:pPr marL="0" indent="0">
              <a:buFontTx/>
              <a:buNone/>
            </a:pPr>
            <a:endParaRPr lang="es-ES" sz="2000" b="1" cap="none" spc="0" baseline="0" dirty="0">
              <a:solidFill>
                <a:srgbClr val="C00000"/>
              </a:solidFill>
            </a:endParaRPr>
          </a:p>
          <a:p>
            <a:pPr marL="0" indent="0">
              <a:buFontTx/>
              <a:buNone/>
            </a:pPr>
            <a:r>
              <a:rPr lang="es-ES" sz="2000" b="1" cap="none" spc="0" baseline="0" dirty="0">
                <a:solidFill>
                  <a:srgbClr val="C00000"/>
                </a:solidFill>
              </a:rPr>
              <a:t>3 Práctica común con muestras de español </a:t>
            </a:r>
          </a:p>
          <a:p>
            <a:pPr marL="342900" indent="-342900">
              <a:buFontTx/>
              <a:buChar char="-"/>
            </a:pPr>
            <a:r>
              <a:rPr lang="es-ES" sz="2000" b="1" dirty="0">
                <a:solidFill>
                  <a:srgbClr val="C00000"/>
                </a:solidFill>
              </a:rPr>
              <a:t>PCTE </a:t>
            </a:r>
          </a:p>
          <a:p>
            <a:pPr marL="342900" indent="-342900">
              <a:buFontTx/>
              <a:buChar char="-"/>
            </a:pPr>
            <a:r>
              <a:rPr lang="es-ES" sz="2000" b="1" dirty="0">
                <a:solidFill>
                  <a:srgbClr val="C00000"/>
                </a:solidFill>
              </a:rPr>
              <a:t>ME</a:t>
            </a:r>
            <a:endParaRPr lang="es-ES" sz="2000" b="1" cap="none" spc="0" baseline="0" dirty="0">
              <a:solidFill>
                <a:schemeClr val="tx1"/>
              </a:solidFill>
            </a:endParaRPr>
          </a:p>
        </p:txBody>
      </p:sp>
    </p:spTree>
    <p:extLst>
      <p:ext uri="{BB962C8B-B14F-4D97-AF65-F5344CB8AC3E}">
        <p14:creationId xmlns:p14="http://schemas.microsoft.com/office/powerpoint/2010/main" val="216578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4072</TotalTime>
  <Words>2747</Words>
  <Application>Microsoft Office PowerPoint</Application>
  <PresentationFormat>Panorámica</PresentationFormat>
  <Paragraphs>384</Paragraphs>
  <Slides>40</Slides>
  <Notes>0</Notes>
  <HiddenSlides>1</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40</vt:i4>
      </vt:variant>
    </vt:vector>
  </HeadingPairs>
  <TitlesOfParts>
    <vt:vector size="54" baseType="lpstr">
      <vt:lpstr>Agency FB</vt:lpstr>
      <vt:lpstr>Aharoni</vt:lpstr>
      <vt:lpstr>Arial</vt:lpstr>
      <vt:lpstr>Arial Black</vt:lpstr>
      <vt:lpstr>Arial Narrow</vt:lpstr>
      <vt:lpstr>Calibri</vt:lpstr>
      <vt:lpstr>Calibri Light</vt:lpstr>
      <vt:lpstr>Helvetica Neue</vt:lpstr>
      <vt:lpstr>Nunito</vt:lpstr>
      <vt:lpstr>Open Sans</vt:lpstr>
      <vt:lpstr>Segoe UI</vt:lpstr>
      <vt:lpstr>Verdana</vt:lpstr>
      <vt:lpstr>Wingdings</vt:lpstr>
      <vt:lpstr>Tema de Office</vt:lpstr>
      <vt:lpstr> ESCUELAS OFICIALES DE IDIOMAS DE ARAGÓN  </vt:lpstr>
      <vt:lpstr>                             PLAN DE TRABAJO  1 Objetivos  2 Características del curso 3/4 Trabajo y calendario del curso   4 Familiarización nivel B2 (MCER) 5 Familiarización criterios de calificación 6 Análisis de muestras de producción escrita   7 Corrección conjunta muestras español  </vt:lpstr>
      <vt:lpstr>I. OBJETIVOS DEL CURSO</vt:lpstr>
      <vt:lpstr>1. OBJETIVOS  </vt:lpstr>
      <vt:lpstr>2. CARACTERÍSTICAS DEL CURSO </vt:lpstr>
      <vt:lpstr> 2. CARACTERÍSTICAS DEL CURSO </vt:lpstr>
      <vt:lpstr>    3/4. TRABAJO - CALENDARIO DEL CURSO </vt:lpstr>
      <vt:lpstr>Presentación de PowerPoint</vt:lpstr>
      <vt:lpstr>  A) SESIÓN FAMILIARIZACIÓN 1  </vt:lpstr>
      <vt:lpstr>  A) TRABAJO ONLINE (modulo común) </vt:lpstr>
      <vt:lpstr>  B) TRABAJO ONLINE (Por idiomas)</vt:lpstr>
      <vt:lpstr>  C) SESIÓN PRESENCIAL 2 DEBATE FINAL (por idiomas)</vt:lpstr>
      <vt:lpstr>                             IMPORTANTE:  Notificar cualquier problema con las muestras en el foro de dudas de cada idioma.     No equivocarse de encuesta.  Bajarse las hojas para calificación  (en modulo común).   Tener en cuenta la seguridad de los materiales.   </vt:lpstr>
      <vt:lpstr>    4. FAMILIARIZACIÓN CON EL NIVEL B2 (MCER) </vt:lpstr>
      <vt:lpstr>Presentación de PowerPoint</vt:lpstr>
      <vt:lpstr>    </vt:lpstr>
      <vt:lpstr>Presentación de PowerPoint</vt:lpstr>
      <vt:lpstr>    </vt:lpstr>
      <vt:lpstr>    </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    5. FAMILIARIZACIÓN CON CRITERIOS DE CALIFICACIÓN</vt:lpstr>
      <vt:lpstr>Presentación de PowerPoint</vt:lpstr>
      <vt:lpstr>Criterios de calificación   Producción y coproducción de textos escritos </vt:lpstr>
      <vt:lpstr>Presentación de PowerPoint</vt:lpstr>
      <vt:lpstr>Presentación de PowerPoint</vt:lpstr>
      <vt:lpstr>Criterios de calificación   mediación escrita</vt:lpstr>
      <vt:lpstr>Presentación de PowerPoint</vt:lpstr>
      <vt:lpstr>Presentación de PowerPoint</vt:lpstr>
      <vt:lpstr>    6. ANÁLISIS MUESTRAS DE PRODUCCIÓN ESCRITA</vt:lpstr>
      <vt:lpstr>Presentación de PowerPoint</vt:lpstr>
      <vt:lpstr>    7. CORRECCIÓN CONJUNTA TAREAS DE ESPAÑOL</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ESCUELAS OFICIALES DE IDIOMAS</dc:title>
  <dc:creator>CHARO ARTIGA RUBIO</dc:creator>
  <cp:lastModifiedBy>MARIA ROSARIO ARTIGA LEÓN</cp:lastModifiedBy>
  <cp:revision>119</cp:revision>
  <dcterms:created xsi:type="dcterms:W3CDTF">2019-10-22T18:55:49Z</dcterms:created>
  <dcterms:modified xsi:type="dcterms:W3CDTF">2022-03-24T22:55:18Z</dcterms:modified>
</cp:coreProperties>
</file>